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19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presProps.xml" ContentType="application/vnd.openxmlformats-officedocument.presentationml.presProps+xml"/>
  <Override PartName="/ppt/notesMasters/notesMaster1.xml" ContentType="application/vnd.openxmlformats-officedocument.presentationml.notesMaster+xml"/>
  <Override PartName="/ppt/slides/slide29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slides/slide25.xml" ContentType="application/vnd.openxmlformats-officedocument.presentationml.slide+xml"/>
  <Override PartName="/ppt/slides/slide21.xml" ContentType="application/vnd.openxmlformats-officedocument.presentationml.slide+xml"/>
  <Override PartName="/ppt/slides/slide34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6.xml" ContentType="application/vnd.openxmlformats-officedocument.presentationml.slide+xml"/>
  <Override PartName="/ppt/slides/slide18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37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9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28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9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lang="el-G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move the slide</a:t>
            </a:r>
            <a:endParaRPr lang="el-G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dt" idx="1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ftr" idx="1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6"/>
          <p:cNvSpPr>
            <a:spLocks noGrp="1"/>
          </p:cNvSpPr>
          <p:nvPr>
            <p:ph type="sldNum" idx="1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14FCF6EB-998A-4026-9A07-0C1B6109F68E}" type="slidenum"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_rels/notesSlide31.xml.rels><?xml version="1.0" encoding="UTF-8"?>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
</Relationships>
</file>

<file path=ppt/notesSlides/_rels/notesSlide32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
</Relationships>
</file>

<file path=ppt/notesSlides/_rels/notesSlide33.xml.rels><?xml version="1.0" encoding="UTF-8"?>
<Relationships xmlns="http://schemas.openxmlformats.org/package/2006/relationships"><Relationship Id="rId1" Type="http://schemas.openxmlformats.org/officeDocument/2006/relationships/slide" Target="../slides/slide33.xml"/><Relationship Id="rId2" Type="http://schemas.openxmlformats.org/officeDocument/2006/relationships/notesMaster" Target="../notesMasters/notesMaster1.xml"/>
</Relationships>
</file>

<file path=ppt/notesSlides/_rels/notesSlide34.xml.rels><?xml version="1.0" encoding="UTF-8"?>
<Relationships xmlns="http://schemas.openxmlformats.org/package/2006/relationships"><Relationship Id="rId1" Type="http://schemas.openxmlformats.org/officeDocument/2006/relationships/slide" Target="../slides/slide34.xml"/><Relationship Id="rId2" Type="http://schemas.openxmlformats.org/officeDocument/2006/relationships/notesMaster" Target="../notesMasters/notesMaster1.xml"/>
</Relationships>
</file>

<file path=ppt/notesSlides/_rels/notesSlide35.xml.rels><?xml version="1.0" encoding="UTF-8"?>
<Relationships xmlns="http://schemas.openxmlformats.org/package/2006/relationships"><Relationship Id="rId1" Type="http://schemas.openxmlformats.org/officeDocument/2006/relationships/slide" Target="../slides/slide35.xml"/><Relationship Id="rId2" Type="http://schemas.openxmlformats.org/officeDocument/2006/relationships/notesMaster" Target="../notesMasters/notesMaster1.xml"/>
</Relationships>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
</Relationships>
</file>

<file path=ppt/notesSlides/_rels/notesSlide37.xml.rels><?xml version="1.0" encoding="UTF-8"?>
<Relationships xmlns="http://schemas.openxmlformats.org/package/2006/relationships"><Relationship Id="rId1" Type="http://schemas.openxmlformats.org/officeDocument/2006/relationships/slide" Target="../slides/slide37.xml"/><Relationship Id="rId2" Type="http://schemas.openxmlformats.org/officeDocument/2006/relationships/notesMaster" Target="../notesMasters/notesMaster1.xml"/>
</Relationships>
</file>

<file path=ppt/notesSlides/_rels/notesSlide38.xml.rels><?xml version="1.0" encoding="UTF-8"?>
<Relationships xmlns="http://schemas.openxmlformats.org/package/2006/relationships"><Relationship Id="rId1" Type="http://schemas.openxmlformats.org/officeDocument/2006/relationships/slide" Target="../slides/slide38.xml"/><Relationship Id="rId2" Type="http://schemas.openxmlformats.org/officeDocument/2006/relationships/notesMaster" Target="../notesMasters/notesMaster1.xml"/>
</Relationships>
</file>

<file path=ppt/notesSlides/_rels/notesSlide39.xml.rels><?xml version="1.0" encoding="UTF-8"?>
<Relationships xmlns="http://schemas.openxmlformats.org/package/2006/relationships"><Relationship Id="rId1" Type="http://schemas.openxmlformats.org/officeDocument/2006/relationships/slide" Target="../slides/slide39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 type="sldNum" idx="20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D2FB3A5-6CAF-497B-916A-0AD7747FB170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39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PlaceHolder 4"/>
          <p:cNvSpPr>
            <a:spLocks noGrp="1"/>
          </p:cNvSpPr>
          <p:nvPr>
            <p:ph type="dt" idx="21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2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PlaceHolder 3"/>
          <p:cNvSpPr>
            <a:spLocks noGrp="1"/>
          </p:cNvSpPr>
          <p:nvPr>
            <p:ph type="sldNum" idx="37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1D054FE-8989-4707-B364-2D82C8C1BD2D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PlaceHolder 4"/>
          <p:cNvSpPr>
            <a:spLocks noGrp="1"/>
          </p:cNvSpPr>
          <p:nvPr>
            <p:ph type="dt" idx="38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3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lvl="2" indent="-171360" defTabSz="9666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Τα αντικείμενα έχουν κατάσταση (πεδία) και συμπεριφορά (μέθοδοι)</a:t>
            </a:r>
            <a:br>
              <a:rPr sz="2000"/>
            </a:b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lvl="2" indent="-171360" defTabSz="9666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Πολυμορφισμός μέσω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subclasses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και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interfaces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6660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lvl="2" indent="-171360" defTabSz="9666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Ενθυλάκωση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Public, private, etc…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πεδία για απόκρυψη πληροφορίας, πακέτα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6660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lvl="2" indent="-171360" defTabSz="9666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Μέθοδοι: (?) απάντηση στην επόμενη διαφάνεια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PlaceHolder 3"/>
          <p:cNvSpPr>
            <a:spLocks noGrp="1"/>
          </p:cNvSpPr>
          <p:nvPr>
            <p:ph type="sldNum" idx="39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0B426D2-485D-480B-9A31-3453492A8597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PlaceHolder 4"/>
          <p:cNvSpPr>
            <a:spLocks noGrp="1"/>
          </p:cNvSpPr>
          <p:nvPr>
            <p:ph type="dt" idx="40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3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66600">
              <a:lnSpc>
                <a:spcPct val="100000"/>
              </a:lnSpc>
              <a:buNone/>
            </a:pPr>
            <a:r>
              <a:rPr lang="en-US" sz="20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Procedural VS OO programming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indent="-216000" defTabSz="9666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n-US" sz="20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OOP: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Αντικείμενα που αλληλεπιδρούν μεταξύ τους. Κάθε αντικείμενο μπορεί να δράσει μέσω των μεθόδων που έχουν οριστεί για αυτό εντός της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class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που είναι υπεύθυνη για τη δημιουργία του. Οι μέθοδοι δρουν έμμεσα επί των δεδομένων των κλάσεων ή των αντικειμένων από τα οποία καλούνται. 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6660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defTabSz="9666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n-US" sz="2000" b="0" u="sng" strike="noStrike">
                <a:solidFill>
                  <a:srgbClr val="000000"/>
                </a:solidFill>
                <a:effectLst/>
                <a:uFillTx/>
                <a:latin typeface="Arial"/>
              </a:rPr>
              <a:t>Procedural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Λίστα εντολών που λέει τι πρέπει να κάνει το πρόγραμμα βήμα-βήμα. Στη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τα προγράμματα δομούνται από συναρτήσεις, οι οποίες δρουν μόνο επί των δεδομένων πάνω στα οποία καλούνται.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Οι συναρτήσεις δεν συνδέονται άμεσα με τα δεδομένα όπως συμβαίνει με τις μεθόδους και τα αντικείμενα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ή τις κλάσεις.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6660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6660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66600">
              <a:lnSpc>
                <a:spcPct val="100000"/>
              </a:lnSpc>
              <a:buNone/>
            </a:pPr>
            <a:r>
              <a:rPr lang="el-GR" sz="20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Απάντηση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Βασική διαφορά από μεθόδους που δρουν έμμεσα και επί των δεδομένων των κλάσεων ή αντικειμένων πάνω στα οποία καλούνται.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PlaceHolder 3"/>
          <p:cNvSpPr>
            <a:spLocks noGrp="1"/>
          </p:cNvSpPr>
          <p:nvPr>
            <p:ph type="sldNum" idx="41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EE5EDD3-F26D-45ED-9AAC-4F9528C49C74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PlaceHolder 4"/>
          <p:cNvSpPr>
            <a:spLocks noGrp="1"/>
          </p:cNvSpPr>
          <p:nvPr>
            <p:ph type="dt" idx="42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- Χρήση της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perror()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σε διάφορα σημεία του κώδικα για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αναγνώριση των λαθών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PlaceHolder 3"/>
          <p:cNvSpPr>
            <a:spLocks noGrp="1"/>
          </p:cNvSpPr>
          <p:nvPr>
            <p:ph type="dt" idx="43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PlaceHolder 4"/>
          <p:cNvSpPr>
            <a:spLocks noGrp="1"/>
          </p:cNvSpPr>
          <p:nvPr>
            <p:ph type="sldNum" idx="44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648DBF6-46F3-460F-A68D-9596B03280E6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4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Θα πρέπει να τα ξέρετε ήδη από τη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C++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Στη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έχουμε δύο τύπων αρχεία: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header (.h) and source (.c)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huge </a:t>
            </a:r>
            <a:r>
              <a:rPr lang="en-US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cultural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difference: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348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-  Ορισμοί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(</a:t>
            </a:r>
            <a:r>
              <a:rPr lang="en-US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Declarations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)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των τύπων μεταβλητών και συναστήσεων πηγαίνουν στο .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7680" lvl="2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To .h file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είναι το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n-US" sz="2000" b="1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interface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για αυτά που κάνουμε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implement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στα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.c files.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348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l-GR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- Οι δηλώσεις (</a:t>
            </a:r>
            <a:r>
              <a:rPr lang="en-US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Definitions</a:t>
            </a:r>
            <a:r>
              <a:rPr lang="el-GR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πηγαίνου στα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.c files.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Υλοποίηση των συναρτήσεων και αρχικοποίηση μεταβλητων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 .h file can (and usually will) be #included into multiple compilation units (.c files). 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If you </a:t>
            </a:r>
            <a:r>
              <a:rPr lang="en-US" sz="20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define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a function in a .h file, it will end up in multiple .o files, and the </a:t>
            </a:r>
            <a:r>
              <a:rPr lang="en-US" sz="20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linker will complain about a multiply defined symbol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 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 type="sldNum" idx="45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9FF92A5-24BB-4825-A657-2DEDB340D98A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PlaceHolder 4"/>
          <p:cNvSpPr>
            <a:spLocks noGrp="1"/>
          </p:cNvSpPr>
          <p:nvPr>
            <p:ph type="dt" idx="46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Argc: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πληθος ορισμάτων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Argv: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Πίνακας με ορίσματα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πίνακας από πίνακες χαρακτήρων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(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ή αλλιώς πίνακας από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strings)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Main returns int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, είναι ο τρόπος τερματισμού του προγράμματος (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return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Main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μόνο σε ένα αρχείο.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PlaceHolder 3"/>
          <p:cNvSpPr>
            <a:spLocks noGrp="1"/>
          </p:cNvSpPr>
          <p:nvPr>
            <p:ph type="sldNum" idx="47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F8EE48F-3EA7-424D-B218-35B133AFC61F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PlaceHolder 4"/>
          <p:cNvSpPr>
            <a:spLocks noGrp="1"/>
          </p:cNvSpPr>
          <p:nvPr>
            <p:ph type="dt" idx="48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Ίσως θα μπορούσε κάποιος να πει ότι τα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included headers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μοιάζουν με τα πακέτα αλλά δεν ορίζουν από μόνα τους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namespace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, ούτε έχουν ρόλο σε κάποια μορφή ενθυλάκωσης.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Όπως κάνουμε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import external jar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στην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java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, μπορούμε να κάνουμε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include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τα δικά μας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headers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στην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C.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Κατά την μεταγλώττιση (και όχι την εκτέλεση) κλήση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linker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l-GR" sz="20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μόνο δηλώσεις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συναρτήσεων !!!!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Όχι ορισμοί…  λογική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interfaces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στην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java….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PlaceHolder 3"/>
          <p:cNvSpPr>
            <a:spLocks noGrp="1"/>
          </p:cNvSpPr>
          <p:nvPr>
            <p:ph type="sldNum" idx="49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C6E7B08-BA85-4BE1-9BA7-86EBE1553F29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PlaceHolder 4"/>
          <p:cNvSpPr>
            <a:spLocks noGrp="1"/>
          </p:cNvSpPr>
          <p:nvPr>
            <p:ph type="dt" idx="50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5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Millis, nanos..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PlaceHolder 3"/>
          <p:cNvSpPr>
            <a:spLocks noGrp="1"/>
          </p:cNvSpPr>
          <p:nvPr>
            <p:ph type="sldNum" idx="51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F3DFC6C-111D-466B-B82C-B76B45CBA1C5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PlaceHolder 4"/>
          <p:cNvSpPr>
            <a:spLocks noGrp="1"/>
          </p:cNvSpPr>
          <p:nvPr>
            <p:ph type="dt" idx="52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int usually 32bits (also can find PC with 16 or 64) - </a:t>
            </a:r>
            <a:r>
              <a:rPr lang="en-US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32 </a:t>
            </a:r>
            <a:r>
              <a:rPr lang="el-GR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ή 64 </a:t>
            </a:r>
            <a:r>
              <a:rPr lang="en-US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bits </a:t>
            </a:r>
            <a:r>
              <a:rPr lang="el-GR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σε ένα σύγχρονο </a:t>
            </a:r>
            <a:r>
              <a:rPr lang="en-US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PC</a:t>
            </a:r>
            <a:r>
              <a:rPr lang="el-GR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με επεξεργαστή</a:t>
            </a:r>
            <a:r>
              <a:rPr lang="en-US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x</a:t>
            </a:r>
            <a:r>
              <a:rPr lang="el-GR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64</a:t>
            </a:r>
            <a:r>
              <a:rPr lang="en-US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</a:pP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Char in java is 2 bytes because is Unicode format (not ASCII as in C) / While char in C is 1 byte.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</a:pP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Long and long long 64 bits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</a:pP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Sizeof is an operator…. Not a function… Returns </a:t>
            </a: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size in bytes .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PlaceHolder 3"/>
          <p:cNvSpPr>
            <a:spLocks noGrp="1"/>
          </p:cNvSpPr>
          <p:nvPr>
            <p:ph type="sldNum" idx="53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C96B8BC-B034-4D3E-B573-16EF52785086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PlaceHolder 4"/>
          <p:cNvSpPr>
            <a:spLocks noGrp="1"/>
          </p:cNvSpPr>
          <p:nvPr>
            <p:ph type="dt" idx="54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6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2^31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= -2,147,483,648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2^32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-1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= 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4,294,967,295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6" name="PlaceHolder 3"/>
          <p:cNvSpPr>
            <a:spLocks noGrp="1"/>
          </p:cNvSpPr>
          <p:nvPr>
            <p:ph type="sldNum" idx="55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8405302-3D8E-467B-8594-BF97D7216138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PlaceHolder 4"/>
          <p:cNvSpPr>
            <a:spLocks noGrp="1"/>
          </p:cNvSpPr>
          <p:nvPr>
            <p:ph type="dt" idx="56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9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Τα δύο τελευταία θα τα δείτε περισσότερο το εργαστήριο.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 type="sldNum" idx="22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4235213-9910-4BE9-81FE-3F49D5F37440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39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PlaceHolder 4"/>
          <p:cNvSpPr>
            <a:spLocks noGrp="1"/>
          </p:cNvSpPr>
          <p:nvPr>
            <p:ph type="dt" idx="23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6660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Bool is supported in C99.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 type="sldNum" idx="57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3A02930-4B6D-44D2-9A4A-31E9EB5670E8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PlaceHolder 4"/>
          <p:cNvSpPr>
            <a:spLocks noGrp="1"/>
          </p:cNvSpPr>
          <p:nvPr>
            <p:ph type="dt" idx="58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7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81080" lvl="2" indent="-181080" defTabSz="9666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Η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C++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αναφορά είναι ένα ψευδόνυμο σε μεταβλητή ή αντικείμενο ----  Δεν υπόκειται σε αριθμητικές πράξεις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6660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lvl="2" indent="-181080" defTabSz="9666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***=&gt; η ανάθεση αλλάζει το δεικτοδοτόμενο αντικείμενο/τιμή μεταβλητής.. 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6660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lvl="2" indent="-181080" defTabSz="9666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Αντίθετα στη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Java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η αναφορά δείχνει αλλού στη μνήμη όπως ακριβώς δηλαδή θα έκανε και ένας δείκτης στη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C++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PlaceHolder 3"/>
          <p:cNvSpPr>
            <a:spLocks noGrp="1"/>
          </p:cNvSpPr>
          <p:nvPr>
            <p:ph type="sldNum" idx="59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3F59F02-F2D3-4C4C-90AC-008A5C423402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PlaceHolder 4"/>
          <p:cNvSpPr>
            <a:spLocks noGrp="1"/>
          </p:cNvSpPr>
          <p:nvPr>
            <p:ph type="dt" idx="60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7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PlaceHolder 3"/>
          <p:cNvSpPr>
            <a:spLocks noGrp="1"/>
          </p:cNvSpPr>
          <p:nvPr>
            <p:ph type="sldNum" idx="61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BB4AC50-2ADC-4D70-92DC-B1C1FA6C6C28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PlaceHolder 4"/>
          <p:cNvSpPr>
            <a:spLocks noGrp="1"/>
          </p:cNvSpPr>
          <p:nvPr>
            <p:ph type="dt" idx="62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8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6660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για προγραμματισμό συστημάτων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PlaceHolder 3"/>
          <p:cNvSpPr>
            <a:spLocks noGrp="1"/>
          </p:cNvSpPr>
          <p:nvPr>
            <p:ph type="sldNum" idx="63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679F499-C39D-4E56-BAAA-BB2C8F27AEFE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PlaceHolder 4"/>
          <p:cNvSpPr>
            <a:spLocks noGrp="1"/>
          </p:cNvSpPr>
          <p:nvPr>
            <p:ph type="dt" idx="64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8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PlaceHolder 3"/>
          <p:cNvSpPr>
            <a:spLocks noGrp="1"/>
          </p:cNvSpPr>
          <p:nvPr>
            <p:ph type="sldNum" idx="65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FB8C05C-98CE-40FB-AA75-E91A4248623C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PlaceHolder 4"/>
          <p:cNvSpPr>
            <a:spLocks noGrp="1"/>
          </p:cNvSpPr>
          <p:nvPr>
            <p:ph type="dt" idx="66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8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Λέξεις που απαντώνται και στη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Java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με ακριβώς την ίδια έννοια..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boolean =&gt; </a:t>
            </a:r>
            <a:r>
              <a:rPr lang="el-G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δεν υπάρχει =&gt; χρήση </a:t>
            </a: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int</a:t>
            </a:r>
            <a:r>
              <a:rPr lang="el-G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.. 0 για </a:t>
            </a: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false 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lvl="1" indent="-18108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byte </a:t>
            </a:r>
            <a:r>
              <a:rPr lang="el-G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δεν υπάρχει. Χρήση </a:t>
            </a:r>
            <a:r>
              <a:rPr lang="en-US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char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PlaceHolder 3"/>
          <p:cNvSpPr>
            <a:spLocks noGrp="1"/>
          </p:cNvSpPr>
          <p:nvPr>
            <p:ph type="sldNum" idx="67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BBAA937-1255-473D-8E50-4E8D0543FC06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PlaceHolder 4"/>
          <p:cNvSpPr>
            <a:spLocks noGrp="1"/>
          </p:cNvSpPr>
          <p:nvPr>
            <p:ph type="dt" idx="68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9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Προσοχή, το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enum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υπάρχει και στη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java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, με ίδια έννοια (σταθερά), μόνο που στη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Java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είναι ουσιαστικά αντικείμενα κλάσεων με ότι αυτό συνεπάγεται.. Στη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είναι απλώς τύπος δεδομένου που ορίζουμε (καλύτερα, είναι μια σταθερά). </a:t>
            </a: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enum type_name{ value1, value2,...,valueN };</a:t>
            </a: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 </a:t>
            </a: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e.g. enum color {red,green,blue};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 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 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static : 1)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 </a:t>
            </a: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Μια</a:t>
            </a: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 static </a:t>
            </a: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μεταβλητή σε μια </a:t>
            </a: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C </a:t>
            </a: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συνάρτηση κρατάει την τιμή της μεταξύ διαδοχικών κλήσεων</a:t>
            </a: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. 2) </a:t>
            </a: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Μια </a:t>
            </a: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static global </a:t>
            </a: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μεταβλητή ή συνάρτηση είναι ορατή μόνο στο αρχείο που είναι δηλωμένη.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“union”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και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“struct”..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Μικρή διαφορά. Όχι όμως ταυτοχρονη χρήση όλων των τύπων της δομής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union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..  Χρησιμοποιείται σπάνια. Η αλλαγή ενός τύπου επηρεάζει και την τιμή των άλλων τύπων γιατί γίνονται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stored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στο ίδιο μέρος της μνήμης.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Το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struct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ΔΕΝ είναι κλάση: όχι πολυμορφισμός/κληρονομικότητα + όλα είναι δημόσια (δεν υπάρχει η έννοια της ενθυλάκωσης στη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C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ευρύτερα..)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PlaceHolder 3"/>
          <p:cNvSpPr>
            <a:spLocks noGrp="1"/>
          </p:cNvSpPr>
          <p:nvPr>
            <p:ph type="sldNum" idx="69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89FB055-D15B-433C-9FA2-5E008971D206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PlaceHolder 4"/>
          <p:cNvSpPr>
            <a:spLocks noGrp="1"/>
          </p:cNvSpPr>
          <p:nvPr>
            <p:ph type="dt" idx="70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9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goto..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μια εξαιρετικά κακή ιδέα. Μπορεί να σε τρελάνει κατά την εκσφαλμάτωση λογικών λαθών.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volatile: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έχει άλλη έννοια στη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java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4560" lvl="1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C: “volatile”: never put the variable in a register &lt;&gt; “register”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4560" lvl="1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Java: “volatile”: Always read from memory =&gt; thread safe concurrent access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1080" indent="-1810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“auto” &lt;&gt; “static” .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Είναι προτεροεπιλογή και άρα δεν έχει νόημα να τη σκεφτεστε. Αν δε θέλετε να είναι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auto,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χρησιμοποιείστε το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modifier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static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8" name="PlaceHolder 3"/>
          <p:cNvSpPr>
            <a:spLocks noGrp="1"/>
          </p:cNvSpPr>
          <p:nvPr>
            <p:ph type="sldNum" idx="71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6440323-1FD6-46E4-A40D-10771A69E511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PlaceHolder 4"/>
          <p:cNvSpPr>
            <a:spLocks noGrp="1"/>
          </p:cNvSpPr>
          <p:nvPr>
            <p:ph type="dt" idx="72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30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if (0) </a:t>
            </a:r>
            <a:r>
              <a:rPr lang="el-G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{</a:t>
            </a: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// </a:t>
            </a:r>
            <a:r>
              <a:rPr lang="el-G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δεν εκτελείται}.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while(!0) {</a:t>
            </a:r>
            <a:r>
              <a:rPr lang="el-G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/*εκτελείται</a:t>
            </a: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l-G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για πάντα*/} 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if (a = 0) { /*</a:t>
            </a:r>
            <a:r>
              <a:rPr lang="el-G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ποτέ δεν εκτελείται</a:t>
            </a: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*/ }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3480" indent="0" defTabSz="966600">
              <a:lnSpc>
                <a:spcPct val="100000"/>
              </a:lnSpc>
              <a:buNone/>
              <a:tabLst>
                <a:tab algn="l" pos="0"/>
              </a:tabLst>
            </a:pP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3480" indent="0" defTabSz="966600">
              <a:lnSpc>
                <a:spcPct val="100000"/>
              </a:lnSpc>
              <a:buNone/>
              <a:tabLst>
                <a:tab algn="l" pos="0"/>
              </a:tabLst>
            </a:pP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3480" indent="0" defTabSz="9666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l-G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== κάνει σύγκριση αριθμών άρα (</a:t>
            </a:r>
            <a:r>
              <a:rPr lang="el-G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1 &amp;&amp; -1 == 20) </a:t>
            </a: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false </a:t>
            </a:r>
            <a:r>
              <a:rPr lang="el-GR" sz="14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Ερώτηση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3480" indent="0" defTabSz="966600">
              <a:lnSpc>
                <a:spcPct val="100000"/>
              </a:lnSpc>
              <a:buNone/>
              <a:tabLst>
                <a:tab algn="l" pos="0"/>
              </a:tabLst>
            </a:pP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2" name="PlaceHolder 3"/>
          <p:cNvSpPr>
            <a:spLocks noGrp="1"/>
          </p:cNvSpPr>
          <p:nvPr>
            <p:ph type="sldNum" idx="73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A705561-B6B1-4834-806E-53E01579469B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PlaceHolder 4"/>
          <p:cNvSpPr>
            <a:spLocks noGrp="1"/>
          </p:cNvSpPr>
          <p:nvPr>
            <p:ph type="dt" idx="74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30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Τελεστής &amp;: λογικό και ανά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bit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=&gt; 1 &amp; 2 &lt;=&gt; 000..01 &amp; 000..10 =&gt; 000..00 ==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false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6" name="PlaceHolder 3"/>
          <p:cNvSpPr>
            <a:spLocks noGrp="1"/>
          </p:cNvSpPr>
          <p:nvPr>
            <p:ph type="sldNum" idx="75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E726D64-5EE6-49D4-AD96-A8D74B4271A5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PlaceHolder 4"/>
          <p:cNvSpPr>
            <a:spLocks noGrp="1"/>
          </p:cNvSpPr>
          <p:nvPr>
            <p:ph type="dt" idx="76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sldNum" idx="24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6B52C0A-8853-47A0-9D42-1617E39F3EB9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39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 type="dt" idx="25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30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Τρέχει αλλά καλό είναι να τις δηλώνουμε στην αρχή του προγράμματος</a:t>
            </a:r>
            <a:br>
              <a:rPr sz="2000"/>
            </a:b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Σε παλιότερα πρότυπα, δηλαδή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C89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δεν δούλευε.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PlaceHolder 3"/>
          <p:cNvSpPr>
            <a:spLocks noGrp="1"/>
          </p:cNvSpPr>
          <p:nvPr>
            <p:ph type="sldNum" idx="77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AD54EEA-2034-48B7-8A27-251AD61AD230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PlaceHolder 4"/>
          <p:cNvSpPr>
            <a:spLocks noGrp="1"/>
          </p:cNvSpPr>
          <p:nvPr>
            <p:ph type="dt" idx="78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31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Συνώνυμες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global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προκαλούν σφάλμα κατά τη σύνδεση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link time error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4" name="PlaceHolder 3"/>
          <p:cNvSpPr>
            <a:spLocks noGrp="1"/>
          </p:cNvSpPr>
          <p:nvPr>
            <p:ph type="sldNum" idx="79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3AE4447-2121-45C2-94CC-7E3BCE664EC2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PlaceHolder 4"/>
          <p:cNvSpPr>
            <a:spLocks noGrp="1"/>
          </p:cNvSpPr>
          <p:nvPr>
            <p:ph type="dt" idx="80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31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PlaceHolder 3"/>
          <p:cNvSpPr>
            <a:spLocks noGrp="1"/>
          </p:cNvSpPr>
          <p:nvPr>
            <p:ph type="sldNum" idx="81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BFE31F0-612E-41B8-BDAB-6AC0CF3F6B43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PlaceHolder 4"/>
          <p:cNvSpPr>
            <a:spLocks noGrp="1"/>
          </p:cNvSpPr>
          <p:nvPr>
            <p:ph type="dt" idx="82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32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2" name="PlaceHolder 3"/>
          <p:cNvSpPr>
            <a:spLocks noGrp="1"/>
          </p:cNvSpPr>
          <p:nvPr>
            <p:ph type="sldNum" idx="83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9F17476-BF01-4FDB-9816-37EAC885D1F8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PlaceHolder 4"/>
          <p:cNvSpPr>
            <a:spLocks noGrp="1"/>
          </p:cNvSpPr>
          <p:nvPr>
            <p:ph type="dt" idx="84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32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%s format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6" name="PlaceHolder 3"/>
          <p:cNvSpPr>
            <a:spLocks noGrp="1"/>
          </p:cNvSpPr>
          <p:nvPr>
            <p:ph type="sldNum" idx="85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5584751-02D6-433F-9DA0-3E0907294B72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PlaceHolder 4"/>
          <p:cNvSpPr>
            <a:spLocks noGrp="1"/>
          </p:cNvSpPr>
          <p:nvPr>
            <p:ph type="dt" idx="86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32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-Wall :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όλα τα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warnings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PlaceHolder 3"/>
          <p:cNvSpPr>
            <a:spLocks noGrp="1"/>
          </p:cNvSpPr>
          <p:nvPr>
            <p:ph type="sldNum" idx="87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27BFF31-A7B7-4026-8222-284EEBFDAA90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PlaceHolder 4"/>
          <p:cNvSpPr>
            <a:spLocks noGrp="1"/>
          </p:cNvSpPr>
          <p:nvPr>
            <p:ph type="dt" idx="88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33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%s format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Να δοθεί έμφαση στο τι σημαίνουν τα ορίσματα της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main.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Δισδιάστατος πίνακας χαρακτήρων ή καλύτερα πίνακας από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string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&gt;gcc  -o myprog *.c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Or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&gt;gcc  -c   *.c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&gt;gcc  *.o -o  myprog   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4" name="PlaceHolder 3"/>
          <p:cNvSpPr>
            <a:spLocks noGrp="1"/>
          </p:cNvSpPr>
          <p:nvPr>
            <p:ph type="sldNum" idx="89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43118B3-C97E-4C4E-BA17-47F93D6FD646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PlaceHolder 4"/>
          <p:cNvSpPr>
            <a:spLocks noGrp="1"/>
          </p:cNvSpPr>
          <p:nvPr>
            <p:ph type="dt" idx="90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33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-Wall :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όλα τα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warnings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http://pages.cs.wisc.edu/~beechung/ref/gcc-intro.html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http://www.cplusplus.com/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8" name="PlaceHolder 3"/>
          <p:cNvSpPr>
            <a:spLocks noGrp="1"/>
          </p:cNvSpPr>
          <p:nvPr>
            <p:ph type="sldNum" idx="91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5B84880-A28F-4CA5-8156-5F5D7A3F099F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PlaceHolder 4"/>
          <p:cNvSpPr>
            <a:spLocks noGrp="1"/>
          </p:cNvSpPr>
          <p:nvPr>
            <p:ph type="dt" idx="92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34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2" name="PlaceHolder 3"/>
          <p:cNvSpPr>
            <a:spLocks noGrp="1"/>
          </p:cNvSpPr>
          <p:nvPr>
            <p:ph type="sldNum" idx="93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D332868-3E96-4DC6-A05B-217193145E74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PlaceHolder 4"/>
          <p:cNvSpPr>
            <a:spLocks noGrp="1"/>
          </p:cNvSpPr>
          <p:nvPr>
            <p:ph type="dt" idx="94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34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6" name="PlaceHolder 3"/>
          <p:cNvSpPr>
            <a:spLocks noGrp="1"/>
          </p:cNvSpPr>
          <p:nvPr>
            <p:ph type="sldNum" idx="95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2E58583-326F-4871-AE43-12978D354554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PlaceHolder 4"/>
          <p:cNvSpPr>
            <a:spLocks noGrp="1"/>
          </p:cNvSpPr>
          <p:nvPr>
            <p:ph type="dt" idx="96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sldNum" idx="26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52CF427-22DF-40BF-A3E2-88CABD564F78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39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PlaceHolder 4"/>
          <p:cNvSpPr>
            <a:spLocks noGrp="1"/>
          </p:cNvSpPr>
          <p:nvPr>
            <p:ph type="dt" idx="27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28600" indent="-228600">
              <a:lnSpc>
                <a:spcPct val="10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Full-reference style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0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Wide range of knowledge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0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Intermediate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0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Beginners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PlaceHolder 3"/>
          <p:cNvSpPr>
            <a:spLocks noGrp="1"/>
          </p:cNvSpPr>
          <p:nvPr>
            <p:ph type="dt" idx="28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4"/>
          <p:cNvSpPr>
            <a:spLocks noGrp="1"/>
          </p:cNvSpPr>
          <p:nvPr>
            <p:ph type="sldNum" idx="29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28DB1B4-BE3A-432D-8A03-39BA373F535A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PlaceHolder 3"/>
          <p:cNvSpPr>
            <a:spLocks noGrp="1"/>
          </p:cNvSpPr>
          <p:nvPr>
            <p:ph type="sldNum" idx="30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D373926-06A4-40CA-84E1-332885726629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Δημιουργήθηκε και χρησιμοποιήθηκε το 1972-1973 από τον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Ritchie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στα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labs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της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AT&amp;T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για την ανάπτυξη των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UNIX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Τελευταίο πρότυπο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C11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το 20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11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και πιο πρόσφατα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C18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το 2018 το οποίο δεν περιέχει νέα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features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αλλά τεχνικές διορθώσεις και διευκρινίσεις σε ελαττώματα του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C11.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 </a:t>
            </a: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H C++ </a:t>
            </a: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ξεκίνησε σαν προεπεξεργαστής της </a:t>
            </a: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C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dt" idx="31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PlaceHolder 4"/>
          <p:cNvSpPr>
            <a:spLocks noGrp="1"/>
          </p:cNvSpPr>
          <p:nvPr>
            <p:ph type="sldNum" idx="32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9F3BEEA-AC9A-4FBD-85AB-1927FB95932B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2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Αν και οι δύο γλώσσες μοιάζουν συντακτικά, είναι διαφορετικές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καθώς εξυπηρετούν διαφορετικούς σκοπούς. (Διαδικαστική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vs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Αντικειμενοστραφής)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r>
              <a:rPr lang="en-US" sz="1200" b="1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C</a:t>
            </a: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 is a system programming language, whereas </a:t>
            </a:r>
            <a:r>
              <a:rPr lang="en-US" sz="1200" b="1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C++</a:t>
            </a: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 is a general-purpose programming language commonly used in embedded systems. </a:t>
            </a:r>
            <a:r>
              <a:rPr lang="en-US" sz="1200" b="1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C</a:t>
            </a: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 is procedural, so it doesn't support classes and objects like </a:t>
            </a:r>
            <a:r>
              <a:rPr lang="en-US" sz="1200" b="1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C++</a:t>
            </a: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 does (although, despite being object-oriented, </a:t>
            </a:r>
            <a:r>
              <a:rPr lang="en-US" sz="1200" b="1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C++</a:t>
            </a: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 can be procedural like </a:t>
            </a:r>
            <a:r>
              <a:rPr lang="en-US" sz="1200" b="1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C</a:t>
            </a: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, making it a bit more hybrid).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PlaceHolder 3"/>
          <p:cNvSpPr>
            <a:spLocks noGrp="1"/>
          </p:cNvSpPr>
          <p:nvPr>
            <p:ph type="dt" idx="33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PlaceHolder 4"/>
          <p:cNvSpPr>
            <a:spLocks noGrp="1"/>
          </p:cNvSpPr>
          <p:nvPr>
            <p:ph type="sldNum" idx="34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EACF2B6-AD39-4150-BB81-6936EA6D360C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2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Η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assembly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είναι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low level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γλώσσα και για αυτό είναι χρονοβόρο να γράψουμε προγράμματα.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Αν θυμάστε από την οργάνωση υπολογιστών, διαφορετικά μοντέλα υπολογιστών μπορεί να έχουν διαφορετικό σύνολο εντολών 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assembly. 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H C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είναι</a:t>
            </a: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lang="el-G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πολύ γρήγορη γιατί </a:t>
            </a: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οι δομές της μεταφράζονται αποδοτικά σε τυπικές εντολές μηχανής. 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- Χρησιμοποιείται συχνά σε εφαρμογές που παλιότερα γράφονταν σε </a:t>
            </a: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assembly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 defTabSz="914400">
              <a:lnSpc>
                <a:spcPct val="100000"/>
              </a:lnSpc>
              <a:buNone/>
              <a:tabLst>
                <a:tab algn="l" pos="0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PlaceHolder 3"/>
          <p:cNvSpPr>
            <a:spLocks noGrp="1"/>
          </p:cNvSpPr>
          <p:nvPr>
            <p:ph type="dt" idx="35"/>
          </p:nvPr>
        </p:nvSpPr>
        <p:spPr>
          <a:xfrm>
            <a:off x="3884760" y="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10/3/2014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PlaceHolder 4"/>
          <p:cNvSpPr>
            <a:spLocks noGrp="1"/>
          </p:cNvSpPr>
          <p:nvPr>
            <p:ph type="sldNum" idx="36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064DB75-95F1-42E2-9A08-E1A7CCFDAC72}" type="slidenum">
              <a:rPr lang="el-GR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Διαφάνεια τίτλου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κύριου 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τίτλου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3" name="Picture 3" descr="Λογότυπο Οικονομικού Πανεπιστημίου Αθηνών"/>
          <p:cNvPicPr/>
          <p:nvPr/>
        </p:nvPicPr>
        <p:blipFill>
          <a:blip r:embed="rId2"/>
          <a:stretch/>
        </p:blipFill>
        <p:spPr>
          <a:xfrm>
            <a:off x="899640" y="260640"/>
            <a:ext cx="7308720" cy="190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format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5_Περιεχόμενο κώδικα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body"/>
          </p:nvPr>
        </p:nvSpPr>
        <p:spPr>
          <a:xfrm>
            <a:off x="432000" y="1556640"/>
            <a:ext cx="8229240" cy="466848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Στυλ υποδείγματος κειμένου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71640" lvl="1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Δεύτερου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71600" lvl="2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Τρίτου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28800" lvl="3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Τέταρτου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0" lvl="4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Πέμπτου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7161852-3EC8-4EBE-A4FE-59A808203919}" type="slidenum">
              <a: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Τίτλος και Περιεχόμενο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Δεύτερου επιπέδου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Τρίτου επιπέδου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Τέταρτου επιπέδου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»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Πέμπτου επιπέδου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sldNum" idx="1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87711B2-383B-496A-B8D7-B9D8AA236531}" type="slidenum">
              <a: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Περιεχόμενο κώδικα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body"/>
          </p:nvPr>
        </p:nvSpPr>
        <p:spPr>
          <a:xfrm>
            <a:off x="467640" y="1556640"/>
            <a:ext cx="4067640" cy="466848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 fontScale="77500" lnSpcReduction="19999"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Στυλ υποδείγματος κειμένου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71640" lvl="1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Δεύτερου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71600" lvl="2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Τρίτου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28800" lvl="3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Τέταρτου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0" lvl="4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Πέμπτου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sldNum" idx="1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5104C08-84AB-432C-AC80-8CF37196045F}" type="slidenum">
              <a: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608360" y="1556640"/>
            <a:ext cx="4067640" cy="466848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 fontScale="77500" lnSpcReduction="19999"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Στυλ υποδείγματος κειμένου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71640" lvl="1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Δεύτερου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71600" lvl="2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Τρίτου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28800" lvl="3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Τέταρτου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0" lvl="4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Πέμπτου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Περιεχόμενο κώδικα x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body"/>
          </p:nvPr>
        </p:nvSpPr>
        <p:spPr>
          <a:xfrm>
            <a:off x="432000" y="1556640"/>
            <a:ext cx="8229240" cy="466848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Στυλ υποδείγματος κειμένου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71640" lvl="1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Δεύτερου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71600" lvl="2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Τρίτου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28800" lvl="3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Τέταρτου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0" lvl="4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Πέμπτου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57263DD-4188-4DD5-8CB7-2069DC19B0EE}" type="slidenum">
              <a: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Κεφαλίδα ενότητα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3640" y="293688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lang="el-GR" sz="4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lang="el-GR" sz="4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83640" y="43052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44" name="Picture 3" descr="Λογότυπο Οικονομικού Πανεπιστημίου Αθηνών"/>
          <p:cNvPicPr/>
          <p:nvPr/>
        </p:nvPicPr>
        <p:blipFill>
          <a:blip r:embed="rId2"/>
          <a:stretch/>
        </p:blipFill>
        <p:spPr>
          <a:xfrm>
            <a:off x="899640" y="260640"/>
            <a:ext cx="7308720" cy="19076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Δύο περιεχόμενα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Δεύτερου επιπέδου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Τρίτου επιπέδου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l-G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Τέταρτου επιπέδου</a:t>
            </a:r>
            <a:endParaRPr lang="el-G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l-G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Πέμπτου επιπέδου</a:t>
            </a:r>
            <a:endParaRPr lang="el-G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Δεύτερου επιπέδου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Τρίτου επιπέδου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l-G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Τέταρτου επιπέδου</a:t>
            </a:r>
            <a:endParaRPr lang="el-G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l-G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Πέμπτου επιπέδου</a:t>
            </a:r>
            <a:endParaRPr lang="el-G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sldNum" idx="1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59E4D9A-1096-4335-A50A-D8D26967E0E5}" type="slidenum">
              <a: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Σύγκριση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57428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l-GR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2214000"/>
            <a:ext cx="4039920" cy="387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Δεύτερου επιπέδου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l-G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Τρίτου επιπέδου</a:t>
            </a:r>
            <a:endParaRPr lang="el-G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lang="el-GR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Τέταρτου επιπέδου</a:t>
            </a:r>
            <a:endParaRPr lang="el-GR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lang="el-GR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Πέμπτου επιπέδου</a:t>
            </a:r>
            <a:endParaRPr lang="el-GR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645080" y="157428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l-GR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body"/>
          </p:nvPr>
        </p:nvSpPr>
        <p:spPr>
          <a:xfrm>
            <a:off x="4645080" y="2214000"/>
            <a:ext cx="4041360" cy="387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Δεύτερου επιπέδου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l-G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Τρίτου επιπέδου</a:t>
            </a:r>
            <a:endParaRPr lang="el-G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lang="el-GR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Τέταρτου επιπέδου</a:t>
            </a:r>
            <a:endParaRPr lang="el-GR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lang="el-GR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Πέμπτου επιπέδου</a:t>
            </a:r>
            <a:endParaRPr lang="el-GR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4" name="PlaceHolder 6"/>
          <p:cNvSpPr>
            <a:spLocks noGrp="1"/>
          </p:cNvSpPr>
          <p:nvPr>
            <p:ph type="sldNum" idx="1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5EC61EF-AB4E-4A12-9454-09C6AA978356}" type="slidenum">
              <a: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Μόνο τίτλο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F67F569-0936-4DD9-84D6-FF07768FAF10}" type="slidenum">
              <a: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Κενή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ldNum" idx="1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6930ADB-983C-4857-8600-1F52E4BF14AF}" type="slidenum">
              <a: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κώδικα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sldNum" idx="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674501E-CCB6-4264-85E5-BC835A676769}" type="slidenum">
              <a: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Περιεχόμενο με λεζάντα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body"/>
          </p:nvPr>
        </p:nvSpPr>
        <p:spPr>
          <a:xfrm>
            <a:off x="3575160" y="1556640"/>
            <a:ext cx="5111280" cy="4608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κειμένου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Δεύτερου επιπέδου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Τρίτου επιπέδου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Τέταρτου επιπέδου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Πέμπτου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επιπέδου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556640"/>
            <a:ext cx="3007800" cy="4608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143AFEF-93CF-4CB3-94D9-D91F486572E0}" type="slidenum">
              <a: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κύριου 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τίτλου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Εικόνα με λεζάντα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body"/>
          </p:nvPr>
        </p:nvSpPr>
        <p:spPr>
          <a:xfrm>
            <a:off x="1792440" y="1556640"/>
            <a:ext cx="5486040" cy="345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outline text format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Level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Level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Outline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Level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Outline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Level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Outline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Level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nth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Outli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ne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Leve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l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792440" y="5157360"/>
            <a:ext cx="5486040" cy="1014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3AAFC5B-2331-4612-AD6D-E56CD58691D0}" type="slidenum">
              <a: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κύριου 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τίτλου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Τίτλος και Κατακόρυφο κείμενο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κύριου 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τίτλου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Δεύτερου επιπέδου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Τρίτου επιπέδου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Τέταρτου επιπέδου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Πέμπτου επιπέδου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sldNum" idx="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5B9E071-2267-498B-9346-F2C7562BBFAE}" type="slidenum">
              <a: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Κατακόρυφος τίτλος και Κείμενο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κύριου 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τίτλου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υποδείγματος κειμένου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Δεύτερου επιπέδου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Τρίτου επιπέδου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Τέταρτου επιπέδου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Πέμπτου επιπέδου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709C1EE-A236-4DE5-B084-4DC735C89FA2}" type="slidenum">
              <a: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1_Περιεχόμενο κώδικα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body"/>
          </p:nvPr>
        </p:nvSpPr>
        <p:spPr>
          <a:xfrm>
            <a:off x="432000" y="1556640"/>
            <a:ext cx="8229240" cy="466848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Στυλ υποδείγματος κειμένου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71640" lvl="1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Δεύτερου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71600" lvl="2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Τρίτου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28800" lvl="3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Τέταρτου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0" lvl="4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Πέμπτου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8F14343-D673-4682-95F1-62ABD79058B8}" type="slidenum">
              <a: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κύριου 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τίτλου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2_Περιεχόμενο κώδικα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body"/>
          </p:nvPr>
        </p:nvSpPr>
        <p:spPr>
          <a:xfrm>
            <a:off x="432000" y="1556640"/>
            <a:ext cx="8229240" cy="466848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Στυλ υποδείγματος κειμένου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71640" lvl="1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Δεύτερου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71600" lvl="2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Τρίτου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28800" lvl="3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Τέταρτου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0" lvl="4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Πέμπτου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sldNum" idx="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09D5F05-8D1F-4303-AFF2-5F0ABD92FE52}" type="slidenum">
              <a: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κύριου 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τίτλου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3_Περιεχόμενο κώδικα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body"/>
          </p:nvPr>
        </p:nvSpPr>
        <p:spPr>
          <a:xfrm>
            <a:off x="432000" y="1556640"/>
            <a:ext cx="8229240" cy="466848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Στυλ υποδείγματος κειμένου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71640" lvl="1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Δεύτερου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71600" lvl="2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Τρίτου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28800" lvl="3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Τέταρτου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0" lvl="4" indent="-4572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Πέμπτου επιπέδου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sldNum" idx="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7801E8D-97FA-4F41-941D-9BB37D21A4FE}" type="slidenum">
              <a:rPr lang="el-GR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Στυλ κύριου τίτλου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4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hyperlink" Target="http://www.tutorialspoint.com/cprogramming/c_error_handling.htm" TargetMode="External"/><Relationship Id="rId2" Type="http://schemas.openxmlformats.org/officeDocument/2006/relationships/slideLayout" Target="../slideLayouts/slideLayout11.xml"/><Relationship Id="rId3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4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hyperlink" Target="http://stackoverflow.com/questions/92859/what-are-the-differences-between-struct-and-class-in-c" TargetMode="External"/><Relationship Id="rId2" Type="http://schemas.openxmlformats.org/officeDocument/2006/relationships/hyperlink" Target="http://stackoverflow.com/questions/346536/difference-between-a-structure-and-a-union-in-c" TargetMode="External"/><Relationship Id="rId3" Type="http://schemas.openxmlformats.org/officeDocument/2006/relationships/hyperlink" Target="http://stackoverflow.com/questions/346536/difference-between-a-structure-and-a-union-in-c" TargetMode="External"/><Relationship Id="rId4" Type="http://schemas.openxmlformats.org/officeDocument/2006/relationships/slideLayout" Target="../slideLayouts/slideLayout17.xml"/><Relationship Id="rId5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hyperlink" Target="http://www.drdobbs.com/jvm/programming-with-reason-why-is-goto-bad/228200966" TargetMode="External"/><Relationship Id="rId2" Type="http://schemas.openxmlformats.org/officeDocument/2006/relationships/hyperlink" Target="http://www.drdobbs.com/jvm/programming-with-reason-why-is-goto-bad/228200966" TargetMode="External"/><Relationship Id="rId3" Type="http://schemas.openxmlformats.org/officeDocument/2006/relationships/hyperlink" Target="http://www.drdobbs.com/jvm/programming-with-reason-why-is-goto-bad/228200966" TargetMode="External"/><Relationship Id="rId4" Type="http://schemas.openxmlformats.org/officeDocument/2006/relationships/hyperlink" Target="http://www.cs.utexas.edu/users/EWD/ewd02xx/EWD215.PDF" TargetMode="External"/><Relationship Id="rId5" Type="http://schemas.openxmlformats.org/officeDocument/2006/relationships/hyperlink" Target="http://www.cs.utexas.edu/users/EWD/ewd02xx/EWD215.PDF" TargetMode="External"/><Relationship Id="rId6" Type="http://schemas.openxmlformats.org/officeDocument/2006/relationships/hyperlink" Target="http://www.cs.utexas.edu/users/EWD/ewd02xx/EWD215.PDF" TargetMode="External"/><Relationship Id="rId7" Type="http://schemas.openxmlformats.org/officeDocument/2006/relationships/slideLayout" Target="../slideLayouts/slideLayout17.xml"/><Relationship Id="rId8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hyperlink" Target="http://www.tutorialspoint.com/cprogramming/c_operators.htm" TargetMode="External"/><Relationship Id="rId2" Type="http://schemas.openxmlformats.org/officeDocument/2006/relationships/slideLayout" Target="../slideLayouts/slideLayout11.xml"/><Relationship Id="rId3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3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4" Type="http://schemas.openxmlformats.org/officeDocument/2006/relationships/notesSlide" Target="../notesSlides/notesSlide3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hyperlink" Target="http://matrixprogramming.com/2008/03/compilelink" TargetMode="External"/><Relationship Id="rId2" Type="http://schemas.openxmlformats.org/officeDocument/2006/relationships/hyperlink" Target="http://www.givemefish.com/ArticlesAndBook/CheatSheets/GiveMeFish_gcc_CheatSheet.php" TargetMode="External"/><Relationship Id="rId3" Type="http://schemas.openxmlformats.org/officeDocument/2006/relationships/slideLayout" Target="../slideLayouts/slideLayout11.xml"/><Relationship Id="rId4" Type="http://schemas.openxmlformats.org/officeDocument/2006/relationships/notesSlide" Target="../notesSlides/notesSlide3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6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7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8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http://en.wikibooks.org/wiki/C_Programming" TargetMode="External"/><Relationship Id="rId2" Type="http://schemas.openxmlformats.org/officeDocument/2006/relationships/hyperlink" Target="https://www.cs.utexas.edu/~ans/classes/cs439/docs/dictaat.pdf" TargetMode="External"/><Relationship Id="rId3" Type="http://schemas.openxmlformats.org/officeDocument/2006/relationships/hyperlink" Target="https://www.cs.utexas.edu/~ans/classes/cs439/docs/dictaat.pdf" TargetMode="External"/><Relationship Id="rId4" Type="http://schemas.openxmlformats.org/officeDocument/2006/relationships/hyperlink" Target="http://www.cs.cornell.edu/courses/cs414/2005sp/cforjava.pdf" TargetMode="External"/><Relationship Id="rId5" Type="http://schemas.openxmlformats.org/officeDocument/2006/relationships/hyperlink" Target="http://www.cs.cornell.edu/courses/cs414/2005sp/cforjava.pdf" TargetMode="External"/><Relationship Id="rId6" Type="http://schemas.openxmlformats.org/officeDocument/2006/relationships/hyperlink" Target="http://www.dcs.ed.ac.uk/home/iok/cforjavaprogrammers.phtml" TargetMode="External"/><Relationship Id="rId7" Type="http://schemas.openxmlformats.org/officeDocument/2006/relationships/slideLayout" Target="../slideLayouts/slideLayout11.xml"/><Relationship Id="rId8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Λειτουργικά Συστήματα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subTitle"/>
          </p:nvPr>
        </p:nvSpPr>
        <p:spPr>
          <a:xfrm>
            <a:off x="683640" y="3595320"/>
            <a:ext cx="7776360" cy="199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lang="el-GR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Φροντιστηριακή ενότητα </a:t>
            </a:r>
            <a:r>
              <a:rPr lang="en-US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#</a:t>
            </a:r>
            <a:r>
              <a:rPr lang="el-GR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1: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Εισαγωγή στη γλώσσα C για γνώστες της γλώσσας Java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lang="el-GR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Τμήμα: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Πληροφορικής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7" name="Picture 6" descr="Λογότυπο για Άδειες χρήσης Creative Commons BY-NC-ND"/>
          <p:cNvPicPr/>
          <p:nvPr/>
        </p:nvPicPr>
        <p:blipFill>
          <a:blip r:embed="rId1"/>
          <a:stretch/>
        </p:blipFill>
        <p:spPr>
          <a:xfrm>
            <a:off x="1619640" y="5835960"/>
            <a:ext cx="153504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" name="Picture 3" descr="Λογότυπο Επιχειρησιακού Προγράμματος Εκπαίδευση και Δια βίου Μάθηση του Υπουργείου Παιδείας ΕΣΠΑ 2007-2013 με τη σημαία της Ευρωπαϊκής Ένωσης, το οποίο συγχρηματοδοτείται από την Ευρωπαϊκή Ένωση (Ευρωπαϊκό Κοινωνικό Ταμείο) και από εθνικούς πόρους."/>
          <p:cNvPicPr/>
          <p:nvPr/>
        </p:nvPicPr>
        <p:blipFill>
          <a:blip r:embed="rId2"/>
          <a:stretch/>
        </p:blipFill>
        <p:spPr>
          <a:xfrm>
            <a:off x="3223800" y="5591520"/>
            <a:ext cx="4309920" cy="1025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3640" y="293688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buNone/>
            </a:pPr>
            <a:r>
              <a:rPr lang="el-GR" sz="4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Βασικές διαφορές από τη </a:t>
            </a:r>
            <a:r>
              <a:rPr lang="en-US" sz="4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Java</a:t>
            </a:r>
            <a:endParaRPr lang="el-GR" sz="4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683640" y="43052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Μάθημα: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Λειτουργικά Συστήματα, </a:t>
            </a: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Φροντιστηριακή Ενότητα </a:t>
            </a: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#</a:t>
            </a: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1: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Προγραμματισμός με τη γλώσσα C για γνώστες της γλώσσας Java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Τμήμα: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Πληροφορικής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89" name="Picture 23" descr="Λογότυπο για Άδειες χρήσης Creative Commons BY-NC-ND"/>
          <p:cNvPicPr/>
          <p:nvPr/>
        </p:nvPicPr>
        <p:blipFill>
          <a:blip r:embed="rId1"/>
          <a:stretch/>
        </p:blipFill>
        <p:spPr>
          <a:xfrm>
            <a:off x="1619640" y="5835960"/>
            <a:ext cx="153504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0" name="Picture 3" descr="Λογότυπο Επιχειρησιακού Προγράμματος Εκπαίδευση και Δια βίου Μάθηση του Υπουργείου Παιδείας ΕΣΠΑ 2007-2013 με τη σημαία της Ευρωπαϊκής Ένωσης, το οποίο συγχρηματοδοτείται από την Ευρωπαϊκή Ένωση (Ευρωπαϊκό Κοινωνικό Ταμείο) και από εθνικούς πόρους."/>
          <p:cNvPicPr/>
          <p:nvPr/>
        </p:nvPicPr>
        <p:blipFill>
          <a:blip r:embed="rId2"/>
          <a:stretch/>
        </p:blipFill>
        <p:spPr>
          <a:xfrm>
            <a:off x="3223800" y="5591520"/>
            <a:ext cx="4309920" cy="1025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3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Διαδικαστικές και Αντικειμενοστραφείς γλώσσες (1 από 2)</a:t>
            </a:r>
            <a:endParaRPr lang="el-GR" sz="3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Η γλώσσα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 </a:t>
            </a:r>
            <a:r>
              <a:rPr lang="el-GR" sz="3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δεν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είναι </a:t>
            </a:r>
            <a:r>
              <a:rPr lang="el-GR" sz="3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αντικειμενοστραφής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Δεν υπάρχουν 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Κλάσεις, άρα ούτε αντικείμενα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Διεπαφές (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interfaces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)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Πακέτα βιβλιοθηκών κλάσεων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Πολυμορφισμός (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polymorphism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)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Ενθυλάκωση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(encapsulation)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Μέθοδοι (?), Κληρονομικότητα, σχέσεις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Is-A, Has-A,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κ.ο.κ.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3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Διαδικαστικές και Αντικειμενοστραφείς γλώσσες (2 από 2)</a:t>
            </a:r>
            <a:endParaRPr lang="el-GR" sz="3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Η γλώσσα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 </a:t>
            </a:r>
            <a:r>
              <a:rPr lang="el-GR" sz="3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είναι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3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διαδικαστική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(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procedural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)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Τα προγράμματα δομούνται μόνο από συναρτήσεις (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 functions)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Οι συναρτήσεις δρούν (ρητά) μόνο επί των δεδομένων πάνω στα οποία καλούνται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1" i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Ερώτηση:</a:t>
            </a:r>
            <a:r>
              <a:rPr lang="el-GR" sz="2400" b="0" i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Ποια η διαφορά από τις </a:t>
            </a:r>
            <a:r>
              <a:rPr lang="el-GR" sz="2400" b="1" i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μεθόδους</a:t>
            </a:r>
            <a:r>
              <a:rPr lang="el-GR" sz="2400" b="0" i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μιας αντικειμενοστραφούς γλώσσας;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Υπάρχουν δομές ή πρακτικές που δεν απαντώνται στη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Java: structs, unions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, δείκτες (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pointers)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ακόμη και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void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δείκτες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..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Χειρισμός «εξαιρέσεων» / λαθών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Δεν υπάρχει μηχανισμός διαχείρισης εξαιρέσεων (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exceptions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)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Αυτό είναι χαρακτηριστικό των αντικειμενοστραφών γλωσσών όπως η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Java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και η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C++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Υπάρχει βιβλιοθήκη αναγνώρισης λαθών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1"/>
              </a:rPr>
              <a:t>http://www.tutorialspoint.com/cprogramming/c_error_handling.htm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Διαφορές στην οργάνωση και τη δομή (1 από 3)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457200" y="157428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lang="en-US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Java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457200" y="2214000"/>
            <a:ext cx="4039920" cy="387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457200" indent="-4572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Κώδικας σε </a:t>
            </a:r>
            <a:r>
              <a:rPr lang="el-GR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κλάσεις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Κατά προτίμηση ένα αρχείο ανά κλάση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Πεδία, μέθοδοι, και αναφορές οργανωμένα σε κλάσεις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/>
          </p:nvPr>
        </p:nvSpPr>
        <p:spPr>
          <a:xfrm>
            <a:off x="4645080" y="157428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algn="ctr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lang="en-US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/>
          </p:nvPr>
        </p:nvSpPr>
        <p:spPr>
          <a:xfrm>
            <a:off x="4645080" y="2214000"/>
            <a:ext cx="4041360" cy="387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457200" indent="-4572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Κώδικας σε διάφορες </a:t>
            </a:r>
            <a:r>
              <a:rPr lang="el-GR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συναρτήσεις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57160" lvl="1" indent="-4572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Δηλώσεις και ορισμοί συναρτήσεων οργανώνονται σε 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(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πολλά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)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αρχεία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κεφαλίδας και πηγαίου κώδικα (</a:t>
            </a: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header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and </a:t>
            </a: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source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files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)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57160" lvl="1" indent="-4572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Ίδια λογική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,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θέματα και λύσεις με τη 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C++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Διαφορές στην οργάνωση και τη δομή (2 από 3)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457200" y="157428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lang="en-US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Java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251640" y="2214000"/>
            <a:ext cx="4536000" cy="387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457200" indent="-4572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Calibri"/>
              <a:buAutoNum type="arabicPeriod" startAt="2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Εκτέλεση βασικού νήματος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μέσα σε μια κλάση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ctr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public static void main(String []args){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ctr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System.out.println("Hello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World");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ctr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4645080" y="157428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algn="ctr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lang="en-US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/>
          </p:nvPr>
        </p:nvSpPr>
        <p:spPr>
          <a:xfrm>
            <a:off x="4706640" y="2277000"/>
            <a:ext cx="4545360" cy="407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457200" indent="-4572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Calibri"/>
              <a:buAutoNum type="arabicPeriod" startAt="2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Εκτέλεση μιας 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main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συνάρτησης από ένα αρχείο κώδικα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</a:pP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ctr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int main(int argc, char** argv){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ctr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printf("Hello World\n");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ctr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return 0;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ctr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Διαφορές στην οργάνωση και τη δομή (3 από 3)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457200" y="157428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lang="en-US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Java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457200" y="2214000"/>
            <a:ext cx="4039920" cy="387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marL="457200" indent="-45720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alibri"/>
              <a:buAutoNum type="arabicPeriod" startAt="3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Σύνδεση + Κλήσεις βιβλιοθηκών κώδικα από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jar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αρχεία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57160" lvl="1" indent="-457200" defTabSz="914400">
              <a:lnSpc>
                <a:spcPct val="100000"/>
              </a:lnSpc>
              <a:spcBef>
                <a:spcPts val="4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1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jar: </a:t>
            </a:r>
            <a:r>
              <a:rPr lang="en-US" sz="21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</a:t>
            </a:r>
            <a:r>
              <a:rPr lang="en-US" sz="21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ava </a:t>
            </a:r>
            <a:r>
              <a:rPr lang="en-US" sz="21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ar</a:t>
            </a:r>
            <a:r>
              <a:rPr lang="en-US" sz="21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chive </a:t>
            </a:r>
            <a:r>
              <a:rPr lang="el-GR" sz="21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σε μορφή </a:t>
            </a:r>
            <a:r>
              <a:rPr lang="en-US" sz="21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zip</a:t>
            </a:r>
            <a:endParaRPr lang="el-GR" sz="21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57160" lvl="1" indent="-457200" defTabSz="914400">
              <a:lnSpc>
                <a:spcPct val="100000"/>
              </a:lnSpc>
              <a:spcBef>
                <a:spcPts val="420"/>
              </a:spcBef>
              <a:buClr>
                <a:srgbClr val="000000"/>
              </a:buClr>
              <a:buFont typeface="Arial"/>
              <a:buChar char="–"/>
            </a:pPr>
            <a:r>
              <a:rPr lang="el-GR" sz="21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Συμπιεσμένος εκτελέσιμος κώδικας</a:t>
            </a:r>
            <a:endParaRPr lang="el-GR" sz="21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</a:pP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r>
              <a:rPr lang="en-US" sz="22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import java.io.*;</a:t>
            </a:r>
            <a:endParaRPr lang="el-GR" sz="2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r>
              <a:rPr lang="en-US" sz="22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import my.external.lib. *;</a:t>
            </a:r>
            <a:endParaRPr lang="el-GR" sz="2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4645080" y="157428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algn="ctr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lang="en-US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/>
          </p:nvPr>
        </p:nvSpPr>
        <p:spPr>
          <a:xfrm>
            <a:off x="4645080" y="2214000"/>
            <a:ext cx="4041360" cy="387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457200" indent="-4572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Calibri"/>
              <a:buAutoNum type="arabicPeriod" startAt="3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Σύνδεση (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linking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)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με εξωτερικό κώδικα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57160" lvl="1" indent="-4572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Αρχεία κεφαλίδας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57160" lvl="1" indent="-4572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Ο εκτελέσιμος κώδικας συνδέεται χωριστά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</a:pP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</a:pP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#include &lt;stdio.h&gt;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#include “my_header.h”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Βασικά αρχεία κεφαλίδας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113" name="Content Placeholder 8"/>
          <p:cNvGraphicFramePr/>
          <p:nvPr/>
        </p:nvGraphicFramePr>
        <p:xfrm>
          <a:off x="457200" y="1600200"/>
          <a:ext cx="8229240" cy="4027320"/>
        </p:xfrm>
        <a:graphic>
          <a:graphicData uri="http://schemas.openxmlformats.org/drawingml/2006/table">
            <a:tbl>
              <a:tblPr/>
              <a:tblGrid>
                <a:gridCol w="3610440"/>
                <a:gridCol w="461880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l-GR" sz="3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Αρχείο</a:t>
                      </a:r>
                      <a:endParaRPr lang="en-US" sz="32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l-GR" sz="3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Εξήγηση</a:t>
                      </a:r>
                      <a:r>
                        <a:rPr lang="en-US" sz="3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 / </a:t>
                      </a:r>
                      <a:r>
                        <a:rPr lang="el-GR" sz="3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αντιστοιχία</a:t>
                      </a:r>
                      <a:endParaRPr lang="en-US" sz="32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stdio.h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java.io.*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stdlib.h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std. </a:t>
                      </a:r>
                      <a:r>
                        <a:rPr lang="el-GR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συναρτήσεις και </a:t>
                      </a: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 </a:t>
                      </a:r>
                      <a:r>
                        <a:rPr lang="el-GR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μακροεντολές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math.h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java.lang.Math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string.h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java.lang.String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time.h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System. currentTimeMillis();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dk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Μήκη αριθμητικών τύπων (1 από 2)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457200" y="157428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lang="en-US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Java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457200" y="2214000"/>
            <a:ext cx="4039920" cy="387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Το μέγεθος των βασικών τύπων είναι γνωστό: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int: 32 bits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short: 16 bits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long: 64 bits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float: 32 bits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double: 64 bits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byte: 8 bits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char: 16 bits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/>
          </p:nvPr>
        </p:nvSpPr>
        <p:spPr>
          <a:xfrm>
            <a:off x="4645080" y="157428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algn="ctr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lang="en-US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/>
          </p:nvPr>
        </p:nvSpPr>
        <p:spPr>
          <a:xfrm>
            <a:off x="4356000" y="2214000"/>
            <a:ext cx="4330440" cy="387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Το μέγεθος </a:t>
            </a:r>
            <a:r>
              <a:rPr lang="el-GR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δεν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είναι δεδομένο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.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Εξαρτάται από: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Τον μεταγλωττιστή 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Την πλατφόρμα για την οποία έχει γίνει η μεταγλώττιση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Βλ.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παράδειγμα κώδικα με </a:t>
            </a: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sizeof()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(Εργαστήριο)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Μήκη αριθμητικών τύπων (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2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από 2)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long long: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υπάρχει ανεπίσημα: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64 bits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long double: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υπάρχει ανεπίσημα: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96 bits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Χρήση του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unsigned 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int i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; //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-2</a:t>
            </a:r>
            <a:r>
              <a:rPr lang="en-US" sz="2800" b="0" u="none" strike="noStrike" baseline="30000">
                <a:solidFill>
                  <a:schemeClr val="dk1"/>
                </a:solidFill>
                <a:effectLst/>
                <a:uFillTx/>
                <a:latin typeface="Calibri"/>
              </a:rPr>
              <a:t>31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έως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2</a:t>
            </a:r>
            <a:r>
              <a:rPr lang="en-US" sz="2800" b="0" u="none" strike="noStrike" baseline="30000">
                <a:solidFill>
                  <a:schemeClr val="dk1"/>
                </a:solidFill>
                <a:effectLst/>
                <a:uFillTx/>
                <a:latin typeface="Calibri"/>
              </a:rPr>
              <a:t>31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-1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signed int i; /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/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-2</a:t>
            </a:r>
            <a:r>
              <a:rPr lang="en-US" sz="2800" b="0" u="none" strike="noStrike" baseline="30000">
                <a:solidFill>
                  <a:schemeClr val="dk1"/>
                </a:solidFill>
                <a:effectLst/>
                <a:uFillTx/>
                <a:latin typeface="Calibri"/>
              </a:rPr>
              <a:t>31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έως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2</a:t>
            </a:r>
            <a:r>
              <a:rPr lang="en-US" sz="2800" b="0" u="none" strike="noStrike" baseline="30000">
                <a:solidFill>
                  <a:schemeClr val="dk1"/>
                </a:solidFill>
                <a:effectLst/>
                <a:uFillTx/>
                <a:latin typeface="Calibri"/>
              </a:rPr>
              <a:t>31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-1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unsigned int i; /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/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0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έως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2</a:t>
            </a:r>
            <a:r>
              <a:rPr lang="en-US" sz="2800" b="0" u="none" strike="noStrike" baseline="30000">
                <a:solidFill>
                  <a:schemeClr val="dk1"/>
                </a:solidFill>
                <a:effectLst/>
                <a:uFillTx/>
                <a:latin typeface="Calibri"/>
              </a:rPr>
              <a:t>32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-1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Σκοποί ενότητας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Διαφορές, ομοιότητες και «ιδιαιτερότητες» σε σχέση με τη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Java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.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Αναφορές και στη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C++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όπου κρίνεται σκόπιμο.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Δείκτες για διαχείριση της μνήμης.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Πλεονεκτήματα της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για το προγραμματισμό συστημάτων.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Βασικά παραδείγματα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κώδικα.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Μεταγλώττιση προγραμμάτων σε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.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Θέματα διαχείρισης μνήμης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6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Τίποτα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δεν διαχειρίζεται/ελέγχεται </a:t>
            </a:r>
            <a:r>
              <a:rPr lang="el-GR" sz="3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αυτόματα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σε ότι αφορά τη μνήμη!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Όπως και η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C++,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η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 </a:t>
            </a:r>
            <a:r>
              <a:rPr lang="el-GR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δεν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διαθέτει: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Διαχείριστή «σκουπιδιών» μνήμης αντίστοιχου του 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java garbage collector System.gc()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Όρια πινάκων, έλεγχο προσπέλασης μνήμης με δείκτες, έλεγχο καλουπώματος (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casting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) τύπων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Επιπλέον, σε </a:t>
            </a:r>
            <a:r>
              <a:rPr lang="el-GR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αντίθεση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με τη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C++,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δεν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έχει: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Λογικές μεταβλητές, δηλαδή, τύπου </a:t>
            </a:r>
            <a:r>
              <a:rPr lang="en-US" sz="2400" b="0" i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bool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(πριν τη 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C99)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Διαχείριση 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strings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ως πίνακες χαρακτήρων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Αναφορές 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Java 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και </a:t>
            </a:r>
            <a:br>
              <a:rPr sz="4400"/>
            </a:b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δείκτες της 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C/C++ (1 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από 2)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Προσοχή! Η έννοια της αναφοράς (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reference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) στη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Java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είναι κοντά στην έννοια του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 pointer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και </a:t>
            </a:r>
            <a:r>
              <a:rPr lang="el-GR" sz="3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όχι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στην έννοια της αναφοράς στη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C++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«Ατυχής» ομοιότητα στην ορολογία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Ο πιο απλός τρόπος να ορίσεις τους δείκτες της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/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C++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: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Παρόμοιοι με αναφορές στη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Java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(δείχνουν κάπου στη μνήμη)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Με επιπλέον τη δυνατότητα των αριθμητικών πράξεων (βλ. συνέχεια)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Αναφορές 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Java 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και </a:t>
            </a:r>
            <a:br>
              <a:rPr sz="4400"/>
            </a:b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δείκτες της 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C/C++ (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2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από 2)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Δυνατότητα να αλλάξεις την τιμή του δείκτη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Δηλαδή, την αριθμητική διεύθυνση στη μνήμη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Αύξηση του δείκτη, πολλαπλασιασμός, διαίρεση.. 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Πολύ σύνηθες, πχ στους πίνακες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Όλα επιτρέπονται! (δυστυχώς και ευτυχώς)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Πολλές δυνατότητες και..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Πολλές «ευκαιρίες» για λάθη που δύσκολα εκσφαλματώνονται (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debugging)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 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ή 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Java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;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Προτιμούμε τη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όταν πρέπει να γίνουν όλα στο χαμηλότερο επίπεδο λεπτομέρειας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Πλήρης έλεγχος και ανάγκη για αποδοτικό / ταχύ κώδικα σε κρίσιμα τμήματα, π.χ. για επικοινωνία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Χειρισμός θέσεων μνήμης ανά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bi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Χρήσιμο για καταχωρητές συσκευών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Δυνατότητα κλήσεων κώδικα σε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assembly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Παραδείγματα: 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Οδηγοί συσκευών (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drivers)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Λειτουργικά συστήματα όπως το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Linux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83640" y="293688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buNone/>
            </a:pPr>
            <a:r>
              <a:rPr lang="el-GR" sz="4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Στοιχεία της </a:t>
            </a:r>
            <a:r>
              <a:rPr lang="en-US" sz="4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</a:t>
            </a:r>
            <a:r>
              <a:rPr lang="el-GR" sz="4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με παραδείγματα</a:t>
            </a:r>
            <a:endParaRPr lang="el-GR" sz="4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683640" y="43052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Μάθημα: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Λειτουργικά Συστήματα, </a:t>
            </a: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Φροντιστηριακή Ενότητα </a:t>
            </a: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#</a:t>
            </a: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1: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Προγραμματισμός με τη γλώσσα C για γνώστες της γλώσσας Java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Τμήμα: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Πληροφορικής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131" name="Picture 23" descr="Λογότυπο για Άδειες χρήσης Creative Commons BY-NC-ND"/>
          <p:cNvPicPr/>
          <p:nvPr/>
        </p:nvPicPr>
        <p:blipFill>
          <a:blip r:embed="rId1"/>
          <a:stretch/>
        </p:blipFill>
        <p:spPr>
          <a:xfrm>
            <a:off x="1619640" y="5835960"/>
            <a:ext cx="153504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2" name="Picture 3" descr="Λογότυπο Επιχειρησιακού Προγράμματος Εκπαίδευση και Δια βίου Μάθηση του Υπουργείου Παιδείας ΕΣΠΑ 2007-2013 με τη σημαία της Ευρωπαϊκής Ένωσης, το οποίο συγχρηματοδοτείται από την Ευρωπαϊκή Ένωση (Ευρωπαϊκό Κοινωνικό Ταμείο) και από εθνικούς πόρους."/>
          <p:cNvPicPr/>
          <p:nvPr/>
        </p:nvPicPr>
        <p:blipFill>
          <a:blip r:embed="rId2"/>
          <a:stretch/>
        </p:blipFill>
        <p:spPr>
          <a:xfrm>
            <a:off x="3223800" y="5591520"/>
            <a:ext cx="4309920" cy="1025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Δεσμευμένες λέξεις-κλειδιά (1 από 3)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134" name="Table 2"/>
          <p:cNvGraphicFramePr/>
          <p:nvPr/>
        </p:nvGraphicFramePr>
        <p:xfrm>
          <a:off x="1547640" y="1556640"/>
          <a:ext cx="6095520" cy="4668840"/>
        </p:xfrm>
        <a:graphic>
          <a:graphicData uri="http://schemas.openxmlformats.org/drawingml/2006/table">
            <a:tbl>
              <a:tblPr/>
              <a:tblGrid>
                <a:gridCol w="3047760"/>
                <a:gridCol w="304776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double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25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case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25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float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while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int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do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short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for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long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break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if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continue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else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void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switch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char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default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return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Δεσμευμένες λέξεις-κλειδιά (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2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από 3)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136" name="Table 2"/>
          <p:cNvGraphicFramePr/>
          <p:nvPr/>
        </p:nvGraphicFramePr>
        <p:xfrm>
          <a:off x="1547640" y="1989000"/>
          <a:ext cx="6095520" cy="2593800"/>
        </p:xfrm>
        <a:graphic>
          <a:graphicData uri="http://schemas.openxmlformats.org/drawingml/2006/table">
            <a:tbl>
              <a:tblPr/>
              <a:tblGrid>
                <a:gridCol w="3047760"/>
                <a:gridCol w="304776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struct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25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typedef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25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union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extern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signed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static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unsigned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sizeof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enum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endParaRPr lang="el-GR" sz="2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onsolas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sp>
        <p:nvSpPr>
          <p:cNvPr id="137" name="Oval 3"/>
          <p:cNvSpPr/>
          <p:nvPr/>
        </p:nvSpPr>
        <p:spPr>
          <a:xfrm>
            <a:off x="2411640" y="4077000"/>
            <a:ext cx="1295640" cy="503640"/>
          </a:xfrm>
          <a:prstGeom prst="ellipse">
            <a:avLst/>
          </a:prstGeom>
          <a:noFill/>
          <a:ln w="47625">
            <a:solidFill>
              <a:srgbClr val="c0504d"/>
            </a:solidFill>
            <a:prstDash val="dash"/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el-G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8" name="Oval 5"/>
          <p:cNvSpPr/>
          <p:nvPr/>
        </p:nvSpPr>
        <p:spPr>
          <a:xfrm>
            <a:off x="5292000" y="3069000"/>
            <a:ext cx="1511640" cy="503640"/>
          </a:xfrm>
          <a:prstGeom prst="ellipse">
            <a:avLst/>
          </a:prstGeom>
          <a:noFill/>
          <a:ln w="47625">
            <a:solidFill>
              <a:srgbClr val="c0504d"/>
            </a:solidFill>
            <a:prstDash val="dash"/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el-G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9" name="Rectangle 4"/>
          <p:cNvSpPr/>
          <p:nvPr/>
        </p:nvSpPr>
        <p:spPr>
          <a:xfrm>
            <a:off x="1043640" y="4725000"/>
            <a:ext cx="7128360" cy="181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struct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&lt;&gt;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class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lvl="1" indent="-45720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*όχι* πολυμορφισμός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lvl="1" indent="-45720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1"/>
              </a:rPr>
              <a:t>C++: public vs. private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2"/>
              </a:rPr>
              <a:t>union Vs. </a:t>
            </a:r>
            <a:r>
              <a:rPr lang="en-US" sz="28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3"/>
              </a:rPr>
              <a:t>struct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Δεσμευμένες λέξεις-κλειδιά (3 από 3)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141" name="Table 2"/>
          <p:cNvGraphicFramePr/>
          <p:nvPr/>
        </p:nvGraphicFramePr>
        <p:xfrm>
          <a:off x="1547640" y="2637000"/>
          <a:ext cx="6095520" cy="1037520"/>
        </p:xfrm>
        <a:graphic>
          <a:graphicData uri="http://schemas.openxmlformats.org/drawingml/2006/table">
            <a:tbl>
              <a:tblPr/>
              <a:tblGrid>
                <a:gridCol w="3047760"/>
                <a:gridCol w="304776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auto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25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goto</a:t>
                      </a:r>
                      <a:endParaRPr lang="en-US" sz="2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25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register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en-US" sz="2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onsolas"/>
                        </a:rPr>
                        <a:t>volatile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42" name="Oval 10"/>
          <p:cNvSpPr/>
          <p:nvPr/>
        </p:nvSpPr>
        <p:spPr>
          <a:xfrm>
            <a:off x="5364000" y="2637000"/>
            <a:ext cx="1511640" cy="503640"/>
          </a:xfrm>
          <a:prstGeom prst="ellipse">
            <a:avLst/>
          </a:prstGeom>
          <a:noFill/>
          <a:ln w="47625">
            <a:solidFill>
              <a:srgbClr val="c0504d"/>
            </a:solidFill>
            <a:prstDash val="dash"/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lang="el-GR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3" name="TextBox 5"/>
          <p:cNvSpPr/>
          <p:nvPr/>
        </p:nvSpPr>
        <p:spPr>
          <a:xfrm>
            <a:off x="971640" y="4365000"/>
            <a:ext cx="7200360" cy="158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rmAutofit/>
          </a:bodyPr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1"/>
              </a:rPr>
              <a:t>Why is </a:t>
            </a:r>
            <a:r>
              <a:rPr lang="en-US" sz="2800" b="1" u="sng" strike="noStrike">
                <a:solidFill>
                  <a:schemeClr val="dk1"/>
                </a:solidFill>
                <a:effectLst/>
                <a:uFillTx/>
                <a:latin typeface="Calibri"/>
                <a:hlinkClick r:id="rId2"/>
              </a:rPr>
              <a:t>goto</a:t>
            </a:r>
            <a:r>
              <a:rPr lang="en-US" sz="28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3"/>
              </a:rPr>
              <a:t> bad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?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lvl="1" indent="-45720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E. Dijkstra’s </a:t>
            </a:r>
            <a:r>
              <a:rPr lang="en-US" sz="28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4"/>
              </a:rPr>
              <a:t>“A case against the </a:t>
            </a:r>
            <a:r>
              <a:rPr lang="en-US" sz="28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5"/>
              </a:rPr>
              <a:t>goto</a:t>
            </a:r>
            <a:r>
              <a:rPr lang="en-US" sz="28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6"/>
              </a:rPr>
              <a:t> statement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”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«Ιδιαιτερότητες»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36280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19999"/>
          </a:bodyPr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byte</a:t>
            </a:r>
            <a:r>
              <a:rPr lang="el-GR" sz="3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:</a:t>
            </a:r>
            <a:r>
              <a:rPr lang="en-US" sz="3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Δεν υπάρχει. Χρήση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char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=&gt;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8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bits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bool</a:t>
            </a:r>
            <a:r>
              <a:rPr lang="el-GR" sz="3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: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Δεν υπάρχει. Χρήση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int 0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για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false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.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Οποιαδήποτε άλλη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int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τιμή εκτός του 0, εκλαμβάνεται ως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true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.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if (0)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{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//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δεν εκτελείται}.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while(!0) {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/*εκτελείται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για πάντα*/} 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if (a == 0) { /*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δεν εκτελείται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ποτέ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*/ }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Παραδείγματα με αληθείς αποτιμήσεις: 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 &amp;&amp; 0 == 0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 &amp;&amp; -1 == 1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7 || 25 == 1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(!3 == 0) == !0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«Ιδιαιτερότητες»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9999"/>
          </a:bodyPr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if (y = -1) { /*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εκτελείται πάντα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*/ }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Προσοχή! Είναι εκχώρηση (=), όχι σύγκριση (==)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int x =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;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int y =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2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;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while (x &amp;&amp; y) { /*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εκτελείται για πάντα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*/ }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while (x &amp; y) {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	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/*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δεν εκτελείται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ποτέ, γιατί;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*/ }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Περισσότερα περί τελεστών </a:t>
            </a:r>
            <a:r>
              <a:rPr lang="el-GR" sz="28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1"/>
              </a:rPr>
              <a:t>εδώ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int i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=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3;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while (--i) { /*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εκτελείται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2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φορες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*/ }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int j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/*χωρίς αρχικοποίηση*/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;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while (--j) { /*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εκτελείται άγνωστες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φορες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*/ }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Περιεχόμενα ενότητας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</a:pP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Εισαγωγή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Βασικές διαφορές από τη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Java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Στοιχεία της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με παραδείγματα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Μεταγλώττιση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«Ιδιαιτερότητες»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457200" y="157428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l-GR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Λάθος δήλωση μεταβλητών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/>
          </p:nvPr>
        </p:nvSpPr>
        <p:spPr>
          <a:xfrm>
            <a:off x="457200" y="2214000"/>
            <a:ext cx="4067640" cy="3059640"/>
          </a:xfrm>
          <a:prstGeom prst="rect">
            <a:avLst/>
          </a:prstGeom>
          <a:solidFill>
            <a:srgbClr val="ffffcc"/>
          </a:solidFill>
          <a:ln w="0">
            <a:solidFill>
              <a:srgbClr val="000000"/>
            </a:solidFill>
          </a:ln>
        </p:spPr>
        <p:txBody>
          <a:bodyPr lIns="91440" rIns="91440" tIns="45720" bIns="45720" anchor="t">
            <a:normAutofit lnSpcReduction="9999"/>
          </a:bodyPr>
          <a:p>
            <a:pPr marL="457200" indent="-4572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void foo(){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-4572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int i;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-4572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Consolas"/>
              </a:rPr>
              <a:t>i=5;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-4572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int j=9;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lang="en-US" sz="2000" b="0" i="1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// </a:t>
            </a:r>
            <a:r>
              <a:rPr lang="el-GR" sz="2000" b="0" i="1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η δήλωση</a:t>
            </a:r>
            <a:br>
              <a:rPr sz="2000"/>
            </a:br>
            <a:r>
              <a:rPr lang="el-GR" sz="2000" b="0" i="1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  // πρέπει να είναι</a:t>
            </a:r>
            <a:br>
              <a:rPr sz="2000"/>
            </a:br>
            <a:r>
              <a:rPr lang="el-GR" sz="2000" b="0" i="1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  // στην αρχή!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-4572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grpSp>
        <p:nvGrpSpPr>
          <p:cNvPr id="151" name="Group 24"/>
          <p:cNvGrpSpPr/>
          <p:nvPr/>
        </p:nvGrpSpPr>
        <p:grpSpPr>
          <a:xfrm>
            <a:off x="1043280" y="2978640"/>
            <a:ext cx="288360" cy="738360"/>
            <a:chOff x="1043280" y="2978640"/>
            <a:chExt cx="288360" cy="738360"/>
          </a:xfrm>
        </p:grpSpPr>
        <p:cxnSp>
          <p:nvCxnSpPr>
            <p:cNvPr id="152" name="Straight Arrow Connector 18"/>
            <p:cNvCxnSpPr/>
            <p:nvPr/>
          </p:nvCxnSpPr>
          <p:spPr>
            <a:xfrm flipH="1" flipV="1">
              <a:off x="1043280" y="3501000"/>
              <a:ext cx="288720" cy="216360"/>
            </a:xfrm>
            <a:prstGeom prst="straightConnector1">
              <a:avLst/>
            </a:prstGeom>
            <a:ln>
              <a:solidFill>
                <a:srgbClr val="000000"/>
              </a:solidFill>
              <a:round/>
              <a:tailEnd len="med" type="arrow" w="med"/>
            </a:ln>
          </p:spPr>
        </p:cxnSp>
        <p:cxnSp>
          <p:nvCxnSpPr>
            <p:cNvPr id="153" name="Straight Arrow Connector 19"/>
            <p:cNvCxnSpPr/>
            <p:nvPr/>
          </p:nvCxnSpPr>
          <p:spPr>
            <a:xfrm flipH="1" flipV="1">
              <a:off x="1043280" y="3068640"/>
              <a:ext cx="72360" cy="504720"/>
            </a:xfrm>
            <a:prstGeom prst="straightConnector1">
              <a:avLst/>
            </a:prstGeom>
            <a:ln>
              <a:solidFill>
                <a:srgbClr val="000000"/>
              </a:solidFill>
              <a:round/>
              <a:tailEnd len="med" type="arrow" w="med"/>
            </a:ln>
          </p:spPr>
        </p:cxnSp>
        <p:cxnSp>
          <p:nvCxnSpPr>
            <p:cNvPr id="154" name="Straight Arrow Connector 21"/>
            <p:cNvCxnSpPr/>
            <p:nvPr/>
          </p:nvCxnSpPr>
          <p:spPr>
            <a:xfrm flipV="1">
              <a:off x="1043280" y="2978640"/>
              <a:ext cx="288720" cy="126360"/>
            </a:xfrm>
            <a:prstGeom prst="straightConnector1">
              <a:avLst/>
            </a:prstGeom>
            <a:ln>
              <a:solidFill>
                <a:srgbClr val="000000"/>
              </a:solidFill>
              <a:round/>
              <a:tailEnd len="med" type="arrow" w="med"/>
            </a:ln>
          </p:spPr>
        </p:cxnSp>
      </p:grpSp>
      <p:sp>
        <p:nvSpPr>
          <p:cNvPr id="155" name="PlaceHolder 4"/>
          <p:cNvSpPr>
            <a:spLocks noGrp="1"/>
          </p:cNvSpPr>
          <p:nvPr>
            <p:ph/>
          </p:nvPr>
        </p:nvSpPr>
        <p:spPr>
          <a:xfrm>
            <a:off x="4645080" y="157428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l-GR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Ορθή δήλωση μεταβλητών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/>
          </p:nvPr>
        </p:nvSpPr>
        <p:spPr>
          <a:xfrm>
            <a:off x="4645080" y="2214000"/>
            <a:ext cx="4067640" cy="3059640"/>
          </a:xfrm>
          <a:prstGeom prst="rect">
            <a:avLst/>
          </a:prstGeom>
          <a:solidFill>
            <a:srgbClr val="ffffcc"/>
          </a:solidFill>
          <a:ln w="0">
            <a:solidFill>
              <a:srgbClr val="000000"/>
            </a:solidFill>
          </a:ln>
        </p:spPr>
        <p:txBody>
          <a:bodyPr lIns="91440" rIns="91440" tIns="45720" bIns="45720" anchor="t">
            <a:normAutofit/>
          </a:bodyPr>
          <a:p>
            <a:pPr marL="457200" indent="-4572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void loop ()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{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-4572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 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int lim, 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Consolas"/>
              </a:rPr>
              <a:t>i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;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-4572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 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lim = 10;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 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for (</a:t>
            </a:r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Consolas"/>
              </a:rPr>
              <a:t>i</a:t>
            </a: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=0; </a:t>
            </a:r>
            <a:br>
              <a:rPr sz="2400"/>
            </a:b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   i&lt;lim;i++) {..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-4572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57" name="Rectangle 3"/>
          <p:cNvSpPr/>
          <p:nvPr/>
        </p:nvSpPr>
        <p:spPr>
          <a:xfrm>
            <a:off x="457200" y="5320800"/>
            <a:ext cx="8229240" cy="84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b">
            <a:noAutofit/>
          </a:bodyPr>
          <a:p>
            <a:pPr marL="457200" defTabSz="914400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r>
              <a:rPr lang="el-GR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Προσοχή!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Το παραπάνω ισχύει γενικά, π.χ. για τις δομές επανάληψης..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/>
          </p:nvPr>
        </p:nvSpPr>
        <p:spPr>
          <a:xfrm>
            <a:off x="432000" y="1556640"/>
            <a:ext cx="8229240" cy="466848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Autofit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</a:pP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int global;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//</a:t>
            </a: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εντός του αρχείου .</a:t>
            </a: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c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void f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οο</a:t>
            </a: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()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{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 </a:t>
            </a: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int local;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Εμβέλεια μεταβλητών 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(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από 2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)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/>
          </p:nvPr>
        </p:nvSpPr>
        <p:spPr>
          <a:xfrm>
            <a:off x="432000" y="1556640"/>
            <a:ext cx="8229240" cy="466848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 fontScale="85000" lnSpcReduction="9999"/>
          </a:bodyPr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extern int global;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//</a:t>
            </a: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δηλωμένο σε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                 // άλλο αρχείο .</a:t>
            </a: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c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static int prvtGlobal;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//</a:t>
            </a: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τοπικά 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      // </a:t>
            </a: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global 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στο παρόν αρχείο .</a:t>
            </a: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c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void f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οο</a:t>
            </a: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()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{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 </a:t>
            </a: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static int local;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 // 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τοπική, αλλά διατηρεί την τιμή της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Εμβέλεια μεταβλητών 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(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2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από 2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)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683640" y="293688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buNone/>
            </a:pPr>
            <a:r>
              <a:rPr lang="el-GR" sz="4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Μεταγλώττιση</a:t>
            </a:r>
            <a:endParaRPr lang="el-GR" sz="4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/>
          </p:nvPr>
        </p:nvSpPr>
        <p:spPr>
          <a:xfrm>
            <a:off x="683640" y="43052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Μάθημα: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Λειτουργικά Συστήματα, </a:t>
            </a: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Φροντιστηριακή Ενότητα </a:t>
            </a: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#</a:t>
            </a: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1: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Προγραμματισμός με τη γλώσσα C για γνώστες της γλώσσας Java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Διδάσκων φροντιστηρίου: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Ξενοφών Βασιλάκος, </a:t>
            </a: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Τμήμα: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Πληροφορικής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164" name="Picture 23" descr="Λογότυπο για Άδειες χρήσης Creative Commons BY-NC-ND"/>
          <p:cNvPicPr/>
          <p:nvPr/>
        </p:nvPicPr>
        <p:blipFill>
          <a:blip r:embed="rId1"/>
          <a:stretch/>
        </p:blipFill>
        <p:spPr>
          <a:xfrm>
            <a:off x="1619640" y="5835960"/>
            <a:ext cx="153504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5" name="Picture 3" descr="Λογότυπο Επιχειρησιακού Προγράμματος Εκπαίδευση και Δια βίου Μάθηση του Υπουργείου Παιδείας ΕΣΠΑ 2007-2013 με τη σημαία της Ευρωπαϊκής Ένωσης, το οποίο συγχρηματοδοτείται από την Ευρωπαϊκή Ένωση (Ευρωπαϊκό Κοινωνικό Ταμείο) και από εθνικούς πόρους."/>
          <p:cNvPicPr/>
          <p:nvPr/>
        </p:nvPicPr>
        <p:blipFill>
          <a:blip r:embed="rId2"/>
          <a:stretch/>
        </p:blipFill>
        <p:spPr>
          <a:xfrm>
            <a:off x="3223800" y="5591520"/>
            <a:ext cx="4309920" cy="1025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/>
          </p:nvPr>
        </p:nvSpPr>
        <p:spPr>
          <a:xfrm>
            <a:off x="432000" y="1556640"/>
            <a:ext cx="8229240" cy="466848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 fontScale="92500" lnSpcReduction="9999"/>
          </a:bodyPr>
          <a:p>
            <a:pPr indent="0" algn="ctr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/* </a:t>
            </a:r>
            <a:r>
              <a:rPr lang="en-US" sz="3200" b="0" i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HelloWorld.c</a:t>
            </a:r>
            <a:r>
              <a:rPr lang="el-GR" sz="3200" b="0" i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 */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#include &lt;stdio.h&gt;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int main(int argc, char** argv)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{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 printf(“Hello %s\n", “World!”);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 return 0;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Hello World! 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GCC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gcc -Wall HelloWorld.c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Το εκτελέσιμο που προκύπτει είναι το 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a.out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Για την εκτέλεση του προγράμματος: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./a.out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Πηγές εκπαιδευτικού υλικού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GCC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1"/>
              </a:rPr>
              <a:t>http://matrixprogramming.com/2008/03/compilelink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2"/>
              </a:rPr>
              <a:t>http://www.givemefish.com/ArticlesAndBook/CheatSheets/GiveMeFish_gcc_CheatSheet.php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561"/>
              </a:spcBef>
              <a:buNone/>
            </a:pP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/>
          </p:nvPr>
        </p:nvSpPr>
        <p:spPr>
          <a:xfrm>
            <a:off x="432000" y="1556640"/>
            <a:ext cx="8229240" cy="4968360"/>
          </a:xfrm>
          <a:prstGeom prst="rect">
            <a:avLst/>
          </a:prstGeom>
          <a:solidFill>
            <a:srgbClr val="ffff00">
              <a:alpha val="14000"/>
            </a:srgbClr>
          </a:solidFill>
          <a:ln w="0">
            <a:noFill/>
          </a:ln>
        </p:spPr>
        <p:txBody>
          <a:bodyPr lIns="360000" rIns="360000" tIns="360000" bIns="360000" anchor="t">
            <a:normAutofit fontScale="77500" lnSpcReduction="19999"/>
          </a:bodyPr>
          <a:p>
            <a:pPr indent="0" algn="ctr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lang="el-GR" sz="3500" b="0" i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/* </a:t>
            </a:r>
            <a:r>
              <a:rPr lang="en-US" sz="3500" b="0" i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PrintArgs.c</a:t>
            </a:r>
            <a:r>
              <a:rPr lang="el-GR" sz="3500" b="0" i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*/</a:t>
            </a:r>
            <a:endParaRPr lang="el-GR" sz="3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#include &lt;stdio.h&gt;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int main(int argc, char** argv)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{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int i;  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for (i=0; i&lt;argc; i++)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{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lang="pt-B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  printf("arg[%d]: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lang="pt-B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%s\n", i, argv[i]);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</a:t>
            </a: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lang="en-US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 return 0;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14440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  <a:tabLst>
                <a:tab algn="l" pos="0"/>
              </a:tabLst>
            </a:pPr>
            <a:r>
              <a:rPr lang="el-GR" sz="27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}</a:t>
            </a:r>
            <a:endParaRPr lang="el-GR" sz="27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./a.out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Hello World!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2" name="5 - TextBox"/>
          <p:cNvSpPr/>
          <p:nvPr/>
        </p:nvSpPr>
        <p:spPr>
          <a:xfrm>
            <a:off x="5292000" y="2421000"/>
            <a:ext cx="3168000" cy="914040"/>
          </a:xfrm>
          <a:prstGeom prst="rect">
            <a:avLst/>
          </a:prstGeom>
          <a:solidFill>
            <a:srgbClr val="ffffff"/>
          </a:solidFill>
          <a:ln>
            <a:solidFill>
              <a:srgbClr val="c0504d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&gt;</a:t>
            </a:r>
            <a:r>
              <a:rPr lang="el-G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gcc -Wall PrintArgs.c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en-US" sz="1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&gt;</a:t>
            </a: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./a.out</a:t>
            </a:r>
            <a:r>
              <a:rPr lang="el-GR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Hello World!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GCC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gcc -Wall PrintArgs.c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Για την εκτέλεση του προγράμματος: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./a.out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Hello World!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Αποτέλεσμα εκτέλεσης προγράμματος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arg[0]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: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./a.out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arg[1]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: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Η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ello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arg[2]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: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 World!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Preprocessor (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Προεπεξεργαστής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)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/>
          </p:nvPr>
        </p:nvSpPr>
        <p:spPr>
          <a:xfrm>
            <a:off x="270720" y="1665720"/>
            <a:ext cx="52664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19999"/>
          </a:bodyPr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onsolas"/>
              </a:rPr>
              <a:t>#include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Για να γίνει εισαγωγή από τον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preprocessor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των δηλώσεων των συναρτήσεων.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Τα τρία βήματα της μεταγλώττισης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lvl="1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Preprocessing –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Προεπεξεργασία ‣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π.χ., #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include, #if, #elif, #ifndef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lvl="1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Compiling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– Μεταγλώττιση</a:t>
            </a:r>
            <a:br>
              <a:rPr sz="2800"/>
            </a:b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‣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*.o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αρχείο στην έξοδο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lvl="1" indent="-5144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Calibri"/>
              <a:buAutoNum type="arabicPeriod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Linking –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Σύνδεση</a:t>
            </a:r>
            <a:br>
              <a:rPr sz="2800"/>
            </a:b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‣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O linker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συνδέει με βιβλιοθήκες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grpSp>
        <p:nvGrpSpPr>
          <p:cNvPr id="177" name="Group 16"/>
          <p:cNvGrpSpPr/>
          <p:nvPr/>
        </p:nvGrpSpPr>
        <p:grpSpPr>
          <a:xfrm>
            <a:off x="5673960" y="1187640"/>
            <a:ext cx="3218040" cy="5553360"/>
            <a:chOff x="5673960" y="1187640"/>
            <a:chExt cx="3218040" cy="5553360"/>
          </a:xfrm>
        </p:grpSpPr>
        <p:sp>
          <p:nvSpPr>
            <p:cNvPr id="178" name="Rounded Rectangle 4"/>
            <p:cNvSpPr/>
            <p:nvPr/>
          </p:nvSpPr>
          <p:spPr>
            <a:xfrm>
              <a:off x="5940000" y="1700640"/>
              <a:ext cx="2952000" cy="647640"/>
            </a:xfrm>
            <a:prstGeom prst="roundRect">
              <a:avLst>
                <a:gd name="adj" fmla="val 16667"/>
              </a:avLst>
            </a:prstGeom>
            <a:solidFill>
              <a:srgbClr val="4f81bd"/>
            </a:solidFill>
            <a:ln>
              <a:solidFill>
                <a:srgbClr val="3a5f8b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3200" b="1" u="none" strike="noStrike">
                  <a:solidFill>
                    <a:schemeClr val="lt1"/>
                  </a:solidFill>
                  <a:effectLst/>
                  <a:uFillTx/>
                  <a:latin typeface="Calibri"/>
                </a:rPr>
                <a:t>1. Preprocessor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9" name="Rounded Rectangle 5"/>
            <p:cNvSpPr/>
            <p:nvPr/>
          </p:nvSpPr>
          <p:spPr>
            <a:xfrm>
              <a:off x="5940000" y="2997000"/>
              <a:ext cx="2952000" cy="647640"/>
            </a:xfrm>
            <a:prstGeom prst="roundRect">
              <a:avLst>
                <a:gd name="adj" fmla="val 16667"/>
              </a:avLst>
            </a:prstGeom>
            <a:solidFill>
              <a:srgbClr val="4f81bd"/>
            </a:solidFill>
            <a:ln>
              <a:solidFill>
                <a:srgbClr val="3a5f8b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3200" b="1" u="none" strike="noStrike">
                  <a:solidFill>
                    <a:schemeClr val="lt1"/>
                  </a:solidFill>
                  <a:effectLst/>
                  <a:uFillTx/>
                  <a:latin typeface="Calibri"/>
                </a:rPr>
                <a:t>2. Compiler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" name="Rounded Rectangle 6"/>
            <p:cNvSpPr/>
            <p:nvPr/>
          </p:nvSpPr>
          <p:spPr>
            <a:xfrm>
              <a:off x="5940000" y="5373360"/>
              <a:ext cx="2952000" cy="647640"/>
            </a:xfrm>
            <a:prstGeom prst="roundRect">
              <a:avLst>
                <a:gd name="adj" fmla="val 16667"/>
              </a:avLst>
            </a:prstGeom>
            <a:solidFill>
              <a:srgbClr val="4f81bd"/>
            </a:solidFill>
            <a:ln>
              <a:solidFill>
                <a:srgbClr val="3a5f8b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3200" b="1" u="none" strike="noStrike">
                  <a:solidFill>
                    <a:schemeClr val="lt1"/>
                  </a:solidFill>
                  <a:effectLst/>
                  <a:uFillTx/>
                  <a:latin typeface="Calibri"/>
                </a:rPr>
                <a:t>3. Linker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" name="Rounded Rectangle 7"/>
            <p:cNvSpPr/>
            <p:nvPr/>
          </p:nvSpPr>
          <p:spPr>
            <a:xfrm>
              <a:off x="5940000" y="4293000"/>
              <a:ext cx="2952000" cy="431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>
              <a:solidFill>
                <a:srgbClr val="000000"/>
              </a:solidFill>
              <a:rou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r>
                <a:rPr lang="en-US" sz="3200" b="1" i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Assembler </a:t>
              </a:r>
              <a:endPara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82" name="Group 15"/>
            <p:cNvGrpSpPr/>
            <p:nvPr/>
          </p:nvGrpSpPr>
          <p:grpSpPr>
            <a:xfrm>
              <a:off x="5673960" y="1187640"/>
              <a:ext cx="1057680" cy="5553360"/>
              <a:chOff x="5673960" y="1187640"/>
              <a:chExt cx="1057680" cy="5553360"/>
            </a:xfrm>
          </p:grpSpPr>
          <p:sp>
            <p:nvSpPr>
              <p:cNvPr id="183" name="Rectangle 8"/>
              <p:cNvSpPr/>
              <p:nvPr/>
            </p:nvSpPr>
            <p:spPr>
              <a:xfrm>
                <a:off x="5745960" y="1187640"/>
                <a:ext cx="985680" cy="584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lang="en-US" sz="3200" b="1" i="1" u="none" strike="noStrike">
                    <a:solidFill>
                      <a:schemeClr val="dk1"/>
                    </a:solidFill>
                    <a:effectLst/>
                    <a:uFillTx/>
                    <a:latin typeface="Calibri"/>
                  </a:rPr>
                  <a:t>.c, .h</a:t>
                </a:r>
                <a:endParaRPr lang="en-US" sz="32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4" name="Rectangle 9"/>
              <p:cNvSpPr/>
              <p:nvPr/>
            </p:nvSpPr>
            <p:spPr>
              <a:xfrm>
                <a:off x="5745960" y="2412000"/>
                <a:ext cx="903960" cy="584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lang="en-US" sz="3200" b="1" i="1" u="none" strike="noStrike">
                    <a:solidFill>
                      <a:schemeClr val="dk1"/>
                    </a:solidFill>
                    <a:effectLst/>
                    <a:uFillTx/>
                    <a:latin typeface="Calibri"/>
                  </a:rPr>
                  <a:t>.i, .ii</a:t>
                </a:r>
                <a:endParaRPr lang="en-US" sz="32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5" name="Rectangle 10"/>
              <p:cNvSpPr/>
              <p:nvPr/>
            </p:nvSpPr>
            <p:spPr>
              <a:xfrm>
                <a:off x="6010560" y="3636360"/>
                <a:ext cx="455040" cy="584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lang="en-US" sz="3200" b="1" i="1" u="none" strike="noStrike">
                    <a:solidFill>
                      <a:schemeClr val="dk1"/>
                    </a:solidFill>
                    <a:effectLst/>
                    <a:uFillTx/>
                    <a:latin typeface="Calibri"/>
                  </a:rPr>
                  <a:t>.s</a:t>
                </a:r>
                <a:endParaRPr lang="en-US" sz="32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6" name="Rectangle 11"/>
              <p:cNvSpPr/>
              <p:nvPr/>
            </p:nvSpPr>
            <p:spPr>
              <a:xfrm>
                <a:off x="6028200" y="4788360"/>
                <a:ext cx="509760" cy="584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lang="en-US" sz="3200" b="1" i="1" u="none" strike="noStrike">
                    <a:solidFill>
                      <a:schemeClr val="dk1"/>
                    </a:solidFill>
                    <a:effectLst/>
                    <a:uFillTx/>
                    <a:latin typeface="Calibri"/>
                  </a:rPr>
                  <a:t>.o</a:t>
                </a:r>
                <a:endParaRPr lang="en-US" sz="32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7" name="Rectangle 12"/>
              <p:cNvSpPr/>
              <p:nvPr/>
            </p:nvSpPr>
            <p:spPr>
              <a:xfrm>
                <a:off x="5817960" y="6156720"/>
                <a:ext cx="868680" cy="584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lang="en-US" sz="3200" b="1" i="1" u="none" strike="noStrike">
                    <a:solidFill>
                      <a:schemeClr val="dk1"/>
                    </a:solidFill>
                    <a:effectLst/>
                    <a:uFillTx/>
                    <a:latin typeface="Calibri"/>
                  </a:rPr>
                  <a:t>.exe</a:t>
                </a:r>
                <a:endParaRPr lang="en-US" sz="32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cxnSp>
            <p:nvCxnSpPr>
              <p:cNvPr id="188" name="Straight Arrow Connector 14"/>
              <p:cNvCxnSpPr/>
              <p:nvPr/>
            </p:nvCxnSpPr>
            <p:spPr>
              <a:xfrm>
                <a:off x="5673960" y="1479600"/>
                <a:ext cx="360" cy="4969440"/>
              </a:xfrm>
              <a:prstGeom prst="straightConnector1">
                <a:avLst/>
              </a:prstGeom>
              <a:ln w="76200">
                <a:solidFill>
                  <a:srgbClr val="000000"/>
                </a:solidFill>
                <a:prstDash val="dashDot"/>
                <a:round/>
                <a:tailEnd len="med" type="arrow" w="med"/>
              </a:ln>
            </p:spPr>
          </p:cxn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Τέλος Φροντιστηριακής Ενότητας 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#</a:t>
            </a: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1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subTitle"/>
          </p:nvPr>
        </p:nvSpPr>
        <p:spPr>
          <a:xfrm>
            <a:off x="683640" y="3886200"/>
            <a:ext cx="7776360" cy="175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Μάθημα: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Λειτουργικά Συστήματα, </a:t>
            </a: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Φροντιστηριακή Ενότητα </a:t>
            </a: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#</a:t>
            </a: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1: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Προγραμματισμός με τη γλώσσα C για γνώστες της γλώσσας Java, </a:t>
            </a: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Τμήμα: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Πληροφορικής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1" name="Picture 26" descr="Λογότυπο για Άδειες χρήσης Creative Commons BY-NC-ND"/>
          <p:cNvPicPr/>
          <p:nvPr/>
        </p:nvPicPr>
        <p:blipFill>
          <a:blip r:embed="rId1"/>
          <a:stretch/>
        </p:blipFill>
        <p:spPr>
          <a:xfrm>
            <a:off x="1619640" y="5835960"/>
            <a:ext cx="153504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2" name="Picture 3" descr="Λογότυπο Επιχειρησιακού Προγράμματος Εκπαίδευση και Δια βίου Μάθηση του Υπουργείου Παιδείας ΕΣΠΑ 2007-2013 με τη σημαία της Ευρωπαϊκής Ένωσης, το οποίο συγχρηματοδοτείται από την Ευρωπαϊκή Ένωση (Ευρωπαϊκό Κοινωνικό Ταμείο) και από εθνικούς πόρους."/>
          <p:cNvPicPr/>
          <p:nvPr/>
        </p:nvPicPr>
        <p:blipFill>
          <a:blip r:embed="rId2"/>
          <a:stretch/>
        </p:blipFill>
        <p:spPr>
          <a:xfrm>
            <a:off x="3223800" y="5591520"/>
            <a:ext cx="4309920" cy="1025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3640" y="293688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buNone/>
            </a:pPr>
            <a:r>
              <a:rPr lang="el-GR" sz="4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Εισαγωγή</a:t>
            </a:r>
            <a:endParaRPr lang="el-GR" sz="4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83640" y="43052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Μάθημα: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Λειτουργικά Συστήματα, </a:t>
            </a: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Φροντιστηριακή Ενότητα </a:t>
            </a: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#</a:t>
            </a: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1: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Προγραμματισμός με τη γλώσσα C για γνώστες της γλώσσας Java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lang="el-GR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Τμήμα: </a:t>
            </a:r>
            <a:r>
              <a:rPr lang="el-GR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Πληροφορικής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75" name="Picture 23" descr="Λογότυπο για Άδειες χρήσης Creative Commons BY-NC-ND"/>
          <p:cNvPicPr/>
          <p:nvPr/>
        </p:nvPicPr>
        <p:blipFill>
          <a:blip r:embed="rId1"/>
          <a:stretch/>
        </p:blipFill>
        <p:spPr>
          <a:xfrm>
            <a:off x="1619640" y="5835960"/>
            <a:ext cx="153504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" name="Picture 3" descr="Λογότυπο Επιχειρησιακού Προγράμματος Εκπαίδευση και Δια βίου Μάθηση του Υπουργείου Παιδείας ΕΣΠΑ 2007-2013 με τη σημαία της Ευρωπαϊκής Ένωσης, το οποίο συγχρηματοδοτείται από την Ευρωπαϊκή Ένωση (Ευρωπαϊκό Κοινωνικό Ταμείο) και από εθνικούς πόρους."/>
          <p:cNvPicPr/>
          <p:nvPr/>
        </p:nvPicPr>
        <p:blipFill>
          <a:blip r:embed="rId2"/>
          <a:stretch/>
        </p:blipFill>
        <p:spPr>
          <a:xfrm>
            <a:off x="3223800" y="5591520"/>
            <a:ext cx="4309920" cy="1025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3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Προτεινόμενα συγγράμματα (1 από 2)</a:t>
            </a:r>
            <a:endParaRPr lang="el-GR" sz="3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Βιβλία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The C Programming Language </a:t>
            </a:r>
            <a:r>
              <a:rPr lang="el-GR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από τους </a:t>
            </a:r>
            <a:r>
              <a:rPr lang="en-US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Brian W. Kernighan, Dennis M. Ritchie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 Programming: A Modern Approach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από τον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K.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N. King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The C Puzzle Book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από τον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Feuer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 for Dummies Vol. I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του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Dan Gookin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 for Dummies Vol. </a:t>
            </a: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ΙΙ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3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Προτεινόμενα συγγράμματα (2 από 2)</a:t>
            </a:r>
            <a:endParaRPr lang="el-GR" sz="3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Παραδείγματα </a:t>
            </a:r>
            <a:r>
              <a:rPr lang="en-US" sz="3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online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Ίσως σας βοηθήσουν ερωτήματα σύγκρισης με τη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Java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Συνιστώνται ιδιαίτερα: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1"/>
              </a:rPr>
              <a:t>Wikibooks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 for Java programmers 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l-GR" sz="20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2"/>
              </a:rPr>
              <a:t>του </a:t>
            </a:r>
            <a:r>
              <a:rPr lang="en-US" sz="20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3"/>
              </a:rPr>
              <a:t>J. Maasen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l-GR" sz="20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4"/>
              </a:rPr>
              <a:t>του </a:t>
            </a:r>
            <a:r>
              <a:rPr lang="en-US" sz="20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5"/>
              </a:rPr>
              <a:t>Niranjan Nagarajan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sng" strike="noStrike">
                <a:solidFill>
                  <a:schemeClr val="dk1"/>
                </a:solidFill>
                <a:effectLst/>
                <a:uFillTx/>
                <a:latin typeface="Calibri"/>
                <a:hlinkClick r:id="rId6"/>
              </a:rPr>
              <a:t>Top tips to help the Java programmer code in C</a:t>
            </a:r>
            <a:endParaRPr lang="el-GR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561"/>
              </a:spcBef>
              <a:buNone/>
            </a:pP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indent="0" defTabSz="91440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Ιστορική αναδρομή (1 από 2)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Δημιουργήθηκε το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1972 (Dennis Ritchie)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Προήλθε από τις γλώσσες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B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και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BCPL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Τυποποιήθηκε στο διάστημα 1983-198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9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“ANSI C”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ή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“C89”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“C99”, “C11” και “C17”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Η σύνταξη της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αποτελεί τη βάση για τις γλώσσες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C++, C#, Objective C, Java 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Η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C++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είναι ουσιαστικά επέκταση της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στον αντικειμενοστρεφή προγραμματισμό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Ιστορική αναδρομή (2 από 2)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Οι ειδικοί/έμπειροι προγραμματιστές θεωρούν ότι η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C++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και η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C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θα πρέπει να αντιμετωπίζονται ως διαφορετικές γλώσσες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Όχι μεικτός κώδικας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και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C++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Όχι πρακτικές της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 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στη 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C++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</a:pP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el-GR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Σχέση με το </a:t>
            </a:r>
            <a:r>
              <a:rPr lang="en-US" sz="4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Unix/Linux</a:t>
            </a:r>
            <a:endParaRPr lang="el-GR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Η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αναπτύχθηκε παράλληλα με το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Unix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Αρχικά η ανάπτυξη του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Unix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ήταν σε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assembly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Πολύ αργή ανάπτυξη κώδικα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Κώδικας γραμμένος για συγκεκριμένη αρχιτεκτονική (μηχάνημα)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Πλεονεκτήματα της ανάπτυξης του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Unix </a:t>
            </a:r>
            <a:r>
              <a:rPr lang="el-GR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σε </a:t>
            </a: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 </a:t>
            </a:r>
            <a:endParaRPr lang="el-GR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Φορητότητα (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portability</a:t>
            </a: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)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l-GR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Ευκολία και ταχύτητα ανάπτυξης, π.χ: </a:t>
            </a:r>
            <a:endParaRPr lang="el-GR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l-GR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Δομές επανάληψης, κλήσεις συναρτήσεων και έτοιμων βιβλιοθηκών ..</a:t>
            </a:r>
            <a:endParaRPr lang="el-GR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Θέμα του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9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item1.xml><?xml version="1.0" encoding="utf-8"?>
<DocumentSettings xmlns:xsi="http://www.w3.org/2001/XMLSchema-instance" xmlns:xsd="http://www.w3.org/2001/XMLSchema" xmlns="http://www.zhaw.ch/AccessibilityAddIn">
  <CheckReadingOrder>true</CheckReadingOrder>
  <CheckTableHeader>true</CheckTableHeader>
  <CheckSlideTitle>true</CheckSlideTitle>
  <CheckLanguageSetting>true</CheckLanguageSetting>
  <CheckAltText>true</CheckAltText>
  <CheckTextSize>false</CheckTextSize>
  <CheckScreenTip>false</CheckScreenTip>
  <ShowShapeNameColumn>false</ShowShapeNameColumn>
  <ShowIssueDescription>true</ShowIssueDescription>
</DocumentSettings>
</file>

<file path=customXml/itemProps1.xml><?xml version="1.0" encoding="utf-8"?>
<ds:datastoreItem xmlns:ds="http://schemas.openxmlformats.org/officeDocument/2006/customXml" ds:itemID="{55C2A313-6BF2-4119-B8AD-C16E0310A73A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</TotalTime>
  <Application>LibreOffice/25.8.4.2$Linux_X86_64 LibreOffice_project/580$Build-2</Application>
  <AppVersion>15.0000</AppVersion>
  <Words>3502</Words>
  <Paragraphs>573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category>Προγραμματισμός συστημάτων με C</cp:category>
  <dcterms:created xsi:type="dcterms:W3CDTF">2012-09-06T09:03:05Z</dcterms:created>
  <dc:creator>Ξενοφών Βασιλάκος</dc:creator>
  <dc:description>Βοηθός μαθήματος: Ξενοφών Βασιλάκος_x005F_x000d_
_x005F_x000d_
Διδάσκων: Γεώργιος Ξυλωμένος</dc:description>
  <cp:keywords>Προγραμματιστική γλώσσα C Διεργασίες fork dup dup2 exec Προγραμματισμός συστημάτων</cp:keywords>
  <dc:language>en-US</dc:language>
  <cp:lastModifiedBy/>
  <cp:lastPrinted>2014-02-16T13:16:25Z</cp:lastPrinted>
  <dcterms:modified xsi:type="dcterms:W3CDTF">2026-02-19T15:57:23Z</dcterms:modified>
  <cp:revision>1155</cp:revision>
  <dc:subject>Λειτουργικά Συστήματα</dc:subject>
  <dc:title>Διαχείριση μνήμης και διεργασίες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39</vt:i4>
  </property>
  <property fmtid="{D5CDD505-2E9C-101B-9397-08002B2CF9AE}" pid="3" name="PresentationFormat">
    <vt:lpwstr>On-screen Show (4:3)</vt:lpwstr>
  </property>
  <property fmtid="{D5CDD505-2E9C-101B-9397-08002B2CF9AE}" pid="4" name="Slides">
    <vt:i4>39</vt:i4>
  </property>
</Properties>
</file>