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5"/>
  </p:notesMasterIdLst>
  <p:sldIdLst>
    <p:sldId id="257" r:id="rId2"/>
    <p:sldId id="261" r:id="rId3"/>
    <p:sldId id="263" r:id="rId4"/>
    <p:sldId id="264" r:id="rId5"/>
    <p:sldId id="262" r:id="rId6"/>
    <p:sldId id="265" r:id="rId7"/>
    <p:sldId id="269" r:id="rId8"/>
    <p:sldId id="270" r:id="rId9"/>
    <p:sldId id="266" r:id="rId10"/>
    <p:sldId id="267" r:id="rId11"/>
    <p:sldId id="268" r:id="rId12"/>
    <p:sldId id="260" r:id="rId13"/>
    <p:sldId id="271" r:id="rId14"/>
    <p:sldId id="273" r:id="rId15"/>
    <p:sldId id="272" r:id="rId16"/>
    <p:sldId id="274" r:id="rId17"/>
    <p:sldId id="275" r:id="rId18"/>
    <p:sldId id="276" r:id="rId19"/>
    <p:sldId id="277" r:id="rId20"/>
    <p:sldId id="278" r:id="rId21"/>
    <p:sldId id="280" r:id="rId22"/>
    <p:sldId id="281" r:id="rId23"/>
    <p:sldId id="298" r:id="rId24"/>
    <p:sldId id="300" r:id="rId25"/>
    <p:sldId id="301" r:id="rId26"/>
    <p:sldId id="302" r:id="rId27"/>
    <p:sldId id="291" r:id="rId28"/>
    <p:sldId id="282" r:id="rId29"/>
    <p:sldId id="283" r:id="rId30"/>
    <p:sldId id="285" r:id="rId31"/>
    <p:sldId id="286" r:id="rId32"/>
    <p:sldId id="287" r:id="rId33"/>
    <p:sldId id="294" r:id="rId34"/>
    <p:sldId id="303" r:id="rId35"/>
    <p:sldId id="295" r:id="rId36"/>
    <p:sldId id="296" r:id="rId37"/>
    <p:sldId id="297" r:id="rId38"/>
    <p:sldId id="288" r:id="rId39"/>
    <p:sldId id="289" r:id="rId40"/>
    <p:sldId id="359" r:id="rId41"/>
    <p:sldId id="304" r:id="rId42"/>
    <p:sldId id="308" r:id="rId43"/>
    <p:sldId id="306" r:id="rId44"/>
    <p:sldId id="307" r:id="rId45"/>
    <p:sldId id="305" r:id="rId46"/>
    <p:sldId id="311" r:id="rId47"/>
    <p:sldId id="309" r:id="rId48"/>
    <p:sldId id="310" r:id="rId49"/>
    <p:sldId id="312" r:id="rId50"/>
    <p:sldId id="319" r:id="rId51"/>
    <p:sldId id="313" r:id="rId52"/>
    <p:sldId id="314" r:id="rId53"/>
    <p:sldId id="315" r:id="rId54"/>
    <p:sldId id="316" r:id="rId55"/>
    <p:sldId id="318" r:id="rId56"/>
    <p:sldId id="320" r:id="rId57"/>
    <p:sldId id="321" r:id="rId58"/>
    <p:sldId id="323" r:id="rId59"/>
    <p:sldId id="328" r:id="rId60"/>
    <p:sldId id="329" r:id="rId61"/>
    <p:sldId id="324" r:id="rId62"/>
    <p:sldId id="330" r:id="rId63"/>
    <p:sldId id="331" r:id="rId64"/>
    <p:sldId id="332" r:id="rId65"/>
    <p:sldId id="333" r:id="rId66"/>
    <p:sldId id="334" r:id="rId67"/>
    <p:sldId id="335" r:id="rId68"/>
    <p:sldId id="336" r:id="rId69"/>
    <p:sldId id="325" r:id="rId70"/>
    <p:sldId id="326" r:id="rId71"/>
    <p:sldId id="337" r:id="rId72"/>
    <p:sldId id="338" r:id="rId73"/>
    <p:sldId id="344" r:id="rId74"/>
    <p:sldId id="339" r:id="rId75"/>
    <p:sldId id="340" r:id="rId76"/>
    <p:sldId id="341" r:id="rId77"/>
    <p:sldId id="343" r:id="rId78"/>
    <p:sldId id="342" r:id="rId79"/>
    <p:sldId id="327" r:id="rId80"/>
    <p:sldId id="345" r:id="rId81"/>
    <p:sldId id="346" r:id="rId82"/>
    <p:sldId id="347" r:id="rId83"/>
    <p:sldId id="348" r:id="rId84"/>
    <p:sldId id="349" r:id="rId85"/>
    <p:sldId id="350" r:id="rId86"/>
    <p:sldId id="351" r:id="rId87"/>
    <p:sldId id="352" r:id="rId88"/>
    <p:sldId id="353" r:id="rId89"/>
    <p:sldId id="354" r:id="rId90"/>
    <p:sldId id="355" r:id="rId91"/>
    <p:sldId id="356" r:id="rId92"/>
    <p:sldId id="357" r:id="rId93"/>
    <p:sldId id="358" r:id="rId9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3560F0-5BE5-4A18-9B5E-4D305ACAA085}" type="datetimeFigureOut">
              <a:rPr lang="en-GB" smtClean="0"/>
              <a:pPr/>
              <a:t>13/10/2025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0DE72A-631E-4C73-AD7B-D1380318F7F5}"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00DE72A-631E-4C73-AD7B-D1380318F7F5}" type="slidenum">
              <a:rPr lang="en-GB" smtClean="0"/>
              <a:pPr/>
              <a:t>18</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1D8BD707-D9CF-40AE-B4C6-C98DA3205C09}" type="datetimeFigureOut">
              <a:rPr lang="en-US" smtClean="0"/>
              <a:pPr/>
              <a:t>10/13/2025</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B6F15528-21DE-4FAA-801E-634DDDAF4B2B}"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1D8BD707-D9CF-40AE-B4C6-C98DA3205C09}" type="datetimeFigureOut">
              <a:rPr lang="en-US" smtClean="0"/>
              <a:pPr/>
              <a:t>10/13/2025</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B6F15528-21DE-4FAA-801E-634DDDAF4B2B}"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1D8BD707-D9CF-40AE-B4C6-C98DA3205C09}" type="datetimeFigureOut">
              <a:rPr lang="en-US" smtClean="0"/>
              <a:pPr/>
              <a:t>10/13/2025</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B6F15528-21DE-4FAA-801E-634DDDAF4B2B}"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CBjwAgu-F0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800" dirty="0" smtClean="0"/>
              <a:t>Advertising &amp; Communication Management</a:t>
            </a:r>
            <a:br>
              <a:rPr lang="en-US" sz="1800" dirty="0" smtClean="0"/>
            </a:br>
            <a:r>
              <a:rPr lang="en-US" sz="1800" dirty="0" smtClean="0"/>
              <a:t>IMC Branding Positioning &amp; Consumer Engagement  </a:t>
            </a:r>
            <a:endParaRPr lang="en-GB" sz="1800" dirty="0"/>
          </a:p>
        </p:txBody>
      </p:sp>
      <p:sp>
        <p:nvSpPr>
          <p:cNvPr id="3" name="Subtitle 2"/>
          <p:cNvSpPr>
            <a:spLocks noGrp="1"/>
          </p:cNvSpPr>
          <p:nvPr>
            <p:ph type="subTitle" idx="1"/>
          </p:nvPr>
        </p:nvSpPr>
        <p:spPr/>
        <p:txBody>
          <a:bodyPr>
            <a:normAutofit/>
          </a:bodyPr>
          <a:lstStyle/>
          <a:p>
            <a:r>
              <a:rPr lang="en-US" sz="1800" dirty="0" err="1" smtClean="0"/>
              <a:t>Polyxeni</a:t>
            </a:r>
            <a:r>
              <a:rPr lang="en-US" sz="1800" dirty="0" smtClean="0"/>
              <a:t> (Jenny) </a:t>
            </a:r>
            <a:r>
              <a:rPr lang="en-US" sz="1800" dirty="0" err="1" smtClean="0"/>
              <a:t>Palla</a:t>
            </a:r>
            <a:r>
              <a:rPr lang="en-US" sz="1800" dirty="0" smtClean="0"/>
              <a:t>, PhD</a:t>
            </a:r>
            <a:endParaRPr lang="en-GB" sz="1800" dirty="0"/>
          </a:p>
        </p:txBody>
      </p:sp>
      <p:sp>
        <p:nvSpPr>
          <p:cNvPr id="2050" name="AutoShape 2" descr="https://apis.mail.yahoo.com/ws/v3/mailboxes/@.id==VjN-2MwKfxepUhe5tB28kGK8jt_uRPWSUy7D4IaijLNwWugvWYond0D9yYTFO5jQZhOVgI6sotMoUxa020LbUHDKkQ/messages/@.id==AH5cksNhK8GQV9PX7DOtWt3Ozq8/content/parts/@.id==1.2/thumbnail?appid=YMailNorr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5" name="Picture 6" descr="C:\Users\JennyPalla\Desktop\ADVERTISING &amp; COMMUNICATION MANAGEMENT\ERASMUS\image002.png"/>
          <p:cNvPicPr>
            <a:picLocks noChangeAspect="1" noChangeArrowheads="1"/>
          </p:cNvPicPr>
          <p:nvPr/>
        </p:nvPicPr>
        <p:blipFill>
          <a:blip r:embed="rId2" cstate="print"/>
          <a:srcRect/>
          <a:stretch>
            <a:fillRect/>
          </a:stretch>
        </p:blipFill>
        <p:spPr bwMode="auto">
          <a:xfrm>
            <a:off x="6981825" y="5943600"/>
            <a:ext cx="2162175" cy="733425"/>
          </a:xfrm>
          <a:prstGeom prst="rect">
            <a:avLst/>
          </a:prstGeom>
          <a:noFill/>
        </p:spPr>
      </p:pic>
      <p:pic>
        <p:nvPicPr>
          <p:cNvPr id="2054" name="Picture 6" descr="C:\Users\JennyPalla\Desktop\ADVERTISING &amp; COMMUNICATION MANAGEMENT\ERASMUS\image001.jpg"/>
          <p:cNvPicPr>
            <a:picLocks noChangeAspect="1" noChangeArrowheads="1"/>
          </p:cNvPicPr>
          <p:nvPr/>
        </p:nvPicPr>
        <p:blipFill>
          <a:blip r:embed="rId3" cstate="print"/>
          <a:srcRect/>
          <a:stretch>
            <a:fillRect/>
          </a:stretch>
        </p:blipFill>
        <p:spPr bwMode="auto">
          <a:xfrm>
            <a:off x="6264275" y="0"/>
            <a:ext cx="2879725" cy="75175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Samsung </a:t>
            </a:r>
            <a:endParaRPr lang="en-GB" dirty="0"/>
          </a:p>
        </p:txBody>
      </p:sp>
      <p:sp>
        <p:nvSpPr>
          <p:cNvPr id="3" name="Content Placeholder 2"/>
          <p:cNvSpPr>
            <a:spLocks noGrp="1"/>
          </p:cNvSpPr>
          <p:nvPr>
            <p:ph sz="quarter" idx="1"/>
          </p:nvPr>
        </p:nvSpPr>
        <p:spPr/>
        <p:txBody>
          <a:bodyPr/>
          <a:lstStyle/>
          <a:p>
            <a:r>
              <a:rPr lang="en-GB" dirty="0" smtClean="0"/>
              <a:t>Samsung now produces Laptops, cell phones, flat-screen </a:t>
            </a:r>
            <a:r>
              <a:rPr lang="en-GB" dirty="0" err="1" smtClean="0"/>
              <a:t>Tv’s</a:t>
            </a:r>
            <a:r>
              <a:rPr lang="en-GB" dirty="0" smtClean="0"/>
              <a:t> </a:t>
            </a:r>
          </a:p>
          <a:p>
            <a:r>
              <a:rPr lang="en-GB" dirty="0" smtClean="0"/>
              <a:t>It is ranked 5</a:t>
            </a:r>
            <a:r>
              <a:rPr lang="en-GB" baseline="30000" dirty="0" smtClean="0"/>
              <a:t>th</a:t>
            </a:r>
            <a:r>
              <a:rPr lang="en-GB" dirty="0" smtClean="0"/>
              <a:t> in the world in patents behind IBM, Canon, Micron Technology </a:t>
            </a:r>
          </a:p>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Samsung Strategy </a:t>
            </a:r>
            <a:endParaRPr lang="en-GB" dirty="0"/>
          </a:p>
        </p:txBody>
      </p:sp>
      <p:sp>
        <p:nvSpPr>
          <p:cNvPr id="3" name="Content Placeholder 2"/>
          <p:cNvSpPr>
            <a:spLocks noGrp="1"/>
          </p:cNvSpPr>
          <p:nvPr>
            <p:ph sz="quarter" idx="1"/>
          </p:nvPr>
        </p:nvSpPr>
        <p:spPr/>
        <p:txBody>
          <a:bodyPr>
            <a:normAutofit fontScale="92500"/>
          </a:bodyPr>
          <a:lstStyle/>
          <a:p>
            <a:r>
              <a:rPr lang="en-GB" dirty="0" smtClean="0"/>
              <a:t>To reposition its current brand upward </a:t>
            </a:r>
          </a:p>
          <a:p>
            <a:r>
              <a:rPr lang="en-GB" dirty="0" smtClean="0"/>
              <a:t>The company’s most well known brand, Sanyo, produced copycat products- cheaper versions of Sony or Mitsubishi products. </a:t>
            </a:r>
          </a:p>
          <a:p>
            <a:r>
              <a:rPr lang="en-GB" dirty="0" smtClean="0"/>
              <a:t>Since 1997, the company has changed its image by producing more upscale, top-of-the line offerings. </a:t>
            </a:r>
          </a:p>
          <a:p>
            <a:r>
              <a:rPr lang="en-GB" dirty="0" smtClean="0"/>
              <a:t>It is pulling out of big discount chains like Kmart and </a:t>
            </a:r>
            <a:r>
              <a:rPr lang="en-GB" dirty="0" err="1" smtClean="0"/>
              <a:t>Wal</a:t>
            </a:r>
            <a:r>
              <a:rPr lang="en-GB" dirty="0" smtClean="0"/>
              <a:t>-mark which focus on price over quality</a:t>
            </a:r>
          </a:p>
          <a:p>
            <a:r>
              <a:rPr lang="en-GB" dirty="0" smtClean="0"/>
              <a:t>Moving to Best Buy, Circuit City, and other specialty stores. </a:t>
            </a:r>
          </a:p>
          <a:p>
            <a:r>
              <a:rPr lang="en-GB" dirty="0" smtClean="0"/>
              <a:t>While its brands are slightly lower priced than the very top names, the Samsung label is right there with them in quality  </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Samsung Strategy </a:t>
            </a:r>
            <a:endParaRPr lang="en-GB" dirty="0"/>
          </a:p>
        </p:txBody>
      </p:sp>
      <p:sp>
        <p:nvSpPr>
          <p:cNvPr id="3" name="Content Placeholder 2"/>
          <p:cNvSpPr>
            <a:spLocks noGrp="1"/>
          </p:cNvSpPr>
          <p:nvPr>
            <p:ph sz="quarter" idx="1"/>
          </p:nvPr>
        </p:nvSpPr>
        <p:spPr/>
        <p:txBody>
          <a:bodyPr/>
          <a:lstStyle/>
          <a:p>
            <a:r>
              <a:rPr lang="en-GB" dirty="0" smtClean="0"/>
              <a:t>The change in image has been supported by changes in advertising and promotion </a:t>
            </a:r>
          </a:p>
          <a:p>
            <a:r>
              <a:rPr lang="en-GB" dirty="0" smtClean="0"/>
              <a:t>A camping “</a:t>
            </a:r>
            <a:r>
              <a:rPr lang="en-GB" dirty="0" err="1" smtClean="0"/>
              <a:t>DigitalAll</a:t>
            </a:r>
            <a:r>
              <a:rPr lang="en-GB" dirty="0" smtClean="0"/>
              <a:t>: Everyone’s Invited” attempts to position products as exciting, cutting edge and reasonably priced. </a:t>
            </a:r>
          </a:p>
          <a:p>
            <a:r>
              <a:rPr lang="en-GB" dirty="0" smtClean="0"/>
              <a:t>The company’s 55 different advertising agencies were consolidated into one. </a:t>
            </a:r>
          </a:p>
          <a:p>
            <a:r>
              <a:rPr lang="en-GB" dirty="0" smtClean="0"/>
              <a:t>900$ million was spent on global IMC campaigns in 2002</a:t>
            </a:r>
          </a:p>
          <a:p>
            <a:r>
              <a:rPr lang="en-GB" dirty="0" smtClean="0"/>
              <a:t>70$ million of it in the US [including the cost of billboard in New York’s Times Square and a high-profile presence at the Olympic Games Salt Lake City]</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Samsung Strategy </a:t>
            </a:r>
            <a:endParaRPr lang="en-GB" dirty="0"/>
          </a:p>
        </p:txBody>
      </p:sp>
      <p:sp>
        <p:nvSpPr>
          <p:cNvPr id="3" name="Content Placeholder 2"/>
          <p:cNvSpPr>
            <a:spLocks noGrp="1"/>
          </p:cNvSpPr>
          <p:nvPr>
            <p:ph sz="quarter" idx="1"/>
          </p:nvPr>
        </p:nvSpPr>
        <p:spPr/>
        <p:txBody>
          <a:bodyPr/>
          <a:lstStyle/>
          <a:p>
            <a:r>
              <a:rPr lang="en-GB" dirty="0" smtClean="0">
                <a:hlinkClick r:id="rId2"/>
              </a:rPr>
              <a:t>https://www.youtube.com/watch?v=CBjwAgu-F0g</a:t>
            </a:r>
            <a:r>
              <a:rPr lang="en-GB" dirty="0" smtClean="0"/>
              <a:t> </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Samsung Strategy </a:t>
            </a:r>
            <a:endParaRPr lang="en-GB" dirty="0"/>
          </a:p>
        </p:txBody>
      </p:sp>
      <p:sp>
        <p:nvSpPr>
          <p:cNvPr id="3" name="Content Placeholder 2"/>
          <p:cNvSpPr>
            <a:spLocks noGrp="1"/>
          </p:cNvSpPr>
          <p:nvPr>
            <p:ph sz="quarter" idx="1"/>
          </p:nvPr>
        </p:nvSpPr>
        <p:spPr/>
        <p:txBody>
          <a:bodyPr/>
          <a:lstStyle/>
          <a:p>
            <a:r>
              <a:rPr lang="en-GB" dirty="0" smtClean="0"/>
              <a:t>The current advertising campaign is designed </a:t>
            </a:r>
          </a:p>
          <a:p>
            <a:r>
              <a:rPr lang="en-GB" dirty="0" smtClean="0"/>
              <a:t>to raise awareness </a:t>
            </a:r>
          </a:p>
          <a:p>
            <a:r>
              <a:rPr lang="en-GB" dirty="0" smtClean="0"/>
              <a:t>To enhance brand image </a:t>
            </a:r>
          </a:p>
          <a:p>
            <a:endParaRPr lang="en-GB" dirty="0" smtClean="0"/>
          </a:p>
          <a:p>
            <a:r>
              <a:rPr lang="en-GB" dirty="0" smtClean="0"/>
              <a:t>The focus of the ads is surreal </a:t>
            </a:r>
          </a:p>
          <a:p>
            <a:r>
              <a:rPr lang="en-GB" dirty="0" smtClean="0"/>
              <a:t>Many featuring the snow women – a beautiful women who impacts an expensive and classy feeling to the viewer and hopefully, to the brand. </a:t>
            </a:r>
          </a:p>
          <a:p>
            <a:r>
              <a:rPr lang="en-GB" dirty="0" smtClean="0"/>
              <a:t>The ads appear on television, print, and on retail and outdoor billboards </a:t>
            </a:r>
          </a:p>
          <a:p>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Internet </a:t>
            </a:r>
            <a:endParaRPr lang="en-GB" dirty="0"/>
          </a:p>
        </p:txBody>
      </p:sp>
      <p:sp>
        <p:nvSpPr>
          <p:cNvPr id="3" name="Content Placeholder 2"/>
          <p:cNvSpPr>
            <a:spLocks noGrp="1"/>
          </p:cNvSpPr>
          <p:nvPr>
            <p:ph sz="quarter" idx="1"/>
          </p:nvPr>
        </p:nvSpPr>
        <p:spPr/>
        <p:txBody>
          <a:bodyPr/>
          <a:lstStyle/>
          <a:p>
            <a:r>
              <a:rPr lang="en-GB" dirty="0" smtClean="0"/>
              <a:t>Internet is a major part of the new IMC program </a:t>
            </a:r>
          </a:p>
          <a:p>
            <a:r>
              <a:rPr lang="en-GB" dirty="0" smtClean="0"/>
              <a:t>Sponsorships on 50 major websites such as </a:t>
            </a:r>
          </a:p>
          <a:p>
            <a:r>
              <a:rPr lang="en-GB" dirty="0" smtClean="0"/>
              <a:t>Fortune.com </a:t>
            </a:r>
          </a:p>
          <a:p>
            <a:r>
              <a:rPr lang="en-GB" dirty="0" smtClean="0"/>
              <a:t>Forbes.com </a:t>
            </a:r>
          </a:p>
          <a:p>
            <a:r>
              <a:rPr lang="en-GB" dirty="0" smtClean="0"/>
              <a:t>BusinessWeek.com </a:t>
            </a:r>
          </a:p>
          <a:p>
            <a:r>
              <a:rPr lang="en-GB" dirty="0" smtClean="0"/>
              <a:t>CNN.com</a:t>
            </a:r>
          </a:p>
          <a:p>
            <a:endParaRPr lang="en-GB" dirty="0" smtClean="0"/>
          </a:p>
          <a:p>
            <a:pPr>
              <a:buNone/>
            </a:pPr>
            <a:r>
              <a:rPr lang="en-GB" dirty="0" smtClean="0"/>
              <a:t>Samsung hopes to associate its brand with other well-known, and well-expected brands</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Samsung Strategy </a:t>
            </a:r>
            <a:endParaRPr lang="en-GB" dirty="0"/>
          </a:p>
        </p:txBody>
      </p:sp>
      <p:sp>
        <p:nvSpPr>
          <p:cNvPr id="3" name="Content Placeholder 2"/>
          <p:cNvSpPr>
            <a:spLocks noGrp="1"/>
          </p:cNvSpPr>
          <p:nvPr>
            <p:ph sz="quarter" idx="1"/>
          </p:nvPr>
        </p:nvSpPr>
        <p:spPr/>
        <p:txBody>
          <a:bodyPr/>
          <a:lstStyle/>
          <a:p>
            <a:r>
              <a:rPr lang="en-GB" dirty="0" smtClean="0"/>
              <a:t>Samsung is the second most recognizable consumer electronics brand in the world</a:t>
            </a:r>
          </a:p>
          <a:p>
            <a:r>
              <a:rPr lang="en-GB" dirty="0" smtClean="0"/>
              <a:t>Strong player in China, Russia and Korea </a:t>
            </a:r>
          </a:p>
          <a:p>
            <a:r>
              <a:rPr lang="en-GB" dirty="0" smtClean="0"/>
              <a:t>Global brand </a:t>
            </a:r>
          </a:p>
          <a:p>
            <a:endParaRPr lang="en-GB" dirty="0" smtClean="0"/>
          </a:p>
          <a:p>
            <a:pPr>
              <a:buNone/>
            </a:pP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Samsung Strategy </a:t>
            </a:r>
            <a:endParaRPr lang="en-GB" dirty="0"/>
          </a:p>
        </p:txBody>
      </p:sp>
      <p:sp>
        <p:nvSpPr>
          <p:cNvPr id="3" name="Content Placeholder 2"/>
          <p:cNvSpPr>
            <a:spLocks noGrp="1"/>
          </p:cNvSpPr>
          <p:nvPr>
            <p:ph sz="quarter" idx="1"/>
          </p:nvPr>
        </p:nvSpPr>
        <p:spPr/>
        <p:txBody>
          <a:bodyPr/>
          <a:lstStyle/>
          <a:p>
            <a:endParaRPr lang="en-GB"/>
          </a:p>
        </p:txBody>
      </p:sp>
      <p:pic>
        <p:nvPicPr>
          <p:cNvPr id="4098" name="Picture 2" descr="Samsung &quot;SAMSUNG DIGITall: Everyone's Invited&quot; All Commercials (1999-2003)"/>
          <p:cNvPicPr>
            <a:picLocks noChangeAspect="1" noChangeArrowheads="1"/>
          </p:cNvPicPr>
          <p:nvPr/>
        </p:nvPicPr>
        <p:blipFill>
          <a:blip r:embed="rId2" cstate="print"/>
          <a:srcRect/>
          <a:stretch>
            <a:fillRect/>
          </a:stretch>
        </p:blipFill>
        <p:spPr bwMode="auto">
          <a:xfrm>
            <a:off x="1295400" y="1828800"/>
            <a:ext cx="6527800" cy="3671888"/>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pic>
        <p:nvPicPr>
          <p:cNvPr id="23554" name="Picture 2" descr="DigitAll experience - bombarambombaram"/>
          <p:cNvPicPr>
            <a:picLocks noChangeAspect="1" noChangeArrowheads="1"/>
          </p:cNvPicPr>
          <p:nvPr/>
        </p:nvPicPr>
        <p:blipFill>
          <a:blip r:embed="rId2" cstate="print"/>
          <a:srcRect/>
          <a:stretch>
            <a:fillRect/>
          </a:stretch>
        </p:blipFill>
        <p:spPr bwMode="auto">
          <a:xfrm>
            <a:off x="1219200" y="896541"/>
            <a:ext cx="6858000" cy="527744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Samsung Strategy </a:t>
            </a:r>
            <a:endParaRPr lang="en-GB" dirty="0"/>
          </a:p>
        </p:txBody>
      </p:sp>
      <p:sp>
        <p:nvSpPr>
          <p:cNvPr id="3" name="Content Placeholder 2"/>
          <p:cNvSpPr>
            <a:spLocks noGrp="1"/>
          </p:cNvSpPr>
          <p:nvPr>
            <p:ph sz="quarter" idx="1"/>
          </p:nvPr>
        </p:nvSpPr>
        <p:spPr/>
        <p:txBody>
          <a:bodyPr/>
          <a:lstStyle/>
          <a:p>
            <a:endParaRPr lang="en-GB" dirty="0"/>
          </a:p>
        </p:txBody>
      </p:sp>
      <p:pic>
        <p:nvPicPr>
          <p:cNvPr id="24578" name="Picture 2" descr="DigitAll experience - bombarambombaram"/>
          <p:cNvPicPr>
            <a:picLocks noChangeAspect="1" noChangeArrowheads="1"/>
          </p:cNvPicPr>
          <p:nvPr/>
        </p:nvPicPr>
        <p:blipFill>
          <a:blip r:embed="rId2" cstate="print"/>
          <a:srcRect/>
          <a:stretch>
            <a:fillRect/>
          </a:stretch>
        </p:blipFill>
        <p:spPr bwMode="auto">
          <a:xfrm>
            <a:off x="5715000" y="1524000"/>
            <a:ext cx="2438400" cy="1876425"/>
          </a:xfrm>
          <a:prstGeom prst="rect">
            <a:avLst/>
          </a:prstGeom>
          <a:noFill/>
        </p:spPr>
      </p:pic>
      <p:pic>
        <p:nvPicPr>
          <p:cNvPr id="24580" name="Picture 4" descr="Untitled"/>
          <p:cNvPicPr>
            <a:picLocks noChangeAspect="1" noChangeArrowheads="1"/>
          </p:cNvPicPr>
          <p:nvPr/>
        </p:nvPicPr>
        <p:blipFill>
          <a:blip r:embed="rId3" cstate="print"/>
          <a:srcRect/>
          <a:stretch>
            <a:fillRect/>
          </a:stretch>
        </p:blipFill>
        <p:spPr bwMode="auto">
          <a:xfrm>
            <a:off x="6096000" y="3581400"/>
            <a:ext cx="1943100" cy="235267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Marketing &amp; Promotions Process Model </a:t>
            </a:r>
            <a:br>
              <a:rPr lang="en-GB" dirty="0" smtClean="0"/>
            </a:br>
            <a:r>
              <a:rPr lang="en-GB" dirty="0" smtClean="0"/>
              <a:t>Belch &amp; Belch pg 39</a:t>
            </a:r>
            <a:endParaRPr lang="en-GB" dirty="0"/>
          </a:p>
        </p:txBody>
      </p:sp>
      <p:sp>
        <p:nvSpPr>
          <p:cNvPr id="3" name="Content Placeholder 2"/>
          <p:cNvSpPr>
            <a:spLocks noGrp="1"/>
          </p:cNvSpPr>
          <p:nvPr>
            <p:ph sz="quarter" idx="1"/>
          </p:nvPr>
        </p:nvSpPr>
        <p:spPr/>
        <p:txBody>
          <a:bodyPr/>
          <a:lstStyle/>
          <a:p>
            <a:endParaRPr lang="en-GB"/>
          </a:p>
        </p:txBody>
      </p:sp>
      <p:pic>
        <p:nvPicPr>
          <p:cNvPr id="3074" name="Picture 2"/>
          <p:cNvPicPr>
            <a:picLocks noChangeAspect="1" noChangeArrowheads="1"/>
          </p:cNvPicPr>
          <p:nvPr/>
        </p:nvPicPr>
        <p:blipFill>
          <a:blip r:embed="rId2" cstate="print"/>
          <a:srcRect/>
          <a:stretch>
            <a:fillRect/>
          </a:stretch>
        </p:blipFill>
        <p:spPr bwMode="auto">
          <a:xfrm>
            <a:off x="211667" y="1524000"/>
            <a:ext cx="8932333" cy="5024438"/>
          </a:xfrm>
          <a:prstGeom prst="rect">
            <a:avLst/>
          </a:prstGeom>
          <a:noFill/>
          <a:ln w="9525">
            <a:noFill/>
            <a:miter lim="800000"/>
            <a:headEnd/>
            <a:tailEnd/>
          </a:ln>
        </p:spPr>
      </p:pic>
      <p:sp>
        <p:nvSpPr>
          <p:cNvPr id="5" name="Rectangle 4"/>
          <p:cNvSpPr/>
          <p:nvPr/>
        </p:nvSpPr>
        <p:spPr>
          <a:xfrm>
            <a:off x="7924800" y="1219200"/>
            <a:ext cx="1219200" cy="548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152400" y="1371600"/>
            <a:ext cx="1371600" cy="525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Strategy &amp; Analysis</a:t>
            </a:r>
            <a:endParaRPr lang="en-GB" dirty="0"/>
          </a:p>
        </p:txBody>
      </p:sp>
      <p:sp>
        <p:nvSpPr>
          <p:cNvPr id="3" name="Content Placeholder 2"/>
          <p:cNvSpPr>
            <a:spLocks noGrp="1"/>
          </p:cNvSpPr>
          <p:nvPr>
            <p:ph sz="quarter" idx="1"/>
          </p:nvPr>
        </p:nvSpPr>
        <p:spPr>
          <a:xfrm>
            <a:off x="457200" y="2209800"/>
            <a:ext cx="4724400" cy="3505200"/>
          </a:xfrm>
          <a:ln>
            <a:solidFill>
              <a:schemeClr val="tx2">
                <a:lumMod val="75000"/>
              </a:schemeClr>
            </a:solidFill>
          </a:ln>
        </p:spPr>
        <p:txBody>
          <a:bodyPr/>
          <a:lstStyle/>
          <a:p>
            <a:pPr>
              <a:buNone/>
            </a:pPr>
            <a:r>
              <a:rPr lang="en-US" dirty="0" smtClean="0"/>
              <a:t>Strategic Marketing Plan </a:t>
            </a:r>
          </a:p>
          <a:p>
            <a:r>
              <a:rPr lang="en-US" dirty="0" smtClean="0"/>
              <a:t>To guide allocation of its resources </a:t>
            </a:r>
          </a:p>
          <a:p>
            <a:r>
              <a:rPr lang="en-US" dirty="0" smtClean="0"/>
              <a:t>Evolves from organization’s overall corporate strategy </a:t>
            </a:r>
          </a:p>
          <a:p>
            <a:r>
              <a:rPr lang="en-US" dirty="0" smtClean="0"/>
              <a:t>Serves as a guide for specific marketing programs and policies </a:t>
            </a:r>
            <a:endParaRPr lang="en-GB" dirty="0"/>
          </a:p>
        </p:txBody>
      </p:sp>
      <p:pic>
        <p:nvPicPr>
          <p:cNvPr id="25604" name="Picture 4" descr="VidÃ©othÃ¨que - abercrombie &amp; fitch logos"/>
          <p:cNvPicPr>
            <a:picLocks noChangeAspect="1" noChangeArrowheads="1"/>
          </p:cNvPicPr>
          <p:nvPr/>
        </p:nvPicPr>
        <p:blipFill>
          <a:blip r:embed="rId2" cstate="print"/>
          <a:srcRect/>
          <a:stretch>
            <a:fillRect/>
          </a:stretch>
        </p:blipFill>
        <p:spPr bwMode="auto">
          <a:xfrm>
            <a:off x="5334000" y="2133600"/>
            <a:ext cx="3581400" cy="35814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Generic Strategic Approach </a:t>
            </a:r>
            <a:endParaRPr lang="en-GB" dirty="0"/>
          </a:p>
        </p:txBody>
      </p:sp>
      <p:sp>
        <p:nvSpPr>
          <p:cNvPr id="3" name="Content Placeholder 2"/>
          <p:cNvSpPr>
            <a:spLocks noGrp="1"/>
          </p:cNvSpPr>
          <p:nvPr>
            <p:ph sz="quarter" idx="1"/>
          </p:nvPr>
        </p:nvSpPr>
        <p:spPr/>
        <p:txBody>
          <a:bodyPr/>
          <a:lstStyle/>
          <a:p>
            <a:r>
              <a:rPr lang="en-US" dirty="0" smtClean="0"/>
              <a:t>Strategy process model: A framework for approaching strategy development </a:t>
            </a:r>
          </a:p>
          <a:p>
            <a:pPr>
              <a:buNone/>
            </a:pPr>
            <a:endParaRPr lang="en-US" dirty="0" smtClean="0"/>
          </a:p>
          <a:p>
            <a:r>
              <a:rPr lang="en-US" dirty="0" smtClean="0"/>
              <a:t>According to McDonald (2003) Marketing Planning is defined as …</a:t>
            </a:r>
          </a:p>
          <a:p>
            <a:pPr lvl="1"/>
            <a:r>
              <a:rPr lang="en-US" i="1" dirty="0" smtClean="0"/>
              <a:t> the planned application of marketing resources to achieve marketing objectives… Marketing planning is simply a logical sequence and a series of activities leading to the setting of marketing objectives and the formulation of plans for achieving them </a:t>
            </a:r>
            <a:endParaRPr lang="en-GB" i="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SOSTAC e-MARKETING PLAN </a:t>
            </a:r>
            <a:endParaRPr lang="en-GB" dirty="0"/>
          </a:p>
        </p:txBody>
      </p:sp>
      <p:pic>
        <p:nvPicPr>
          <p:cNvPr id="28674" name="Picture 2" descr="SOSTAC marketing planning model guide | Smart Insights"/>
          <p:cNvPicPr>
            <a:picLocks noChangeAspect="1" noChangeArrowheads="1"/>
          </p:cNvPicPr>
          <p:nvPr/>
        </p:nvPicPr>
        <p:blipFill>
          <a:blip r:embed="rId2" cstate="print"/>
          <a:srcRect/>
          <a:stretch>
            <a:fillRect/>
          </a:stretch>
        </p:blipFill>
        <p:spPr bwMode="auto">
          <a:xfrm>
            <a:off x="1047502" y="1066800"/>
            <a:ext cx="7486898" cy="5715000"/>
          </a:xfrm>
          <a:prstGeom prst="rect">
            <a:avLst/>
          </a:prstGeom>
          <a:noFill/>
        </p:spPr>
      </p:pic>
      <p:sp>
        <p:nvSpPr>
          <p:cNvPr id="5" name="Rounded Rectangle 4"/>
          <p:cNvSpPr/>
          <p:nvPr/>
        </p:nvSpPr>
        <p:spPr>
          <a:xfrm>
            <a:off x="1219200" y="6172200"/>
            <a:ext cx="990600" cy="685800"/>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smtClean="0">
                <a:ln>
                  <a:noFill/>
                </a:ln>
                <a:solidFill>
                  <a:schemeClr val="dk1"/>
                </a:solidFill>
                <a:effectLst/>
                <a:uLnTx/>
                <a:uFillTx/>
                <a:latin typeface="+mn-lt"/>
                <a:ea typeface="+mn-ea"/>
                <a:cs typeface="+mn-cs"/>
              </a:rPr>
              <a:t>SOSTAC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Sostac</a:t>
            </a:r>
            <a:r>
              <a:rPr lang="en-US" dirty="0" smtClean="0"/>
              <a:t> – Situation Analysis </a:t>
            </a:r>
            <a:endParaRPr lang="en-GB" dirty="0"/>
          </a:p>
        </p:txBody>
      </p:sp>
      <p:sp>
        <p:nvSpPr>
          <p:cNvPr id="3" name="Content Placeholder 2"/>
          <p:cNvSpPr>
            <a:spLocks noGrp="1"/>
          </p:cNvSpPr>
          <p:nvPr>
            <p:ph sz="quarter" idx="1"/>
          </p:nvPr>
        </p:nvSpPr>
        <p:spPr/>
        <p:txBody>
          <a:bodyPr/>
          <a:lstStyle/>
          <a:p>
            <a:r>
              <a:rPr lang="en-US" dirty="0" smtClean="0"/>
              <a:t>Situation Analysis means “where are we now”</a:t>
            </a:r>
          </a:p>
          <a:p>
            <a:pPr lvl="1"/>
            <a:r>
              <a:rPr lang="en-US" dirty="0" smtClean="0"/>
              <a:t>Planning activities involved at this stage include performing </a:t>
            </a:r>
            <a:r>
              <a:rPr lang="en-US" dirty="0" smtClean="0"/>
              <a:t> </a:t>
            </a:r>
            <a:endParaRPr lang="en-US" dirty="0" smtClean="0"/>
          </a:p>
          <a:p>
            <a:pPr lvl="1"/>
            <a:r>
              <a:rPr lang="en-US" dirty="0" smtClean="0"/>
              <a:t>SWOT analysis,</a:t>
            </a:r>
          </a:p>
          <a:p>
            <a:pPr lvl="1"/>
            <a:r>
              <a:rPr lang="en-US" dirty="0" smtClean="0"/>
              <a:t>PEST analysis, </a:t>
            </a:r>
          </a:p>
          <a:p>
            <a:pPr lvl="1"/>
            <a:r>
              <a:rPr lang="en-US" dirty="0" smtClean="0"/>
              <a:t>Brand perceptions (how do consumers perceive our brand and how are competitors brand)</a:t>
            </a:r>
          </a:p>
          <a:p>
            <a:pPr lvl="1"/>
            <a:r>
              <a:rPr lang="en-US" dirty="0" smtClean="0"/>
              <a:t> consumer analysis,</a:t>
            </a:r>
          </a:p>
          <a:p>
            <a:pPr lvl="1"/>
            <a:r>
              <a:rPr lang="en-US" dirty="0" smtClean="0"/>
              <a:t> competitors </a:t>
            </a:r>
            <a:endParaRPr lang="en-GB" dirty="0"/>
          </a:p>
        </p:txBody>
      </p:sp>
      <p:sp>
        <p:nvSpPr>
          <p:cNvPr id="4"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lnSpcReduction="10000"/>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3600" b="1" i="0" u="none" strike="noStrike" kern="1200" cap="none" spc="0" normalizeH="0" baseline="0" noProof="0" dirty="0" smtClean="0">
                <a:ln>
                  <a:noFill/>
                </a:ln>
                <a:solidFill>
                  <a:srgbClr val="FF0000"/>
                </a:solidFill>
                <a:effectLst/>
                <a:uLnTx/>
                <a:uFillTx/>
                <a:latin typeface="+mn-lt"/>
                <a:ea typeface="+mn-ea"/>
                <a:cs typeface="+mn-cs"/>
              </a:rPr>
              <a:t>S</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OSTAC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838200" y="2667000"/>
            <a:ext cx="3810000" cy="2438400"/>
          </a:xfrm>
        </p:spPr>
        <p:style>
          <a:lnRef idx="2">
            <a:schemeClr val="accent3"/>
          </a:lnRef>
          <a:fillRef idx="1">
            <a:schemeClr val="lt1"/>
          </a:fillRef>
          <a:effectRef idx="0">
            <a:schemeClr val="accent3"/>
          </a:effectRef>
          <a:fontRef idx="minor">
            <a:schemeClr val="dk1"/>
          </a:fontRef>
        </p:style>
        <p:txBody>
          <a:bodyPr/>
          <a:lstStyle/>
          <a:p>
            <a:r>
              <a:rPr lang="en-US" dirty="0" smtClean="0"/>
              <a:t>Objectives means “</a:t>
            </a:r>
            <a:r>
              <a:rPr lang="en-US" i="1" dirty="0" smtClean="0"/>
              <a:t>where are we now</a:t>
            </a:r>
            <a:r>
              <a:rPr lang="en-US" dirty="0" smtClean="0"/>
              <a:t>?” </a:t>
            </a:r>
          </a:p>
          <a:p>
            <a:r>
              <a:rPr lang="en-US" dirty="0" smtClean="0"/>
              <a:t>5 S’s objectives </a:t>
            </a:r>
          </a:p>
          <a:p>
            <a:pPr>
              <a:buNone/>
            </a:pPr>
            <a:r>
              <a:rPr lang="en-US" dirty="0" smtClean="0"/>
              <a:t>	[sell – serve – sizzle – speak -save]</a:t>
            </a:r>
            <a:endParaRPr lang="en-GB" dirty="0"/>
          </a:p>
        </p:txBody>
      </p:sp>
      <p:sp>
        <p:nvSpPr>
          <p:cNvPr id="4" name="Title 1"/>
          <p:cNvSpPr>
            <a:spLocks noGrp="1"/>
          </p:cNvSpPr>
          <p:nvPr>
            <p:ph type="title"/>
          </p:nvPr>
        </p:nvSpPr>
        <p:spPr/>
        <p:txBody>
          <a:bodyPr/>
          <a:lstStyle/>
          <a:p>
            <a:r>
              <a:rPr lang="en-US" dirty="0" err="1" smtClean="0"/>
              <a:t>Sostac</a:t>
            </a:r>
            <a:r>
              <a:rPr lang="en-US" dirty="0" smtClean="0"/>
              <a:t> – Objectives </a:t>
            </a:r>
            <a:endParaRPr lang="en-GB" dirty="0"/>
          </a:p>
        </p:txBody>
      </p:sp>
      <p:pic>
        <p:nvPicPr>
          <p:cNvPr id="29698" name="Picture 2" descr="How to Write SMART Goals and Use Them at Work | WorkTango"/>
          <p:cNvPicPr>
            <a:picLocks noChangeAspect="1" noChangeArrowheads="1"/>
          </p:cNvPicPr>
          <p:nvPr/>
        </p:nvPicPr>
        <p:blipFill>
          <a:blip r:embed="rId2" cstate="print"/>
          <a:srcRect/>
          <a:stretch>
            <a:fillRect/>
          </a:stretch>
        </p:blipFill>
        <p:spPr bwMode="auto">
          <a:xfrm>
            <a:off x="4724400" y="1905000"/>
            <a:ext cx="4075651" cy="4038600"/>
          </a:xfrm>
          <a:prstGeom prst="rect">
            <a:avLst/>
          </a:prstGeom>
          <a:noFill/>
        </p:spPr>
      </p:pic>
      <p:sp>
        <p:nvSpPr>
          <p:cNvPr id="6"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dirty="0" smtClean="0">
                <a:ln>
                  <a:noFill/>
                </a:ln>
                <a:solidFill>
                  <a:schemeClr val="dk1"/>
                </a:solidFill>
                <a:effectLst/>
                <a:uLnTx/>
                <a:uFillTx/>
                <a:latin typeface="+mn-lt"/>
                <a:ea typeface="+mn-ea"/>
                <a:cs typeface="+mn-cs"/>
              </a:rPr>
              <a:t>S</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O</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STAC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Sostac</a:t>
            </a:r>
            <a:r>
              <a:rPr lang="en-US" dirty="0" smtClean="0"/>
              <a:t> – Strategy </a:t>
            </a:r>
            <a:endParaRPr lang="en-GB" dirty="0"/>
          </a:p>
        </p:txBody>
      </p:sp>
      <p:sp>
        <p:nvSpPr>
          <p:cNvPr id="3" name="Content Placeholder 2"/>
          <p:cNvSpPr>
            <a:spLocks noGrp="1"/>
          </p:cNvSpPr>
          <p:nvPr>
            <p:ph sz="quarter" idx="1"/>
          </p:nvPr>
        </p:nvSpPr>
        <p:spPr>
          <a:xfrm>
            <a:off x="1295400" y="1219200"/>
            <a:ext cx="6629400" cy="4937760"/>
          </a:xfrm>
          <a:ln>
            <a:solidFill>
              <a:schemeClr val="accent5">
                <a:lumMod val="75000"/>
              </a:schemeClr>
            </a:solidFill>
          </a:ln>
        </p:spPr>
        <p:txBody>
          <a:bodyPr>
            <a:normAutofit/>
          </a:bodyPr>
          <a:lstStyle/>
          <a:p>
            <a:r>
              <a:rPr lang="en-US" dirty="0" smtClean="0"/>
              <a:t>Strategy means “how do we get there”?</a:t>
            </a:r>
          </a:p>
          <a:p>
            <a:r>
              <a:rPr lang="en-US" dirty="0" smtClean="0"/>
              <a:t>Strategy means how o achieve objectives for the different decision points including </a:t>
            </a:r>
          </a:p>
          <a:p>
            <a:r>
              <a:rPr lang="en-US" dirty="0" smtClean="0"/>
              <a:t>Segmentation, Targeting, Positioning </a:t>
            </a:r>
          </a:p>
          <a:p>
            <a:r>
              <a:rPr lang="en-US" dirty="0" smtClean="0"/>
              <a:t>Value Proposition [VP] &amp; Online Value Proposition [OVP]</a:t>
            </a:r>
          </a:p>
          <a:p>
            <a:r>
              <a:rPr lang="en-US" dirty="0" smtClean="0"/>
              <a:t>Proposition development </a:t>
            </a:r>
          </a:p>
          <a:p>
            <a:r>
              <a:rPr lang="en-US" dirty="0" smtClean="0"/>
              <a:t>Marketing Mix </a:t>
            </a:r>
            <a:endParaRPr lang="en-GB" dirty="0"/>
          </a:p>
        </p:txBody>
      </p:sp>
      <p:sp>
        <p:nvSpPr>
          <p:cNvPr id="32770" name="AutoShape 2" descr="STP Marketing - Segmentation, Targeting, and Positioning - GeeksforGeek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5"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dirty="0" smtClean="0">
                <a:ln>
                  <a:noFill/>
                </a:ln>
                <a:solidFill>
                  <a:schemeClr val="dk1"/>
                </a:solidFill>
                <a:effectLst/>
                <a:uLnTx/>
                <a:uFillTx/>
                <a:latin typeface="+mn-lt"/>
                <a:ea typeface="+mn-ea"/>
                <a:cs typeface="+mn-cs"/>
              </a:rPr>
              <a:t>SO</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S</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Sostac</a:t>
            </a:r>
            <a:r>
              <a:rPr lang="en-US" dirty="0" smtClean="0"/>
              <a:t> – Strategy - S-T-P</a:t>
            </a:r>
            <a:endParaRPr lang="en-GB" dirty="0"/>
          </a:p>
        </p:txBody>
      </p:sp>
      <p:sp>
        <p:nvSpPr>
          <p:cNvPr id="3" name="Content Placeholder 2"/>
          <p:cNvSpPr>
            <a:spLocks noGrp="1"/>
          </p:cNvSpPr>
          <p:nvPr>
            <p:ph sz="quarter" idx="1"/>
          </p:nvPr>
        </p:nvSpPr>
        <p:spPr>
          <a:xfrm>
            <a:off x="914400" y="1219200"/>
            <a:ext cx="4495800" cy="4937760"/>
          </a:xfrm>
          <a:ln>
            <a:solidFill>
              <a:schemeClr val="accent5">
                <a:lumMod val="75000"/>
              </a:schemeClr>
            </a:solidFill>
          </a:ln>
        </p:spPr>
        <p:txBody>
          <a:bodyPr/>
          <a:lstStyle/>
          <a:p>
            <a:pPr fontAlgn="base"/>
            <a:r>
              <a:rPr lang="en-GB" i="1" dirty="0" smtClean="0"/>
              <a:t>Segmentation means dividing the whole customer base into different subgroups based on their similar characteristics. </a:t>
            </a:r>
          </a:p>
          <a:p>
            <a:pPr fontAlgn="base"/>
            <a:r>
              <a:rPr lang="en-GB" i="1" dirty="0" smtClean="0"/>
              <a:t>Targeting means deciding which subgroup the company should target to sell its products and services. </a:t>
            </a:r>
          </a:p>
          <a:p>
            <a:pPr fontAlgn="base"/>
            <a:r>
              <a:rPr lang="en-GB" i="1" dirty="0" smtClean="0"/>
              <a:t>Positioning means placing a good image in the minds of customers about the product.</a:t>
            </a:r>
          </a:p>
          <a:p>
            <a:endParaRPr lang="en-GB" dirty="0"/>
          </a:p>
        </p:txBody>
      </p:sp>
      <p:sp>
        <p:nvSpPr>
          <p:cNvPr id="33794" name="AutoShape 2" descr="STP Marketing - Segmentation, Targeting, and Positioning - GeeksforGeek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3796" name="Picture 4" descr="Best 3 Ways Segmentation Targeting and Positioning Win"/>
          <p:cNvPicPr>
            <a:picLocks noChangeAspect="1" noChangeArrowheads="1"/>
          </p:cNvPicPr>
          <p:nvPr/>
        </p:nvPicPr>
        <p:blipFill>
          <a:blip r:embed="rId2" cstate="print"/>
          <a:srcRect/>
          <a:stretch>
            <a:fillRect/>
          </a:stretch>
        </p:blipFill>
        <p:spPr bwMode="auto">
          <a:xfrm>
            <a:off x="5486401" y="1981200"/>
            <a:ext cx="3581399" cy="2323417"/>
          </a:xfrm>
          <a:prstGeom prst="rect">
            <a:avLst/>
          </a:prstGeom>
          <a:noFill/>
        </p:spPr>
      </p:pic>
      <p:sp>
        <p:nvSpPr>
          <p:cNvPr id="6"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dirty="0" smtClean="0">
                <a:ln>
                  <a:noFill/>
                </a:ln>
                <a:solidFill>
                  <a:schemeClr val="dk1"/>
                </a:solidFill>
                <a:effectLst/>
                <a:uLnTx/>
                <a:uFillTx/>
                <a:latin typeface="+mn-lt"/>
                <a:ea typeface="+mn-ea"/>
                <a:cs typeface="+mn-cs"/>
              </a:rPr>
              <a:t>SO</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S</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153400" cy="609600"/>
          </a:xfrm>
        </p:spPr>
        <p:txBody>
          <a:bodyPr/>
          <a:lstStyle/>
          <a:p>
            <a:r>
              <a:rPr lang="en-US" dirty="0" smtClean="0"/>
              <a:t>S-T-P </a:t>
            </a:r>
            <a:endParaRPr lang="en-GB" dirty="0"/>
          </a:p>
        </p:txBody>
      </p:sp>
      <p:sp>
        <p:nvSpPr>
          <p:cNvPr id="34818" name="AutoShape 2" descr="The Complete Guide to STP Marketing with Examples - Yieldif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4820" name="AutoShape 4" descr="The Complete Guide to STP Marketing with Examples - Yieldif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4822" name="Picture 6" descr="Segmentation, Targeting, and Positioning: The Three Pillars of Marketing"/>
          <p:cNvPicPr>
            <a:picLocks noChangeAspect="1" noChangeArrowheads="1"/>
          </p:cNvPicPr>
          <p:nvPr/>
        </p:nvPicPr>
        <p:blipFill>
          <a:blip r:embed="rId2" cstate="print"/>
          <a:srcRect/>
          <a:stretch>
            <a:fillRect/>
          </a:stretch>
        </p:blipFill>
        <p:spPr bwMode="auto">
          <a:xfrm>
            <a:off x="762000" y="3257549"/>
            <a:ext cx="7391400" cy="3600451"/>
          </a:xfrm>
          <a:prstGeom prst="rect">
            <a:avLst/>
          </a:prstGeom>
          <a:noFill/>
        </p:spPr>
      </p:pic>
      <p:pic>
        <p:nvPicPr>
          <p:cNvPr id="34824" name="Picture 8" descr="What Is STP Marketing? | Key STP Strategies and Examples"/>
          <p:cNvPicPr>
            <a:picLocks noChangeAspect="1" noChangeArrowheads="1"/>
          </p:cNvPicPr>
          <p:nvPr/>
        </p:nvPicPr>
        <p:blipFill>
          <a:blip r:embed="rId3" cstate="print"/>
          <a:srcRect/>
          <a:stretch>
            <a:fillRect/>
          </a:stretch>
        </p:blipFill>
        <p:spPr bwMode="auto">
          <a:xfrm>
            <a:off x="1066800" y="827230"/>
            <a:ext cx="6934200" cy="2564807"/>
          </a:xfrm>
          <a:prstGeom prst="rect">
            <a:avLst/>
          </a:prstGeom>
          <a:noFill/>
        </p:spPr>
      </p:pic>
      <p:sp>
        <p:nvSpPr>
          <p:cNvPr id="8"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dirty="0" smtClean="0">
                <a:ln>
                  <a:noFill/>
                </a:ln>
                <a:solidFill>
                  <a:schemeClr val="dk1"/>
                </a:solidFill>
                <a:effectLst/>
                <a:uLnTx/>
                <a:uFillTx/>
                <a:latin typeface="+mn-lt"/>
                <a:ea typeface="+mn-ea"/>
                <a:cs typeface="+mn-cs"/>
              </a:rPr>
              <a:t>SO</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S</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Value Proposition</a:t>
            </a:r>
            <a:endParaRPr lang="en-GB" dirty="0"/>
          </a:p>
        </p:txBody>
      </p:sp>
      <p:sp>
        <p:nvSpPr>
          <p:cNvPr id="3" name="Content Placeholder 2"/>
          <p:cNvSpPr>
            <a:spLocks noGrp="1"/>
          </p:cNvSpPr>
          <p:nvPr>
            <p:ph sz="quarter" idx="1"/>
          </p:nvPr>
        </p:nvSpPr>
        <p:spPr>
          <a:xfrm>
            <a:off x="1143000" y="1219200"/>
            <a:ext cx="7543800" cy="4937760"/>
          </a:xfrm>
        </p:spPr>
        <p:txBody>
          <a:bodyPr/>
          <a:lstStyle/>
          <a:p>
            <a:pPr>
              <a:buNone/>
            </a:pPr>
            <a:r>
              <a:rPr lang="en-GB" dirty="0" smtClean="0"/>
              <a:t>A </a:t>
            </a:r>
            <a:r>
              <a:rPr lang="en-GB" b="1" dirty="0" smtClean="0"/>
              <a:t>value proposition</a:t>
            </a:r>
            <a:r>
              <a:rPr lang="en-GB" dirty="0" smtClean="0"/>
              <a:t> is a clear statement that explains </a:t>
            </a:r>
            <a:r>
              <a:rPr lang="en-GB" b="1" dirty="0" smtClean="0"/>
              <a:t>what benefits</a:t>
            </a:r>
            <a:r>
              <a:rPr lang="en-GB" dirty="0" smtClean="0"/>
              <a:t> a product or service offers, </a:t>
            </a:r>
            <a:r>
              <a:rPr lang="en-GB" b="1" dirty="0" smtClean="0"/>
              <a:t>how it solves customers’ problems or satisfies their needs</a:t>
            </a:r>
            <a:r>
              <a:rPr lang="en-GB" dirty="0" smtClean="0"/>
              <a:t>, and </a:t>
            </a:r>
            <a:r>
              <a:rPr lang="en-GB" b="1" dirty="0" smtClean="0"/>
              <a:t>what makes it different or better</a:t>
            </a:r>
            <a:r>
              <a:rPr lang="en-GB" dirty="0" smtClean="0"/>
              <a:t> than competitors.</a:t>
            </a:r>
          </a:p>
          <a:p>
            <a:r>
              <a:rPr lang="en-GB" dirty="0" smtClean="0"/>
              <a:t>It answers the question:</a:t>
            </a:r>
          </a:p>
          <a:p>
            <a:r>
              <a:rPr lang="en-GB" dirty="0" smtClean="0"/>
              <a:t>“Why should customers choose </a:t>
            </a:r>
            <a:r>
              <a:rPr lang="en-GB" i="1" dirty="0" smtClean="0"/>
              <a:t>you</a:t>
            </a:r>
            <a:r>
              <a:rPr lang="en-GB" dirty="0" smtClean="0"/>
              <a:t> instead of someone else?”</a:t>
            </a:r>
          </a:p>
          <a:p>
            <a:endParaRPr lang="en-GB" dirty="0"/>
          </a:p>
        </p:txBody>
      </p:sp>
      <p:sp>
        <p:nvSpPr>
          <p:cNvPr id="5"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dirty="0" smtClean="0">
                <a:ln>
                  <a:noFill/>
                </a:ln>
                <a:solidFill>
                  <a:schemeClr val="dk1"/>
                </a:solidFill>
                <a:effectLst/>
                <a:uLnTx/>
                <a:uFillTx/>
                <a:latin typeface="+mn-lt"/>
                <a:ea typeface="+mn-ea"/>
                <a:cs typeface="+mn-cs"/>
              </a:rPr>
              <a:t>SO</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S</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Online Value Proposition (OVP)</a:t>
            </a:r>
            <a:endParaRPr lang="en-GB" dirty="0"/>
          </a:p>
        </p:txBody>
      </p:sp>
      <p:sp>
        <p:nvSpPr>
          <p:cNvPr id="3" name="Content Placeholder 2"/>
          <p:cNvSpPr>
            <a:spLocks noGrp="1"/>
          </p:cNvSpPr>
          <p:nvPr>
            <p:ph sz="quarter" idx="1"/>
          </p:nvPr>
        </p:nvSpPr>
        <p:spPr>
          <a:xfrm>
            <a:off x="1143000" y="1219200"/>
            <a:ext cx="7543800" cy="4937760"/>
          </a:xfrm>
        </p:spPr>
        <p:txBody>
          <a:bodyPr/>
          <a:lstStyle/>
          <a:p>
            <a:pPr>
              <a:buNone/>
            </a:pPr>
            <a:r>
              <a:rPr lang="en-GB" dirty="0" smtClean="0"/>
              <a:t>An </a:t>
            </a:r>
            <a:r>
              <a:rPr lang="en-GB" b="1" dirty="0" smtClean="0"/>
              <a:t>online value proposition</a:t>
            </a:r>
            <a:r>
              <a:rPr lang="en-GB" dirty="0" smtClean="0"/>
              <a:t> is the </a:t>
            </a:r>
            <a:r>
              <a:rPr lang="en-GB" b="1" dirty="0" smtClean="0"/>
              <a:t>unique set of online benefits</a:t>
            </a:r>
            <a:r>
              <a:rPr lang="en-GB" dirty="0" smtClean="0"/>
              <a:t> a brand provides to attract and retain customers on digital platforms.</a:t>
            </a:r>
            <a:br>
              <a:rPr lang="en-GB" dirty="0" smtClean="0"/>
            </a:br>
            <a:r>
              <a:rPr lang="en-GB" dirty="0" smtClean="0"/>
              <a:t>It focuses on what makes the </a:t>
            </a:r>
            <a:r>
              <a:rPr lang="en-GB" b="1" dirty="0" smtClean="0"/>
              <a:t>online experience</a:t>
            </a:r>
            <a:r>
              <a:rPr lang="en-GB" dirty="0" smtClean="0"/>
              <a:t> (website, app, or digital service) </a:t>
            </a:r>
            <a:r>
              <a:rPr lang="en-GB" b="1" dirty="0" smtClean="0"/>
              <a:t>valuable and different</a:t>
            </a:r>
            <a:r>
              <a:rPr lang="en-GB" dirty="0" smtClean="0"/>
              <a:t> from competitors.</a:t>
            </a:r>
          </a:p>
          <a:p>
            <a:r>
              <a:rPr lang="en-GB" dirty="0" smtClean="0"/>
              <a:t>It answers the question:</a:t>
            </a:r>
          </a:p>
          <a:p>
            <a:r>
              <a:rPr lang="en-GB" dirty="0" smtClean="0"/>
              <a:t>“Why should customers engage with your brand </a:t>
            </a:r>
            <a:r>
              <a:rPr lang="en-GB" i="1" dirty="0" smtClean="0"/>
              <a:t>online</a:t>
            </a:r>
            <a:r>
              <a:rPr lang="en-GB" dirty="0" smtClean="0"/>
              <a:t>?”</a:t>
            </a:r>
          </a:p>
          <a:p>
            <a:endParaRPr lang="en-GB" dirty="0"/>
          </a:p>
        </p:txBody>
      </p:sp>
      <p:sp>
        <p:nvSpPr>
          <p:cNvPr id="5"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dirty="0" smtClean="0">
                <a:ln>
                  <a:noFill/>
                </a:ln>
                <a:solidFill>
                  <a:schemeClr val="dk1"/>
                </a:solidFill>
                <a:effectLst/>
                <a:uLnTx/>
                <a:uFillTx/>
                <a:latin typeface="+mn-lt"/>
                <a:ea typeface="+mn-ea"/>
                <a:cs typeface="+mn-cs"/>
              </a:rPr>
              <a:t>SO</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S</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Tactics </a:t>
            </a:r>
            <a:endParaRPr lang="en-GB" dirty="0"/>
          </a:p>
        </p:txBody>
      </p:sp>
      <p:sp>
        <p:nvSpPr>
          <p:cNvPr id="3" name="Content Placeholder 2"/>
          <p:cNvSpPr>
            <a:spLocks noGrp="1"/>
          </p:cNvSpPr>
          <p:nvPr>
            <p:ph sz="quarter" idx="1"/>
          </p:nvPr>
        </p:nvSpPr>
        <p:spPr>
          <a:xfrm>
            <a:off x="2286000" y="1447800"/>
            <a:ext cx="5410200" cy="2057400"/>
          </a:xfrm>
          <a:solidFill>
            <a:schemeClr val="accent4">
              <a:lumMod val="20000"/>
              <a:lumOff val="80000"/>
            </a:schemeClr>
          </a:solidFill>
        </p:spPr>
        <p:txBody>
          <a:bodyPr>
            <a:normAutofit lnSpcReduction="10000"/>
          </a:bodyPr>
          <a:lstStyle/>
          <a:p>
            <a:pPr>
              <a:buNone/>
            </a:pPr>
            <a:r>
              <a:rPr lang="en-GB" dirty="0" smtClean="0"/>
              <a:t>The usage of tactical digital and non-digital communication tools. Specific details of the marketing mix, </a:t>
            </a:r>
            <a:r>
              <a:rPr lang="en-GB" dirty="0" err="1" smtClean="0"/>
              <a:t>eCRM</a:t>
            </a:r>
            <a:r>
              <a:rPr lang="en-GB" dirty="0" smtClean="0"/>
              <a:t>, experience and integration of communication tools </a:t>
            </a:r>
          </a:p>
          <a:p>
            <a:endParaRPr lang="en-GB" dirty="0"/>
          </a:p>
        </p:txBody>
      </p:sp>
      <p:sp>
        <p:nvSpPr>
          <p:cNvPr id="5"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dirty="0" smtClean="0">
                <a:ln>
                  <a:noFill/>
                </a:ln>
                <a:solidFill>
                  <a:schemeClr val="dk1"/>
                </a:solidFill>
                <a:effectLst/>
                <a:uLnTx/>
                <a:uFillTx/>
                <a:latin typeface="+mn-lt"/>
                <a:ea typeface="+mn-ea"/>
                <a:cs typeface="+mn-cs"/>
              </a:rPr>
              <a:t>SO</a:t>
            </a:r>
            <a:r>
              <a:rPr kumimoji="0" lang="en-US" sz="2800" i="0" u="none" strike="noStrike" kern="1200" cap="none" spc="0" normalizeH="0" baseline="0" noProof="0" dirty="0" smtClean="0">
                <a:ln>
                  <a:noFill/>
                </a:ln>
                <a:solidFill>
                  <a:schemeClr val="tx1"/>
                </a:solidFill>
                <a:effectLst/>
                <a:uLnTx/>
                <a:uFillTx/>
                <a:latin typeface="+mn-lt"/>
                <a:ea typeface="+mn-ea"/>
                <a:cs typeface="+mn-cs"/>
              </a:rPr>
              <a:t>S</a:t>
            </a:r>
            <a:r>
              <a:rPr kumimoji="0" lang="en-US" sz="2600" b="1" i="0" u="none" strike="noStrike" kern="1200" cap="none" spc="0" normalizeH="0" baseline="0" noProof="0" dirty="0" smtClean="0">
                <a:ln>
                  <a:noFill/>
                </a:ln>
                <a:solidFill>
                  <a:srgbClr val="FF0000"/>
                </a:solidFill>
                <a:effectLst/>
                <a:uLnTx/>
                <a:uFillTx/>
                <a:latin typeface="+mn-lt"/>
                <a:ea typeface="+mn-ea"/>
                <a:cs typeface="+mn-cs"/>
              </a:rPr>
              <a:t>T</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sp>
        <p:nvSpPr>
          <p:cNvPr id="6" name="Content Placeholder 2"/>
          <p:cNvSpPr txBox="1">
            <a:spLocks/>
          </p:cNvSpPr>
          <p:nvPr/>
        </p:nvSpPr>
        <p:spPr>
          <a:xfrm>
            <a:off x="1219200" y="3505200"/>
            <a:ext cx="3810000" cy="1524000"/>
          </a:xfrm>
          <a:prstGeom prst="rect">
            <a:avLst/>
          </a:prstGeom>
          <a:solidFill>
            <a:schemeClr val="accent4">
              <a:lumMod val="20000"/>
              <a:lumOff val="80000"/>
            </a:schemeClr>
          </a:solidFill>
        </p:spPr>
        <p:txBody>
          <a:bodyPr vert="horz">
            <a:no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Arial" pitchFamily="34" charset="0"/>
              <a:buChar char="•"/>
              <a:tabLst/>
              <a:defRPr/>
            </a:pPr>
            <a:r>
              <a:rPr kumimoji="0" lang="en-GB" sz="2200" b="0" i="0" u="none" strike="noStrike" kern="1200" cap="none" spc="0" normalizeH="0" baseline="0" noProof="0" dirty="0" smtClean="0">
                <a:ln>
                  <a:noFill/>
                </a:ln>
                <a:solidFill>
                  <a:schemeClr val="tx1"/>
                </a:solidFill>
                <a:effectLst/>
                <a:uLnTx/>
                <a:uFillTx/>
                <a:latin typeface="+mn-lt"/>
                <a:ea typeface="+mn-ea"/>
                <a:cs typeface="+mn-cs"/>
              </a:rPr>
              <a:t>Responsibilities &amp; structures </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Arial" pitchFamily="34" charset="0"/>
              <a:buChar char="•"/>
              <a:tabLst/>
              <a:defRPr/>
            </a:pPr>
            <a:r>
              <a:rPr lang="en-US" sz="2200" dirty="0" smtClean="0"/>
              <a:t>Internal resources and skills </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Arial"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External agencies </a:t>
            </a:r>
            <a:endParaRPr kumimoji="0" lang="en-GB" sz="2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endParaRPr kumimoji="0" lang="en-GB"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Actions </a:t>
            </a:r>
            <a:endParaRPr lang="en-GB" dirty="0"/>
          </a:p>
        </p:txBody>
      </p:sp>
      <p:sp>
        <p:nvSpPr>
          <p:cNvPr id="3" name="Content Placeholder 2"/>
          <p:cNvSpPr>
            <a:spLocks noGrp="1"/>
          </p:cNvSpPr>
          <p:nvPr>
            <p:ph sz="quarter" idx="1"/>
          </p:nvPr>
        </p:nvSpPr>
        <p:spPr>
          <a:xfrm>
            <a:off x="1143000" y="1219200"/>
            <a:ext cx="6096000" cy="2057400"/>
          </a:xfrm>
          <a:solidFill>
            <a:schemeClr val="accent4">
              <a:lumMod val="20000"/>
              <a:lumOff val="80000"/>
            </a:schemeClr>
          </a:solidFill>
          <a:ln>
            <a:solidFill>
              <a:schemeClr val="accent5">
                <a:lumMod val="50000"/>
              </a:schemeClr>
            </a:solidFill>
          </a:ln>
        </p:spPr>
        <p:txBody>
          <a:bodyPr>
            <a:normAutofit/>
          </a:bodyPr>
          <a:lstStyle/>
          <a:p>
            <a:pPr>
              <a:buNone/>
            </a:pPr>
            <a:r>
              <a:rPr lang="en-GB" dirty="0" smtClean="0"/>
              <a:t>Refers to actions plans, change management and project management skills </a:t>
            </a:r>
          </a:p>
          <a:p>
            <a:endParaRPr lang="en-GB" dirty="0"/>
          </a:p>
        </p:txBody>
      </p:sp>
      <p:sp>
        <p:nvSpPr>
          <p:cNvPr id="5"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i="0" u="none" strike="noStrike" kern="1200" cap="none" spc="0" normalizeH="0" baseline="0" noProof="0" dirty="0" smtClean="0">
                <a:ln>
                  <a:noFill/>
                </a:ln>
                <a:solidFill>
                  <a:schemeClr val="dk1"/>
                </a:solidFill>
                <a:effectLst/>
                <a:uLnTx/>
                <a:uFillTx/>
                <a:latin typeface="+mn-lt"/>
                <a:ea typeface="+mn-ea"/>
                <a:cs typeface="+mn-cs"/>
              </a:rPr>
              <a:t>SO</a:t>
            </a:r>
            <a:r>
              <a:rPr kumimoji="0" lang="en-US" sz="2600" i="0" u="none" strike="noStrike" kern="1200" cap="none" spc="0" normalizeH="0" baseline="0" noProof="0" dirty="0" smtClean="0">
                <a:ln>
                  <a:noFill/>
                </a:ln>
                <a:solidFill>
                  <a:schemeClr val="tx1"/>
                </a:solidFill>
                <a:effectLst/>
                <a:uLnTx/>
                <a:uFillTx/>
                <a:latin typeface="+mn-lt"/>
                <a:ea typeface="+mn-ea"/>
                <a:cs typeface="+mn-cs"/>
              </a:rPr>
              <a:t>ST</a:t>
            </a:r>
            <a:r>
              <a:rPr kumimoji="0" lang="en-US" sz="2600" b="1" i="0" u="none" strike="noStrike" kern="1200" cap="none" spc="0" normalizeH="0" baseline="0" noProof="0" dirty="0" smtClean="0">
                <a:ln>
                  <a:noFill/>
                </a:ln>
                <a:solidFill>
                  <a:srgbClr val="FF0000"/>
                </a:solidFill>
                <a:effectLst/>
                <a:uLnTx/>
                <a:uFillTx/>
                <a:latin typeface="+mn-lt"/>
                <a:ea typeface="+mn-ea"/>
                <a:cs typeface="+mn-cs"/>
              </a:rPr>
              <a:t>A</a:t>
            </a:r>
            <a:r>
              <a:rPr kumimoji="0" lang="en-US" sz="2600" i="0" u="none" strike="noStrike" kern="1200" cap="none" spc="0" normalizeH="0" baseline="0" noProof="0" dirty="0" smtClean="0">
                <a:ln>
                  <a:noFill/>
                </a:ln>
                <a:solidFill>
                  <a:schemeClr val="dk1"/>
                </a:solidFill>
                <a:effectLst/>
                <a:uLnTx/>
                <a:uFillTx/>
                <a:latin typeface="+mn-lt"/>
                <a:ea typeface="+mn-ea"/>
                <a:cs typeface="+mn-cs"/>
              </a:rPr>
              <a:t>C</a:t>
            </a:r>
            <a:endParaRPr kumimoji="0" lang="en-GB" sz="2600" i="0" u="none" strike="noStrike" kern="1200" cap="none" spc="0" normalizeH="0" baseline="0" noProof="0" dirty="0">
              <a:ln>
                <a:noFill/>
              </a:ln>
              <a:solidFill>
                <a:schemeClr val="dk1"/>
              </a:solidFill>
              <a:effectLst/>
              <a:uLnTx/>
              <a:uFillTx/>
              <a:latin typeface="+mn-lt"/>
              <a:ea typeface="+mn-ea"/>
              <a:cs typeface="+mn-cs"/>
            </a:endParaRPr>
          </a:p>
        </p:txBody>
      </p:sp>
      <p:sp>
        <p:nvSpPr>
          <p:cNvPr id="6" name="Content Placeholder 2"/>
          <p:cNvSpPr txBox="1">
            <a:spLocks/>
          </p:cNvSpPr>
          <p:nvPr/>
        </p:nvSpPr>
        <p:spPr>
          <a:xfrm>
            <a:off x="1219200" y="3505200"/>
            <a:ext cx="3810000" cy="1524000"/>
          </a:xfrm>
          <a:prstGeom prst="rect">
            <a:avLst/>
          </a:prstGeom>
          <a:solidFill>
            <a:schemeClr val="accent4">
              <a:lumMod val="20000"/>
              <a:lumOff val="80000"/>
            </a:schemeClr>
          </a:solidFill>
        </p:spPr>
        <p:txBody>
          <a:bodyPr vert="horz">
            <a:no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Arial" pitchFamily="34" charset="0"/>
              <a:buChar char="•"/>
              <a:tabLst/>
              <a:defRPr/>
            </a:pPr>
            <a:r>
              <a:rPr kumimoji="0" lang="en-GB" sz="2200" b="0" i="0" u="none" strike="noStrike" kern="1200" cap="none" spc="0" normalizeH="0" baseline="0" noProof="0" dirty="0" smtClean="0">
                <a:ln>
                  <a:noFill/>
                </a:ln>
                <a:solidFill>
                  <a:schemeClr val="tx1"/>
                </a:solidFill>
                <a:effectLst/>
                <a:uLnTx/>
                <a:uFillTx/>
                <a:latin typeface="+mn-lt"/>
                <a:ea typeface="+mn-ea"/>
                <a:cs typeface="+mn-cs"/>
              </a:rPr>
              <a:t>Responsibilities &amp; structures </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Arial" pitchFamily="34" charset="0"/>
              <a:buChar char="•"/>
              <a:tabLst/>
              <a:defRPr/>
            </a:pPr>
            <a:r>
              <a:rPr lang="en-US" sz="2200" dirty="0" smtClean="0"/>
              <a:t>Internal resources and skills </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Arial"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External agencies </a:t>
            </a:r>
            <a:endParaRPr kumimoji="0" lang="en-GB" sz="2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endParaRPr kumimoji="0" lang="en-GB"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a:t>
            </a:r>
            <a:endParaRPr lang="en-GB" dirty="0"/>
          </a:p>
        </p:txBody>
      </p:sp>
      <p:sp>
        <p:nvSpPr>
          <p:cNvPr id="3" name="Content Placeholder 2"/>
          <p:cNvSpPr>
            <a:spLocks noGrp="1"/>
          </p:cNvSpPr>
          <p:nvPr>
            <p:ph sz="quarter" idx="1"/>
          </p:nvPr>
        </p:nvSpPr>
        <p:spPr>
          <a:xfrm>
            <a:off x="1447800" y="1524000"/>
            <a:ext cx="5943600" cy="3657600"/>
          </a:xfrm>
          <a:ln>
            <a:solidFill>
              <a:srgbClr val="FF0000"/>
            </a:solidFill>
          </a:ln>
        </p:spPr>
        <p:txBody>
          <a:bodyPr>
            <a:normAutofit/>
          </a:bodyPr>
          <a:lstStyle/>
          <a:p>
            <a:r>
              <a:rPr lang="en-US" dirty="0" smtClean="0"/>
              <a:t>The use of management information including web analytics to assess whether strategic and tactical objectives are achieved and how improvements can be made to enhance results further </a:t>
            </a:r>
          </a:p>
          <a:p>
            <a:endParaRPr lang="en-US" dirty="0" smtClean="0"/>
          </a:p>
          <a:p>
            <a:r>
              <a:rPr lang="en-US" dirty="0" smtClean="0"/>
              <a:t>This stage enables at the objective setting for the following time period</a:t>
            </a:r>
            <a:endParaRPr lang="en-GB" dirty="0"/>
          </a:p>
        </p:txBody>
      </p:sp>
      <p:sp>
        <p:nvSpPr>
          <p:cNvPr id="4"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i="0" u="none" strike="noStrike" kern="1200" cap="none" spc="0" normalizeH="0" baseline="0" noProof="0" dirty="0" smtClean="0">
                <a:ln>
                  <a:noFill/>
                </a:ln>
                <a:solidFill>
                  <a:schemeClr val="dk1"/>
                </a:solidFill>
                <a:effectLst/>
                <a:uLnTx/>
                <a:uFillTx/>
                <a:latin typeface="+mn-lt"/>
                <a:ea typeface="+mn-ea"/>
                <a:cs typeface="+mn-cs"/>
              </a:rPr>
              <a:t>SO</a:t>
            </a:r>
            <a:r>
              <a:rPr kumimoji="0" lang="en-US" sz="2600" i="0" u="none" strike="noStrike" kern="1200" cap="none" spc="0" normalizeH="0" baseline="0" noProof="0" dirty="0" smtClean="0">
                <a:ln>
                  <a:noFill/>
                </a:ln>
                <a:solidFill>
                  <a:schemeClr val="tx1"/>
                </a:solidFill>
                <a:effectLst/>
                <a:uLnTx/>
                <a:uFillTx/>
                <a:latin typeface="+mn-lt"/>
                <a:ea typeface="+mn-ea"/>
                <a:cs typeface="+mn-cs"/>
              </a:rPr>
              <a:t>STA</a:t>
            </a:r>
            <a:r>
              <a:rPr kumimoji="0" lang="en-US" sz="2600" b="1" i="0" u="none" strike="noStrike" kern="1200" cap="none" spc="0" normalizeH="0" baseline="0" noProof="0" dirty="0" smtClean="0">
                <a:ln>
                  <a:noFill/>
                </a:ln>
                <a:solidFill>
                  <a:srgbClr val="FF0000"/>
                </a:solidFill>
                <a:effectLst/>
                <a:uLnTx/>
                <a:uFillTx/>
                <a:latin typeface="+mn-lt"/>
                <a:ea typeface="+mn-ea"/>
                <a:cs typeface="+mn-cs"/>
              </a:rPr>
              <a:t>C</a:t>
            </a:r>
            <a:endParaRPr kumimoji="0" lang="en-GB" sz="2600" b="1"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Strategic Approach in Advertising &amp; IMC </a:t>
            </a:r>
            <a:endParaRPr lang="en-GB" dirty="0"/>
          </a:p>
        </p:txBody>
      </p:sp>
      <p:sp>
        <p:nvSpPr>
          <p:cNvPr id="3" name="Content Placeholder 2"/>
          <p:cNvSpPr>
            <a:spLocks noGrp="1"/>
          </p:cNvSpPr>
          <p:nvPr>
            <p:ph sz="quarter" idx="1"/>
          </p:nvPr>
        </p:nvSpPr>
        <p:spPr/>
        <p:txBody>
          <a:bodyPr>
            <a:normAutofit fontScale="92500" lnSpcReduction="10000"/>
          </a:bodyPr>
          <a:lstStyle/>
          <a:p>
            <a:pPr>
              <a:buNone/>
            </a:pPr>
            <a:r>
              <a:rPr lang="en-US" sz="2800" dirty="0" smtClean="0"/>
              <a:t>Perspective strategy: </a:t>
            </a:r>
          </a:p>
          <a:p>
            <a:pPr algn="ctr">
              <a:buNone/>
            </a:pPr>
            <a:r>
              <a:rPr lang="en-US" sz="2000" dirty="0" smtClean="0"/>
              <a:t>Strategic Analysis + Strategic Development + Strategy Implementation </a:t>
            </a:r>
          </a:p>
          <a:p>
            <a:pPr algn="ctr">
              <a:buNone/>
            </a:pPr>
            <a:r>
              <a:rPr lang="en-US" sz="2000" dirty="0" smtClean="0"/>
              <a:t>Are linked together sequentially </a:t>
            </a:r>
          </a:p>
          <a:p>
            <a:pPr algn="ctr">
              <a:buNone/>
            </a:pPr>
            <a:r>
              <a:rPr lang="en-US" sz="2000" dirty="0" smtClean="0"/>
              <a:t>Are interrelated and are developed together </a:t>
            </a:r>
          </a:p>
          <a:p>
            <a:pPr algn="ctr">
              <a:buNone/>
            </a:pPr>
            <a:endParaRPr lang="en-US" sz="2000" dirty="0" smtClean="0"/>
          </a:p>
          <a:p>
            <a:pPr>
              <a:buNone/>
            </a:pPr>
            <a:r>
              <a:rPr lang="en-US" sz="2800" dirty="0" smtClean="0"/>
              <a:t>Strategic Windows: </a:t>
            </a:r>
          </a:p>
          <a:p>
            <a:pPr>
              <a:buNone/>
            </a:pPr>
            <a:r>
              <a:rPr lang="en-US" sz="2000" dirty="0" smtClean="0"/>
              <a:t>An emergent strategy approach is essential in a highly dynamic technology environment as this should enable organizations to respond to sudden environmental changes which can open </a:t>
            </a:r>
            <a:r>
              <a:rPr lang="en-US" sz="2000" i="1" dirty="0" smtClean="0"/>
              <a:t>strategic windows. </a:t>
            </a:r>
          </a:p>
          <a:p>
            <a:pPr>
              <a:buNone/>
            </a:pPr>
            <a:r>
              <a:rPr lang="en-US" sz="2000" i="1" dirty="0" smtClean="0"/>
              <a:t>Strategic windows may occur through changes such as introduction of new technology </a:t>
            </a:r>
            <a:r>
              <a:rPr lang="en-US" sz="2000" i="1" dirty="0" err="1" smtClean="0"/>
              <a:t>eg</a:t>
            </a:r>
            <a:r>
              <a:rPr lang="en-US" sz="2000" i="1" dirty="0" smtClean="0"/>
              <a:t> AI. </a:t>
            </a:r>
          </a:p>
          <a:p>
            <a:pPr>
              <a:buNone/>
            </a:pPr>
            <a:endParaRPr lang="en-US" sz="2000" i="1" dirty="0" smtClean="0"/>
          </a:p>
          <a:p>
            <a:pPr>
              <a:buNone/>
            </a:pPr>
            <a:r>
              <a:rPr lang="en-US" sz="2000" dirty="0" smtClean="0"/>
              <a:t>Advertisers should take under consideration the danger in creating a responsive capability for technology in evaluating the significance of new approaches such as –privacy issues-which may degrade the overall customer experience </a:t>
            </a:r>
            <a:endParaRPr lang="en-GB" sz="2000" i="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Strategy: VP -OVP</a:t>
            </a:r>
            <a:endParaRPr lang="en-GB" dirty="0"/>
          </a:p>
        </p:txBody>
      </p:sp>
      <p:pic>
        <p:nvPicPr>
          <p:cNvPr id="5" name="Picture 6" descr="https://www.starbucks.co.nz/content/images/og-image.jpg"/>
          <p:cNvPicPr>
            <a:picLocks noChangeAspect="1" noChangeArrowheads="1"/>
          </p:cNvPicPr>
          <p:nvPr/>
        </p:nvPicPr>
        <p:blipFill>
          <a:blip r:embed="rId2" cstate="print"/>
          <a:srcRect/>
          <a:stretch>
            <a:fillRect/>
          </a:stretch>
        </p:blipFill>
        <p:spPr bwMode="auto">
          <a:xfrm>
            <a:off x="3429000" y="2209800"/>
            <a:ext cx="2514600" cy="25146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Starbucks Value Proposition</a:t>
            </a:r>
            <a:endParaRPr lang="en-GB" dirty="0"/>
          </a:p>
        </p:txBody>
      </p:sp>
      <p:sp>
        <p:nvSpPr>
          <p:cNvPr id="3" name="Content Placeholder 2"/>
          <p:cNvSpPr>
            <a:spLocks noGrp="1"/>
          </p:cNvSpPr>
          <p:nvPr>
            <p:ph sz="quarter" idx="1"/>
          </p:nvPr>
        </p:nvSpPr>
        <p:spPr>
          <a:xfrm>
            <a:off x="685800" y="1752600"/>
            <a:ext cx="4343400" cy="4038600"/>
          </a:xfrm>
        </p:spPr>
        <p:txBody>
          <a:bodyPr/>
          <a:lstStyle/>
          <a:p>
            <a:pPr>
              <a:buNone/>
            </a:pPr>
            <a:r>
              <a:rPr lang="en-GB" dirty="0" smtClean="0"/>
              <a:t>Starbucks’ </a:t>
            </a:r>
            <a:r>
              <a:rPr lang="en-GB" b="1" dirty="0" smtClean="0"/>
              <a:t>value proposition</a:t>
            </a:r>
            <a:r>
              <a:rPr lang="en-GB" dirty="0" smtClean="0"/>
              <a:t> </a:t>
            </a:r>
            <a:r>
              <a:rPr lang="en-GB" dirty="0" err="1" smtClean="0"/>
              <a:t>centers</a:t>
            </a:r>
            <a:r>
              <a:rPr lang="en-GB" dirty="0" smtClean="0"/>
              <a:t> on offering more than just coffee — it’s about delivering a </a:t>
            </a:r>
            <a:r>
              <a:rPr lang="en-GB" b="1" dirty="0" smtClean="0"/>
              <a:t>premium coffee experience</a:t>
            </a:r>
            <a:r>
              <a:rPr lang="en-GB" dirty="0" smtClean="0"/>
              <a:t>, </a:t>
            </a:r>
            <a:r>
              <a:rPr lang="en-GB" b="1" dirty="0" smtClean="0"/>
              <a:t>personal connection</a:t>
            </a:r>
            <a:r>
              <a:rPr lang="en-GB" dirty="0" smtClean="0"/>
              <a:t>, and a </a:t>
            </a:r>
            <a:r>
              <a:rPr lang="en-GB" b="1" dirty="0" smtClean="0"/>
              <a:t>comfortable atmosphere</a:t>
            </a:r>
            <a:r>
              <a:rPr lang="en-GB" dirty="0" smtClean="0"/>
              <a:t> that makes customers feel valued.</a:t>
            </a:r>
            <a:endParaRPr lang="en-GB" dirty="0"/>
          </a:p>
        </p:txBody>
      </p:sp>
      <p:sp>
        <p:nvSpPr>
          <p:cNvPr id="5"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dirty="0" smtClean="0">
                <a:ln>
                  <a:noFill/>
                </a:ln>
                <a:solidFill>
                  <a:schemeClr val="dk1"/>
                </a:solidFill>
                <a:effectLst/>
                <a:uLnTx/>
                <a:uFillTx/>
                <a:latin typeface="+mn-lt"/>
                <a:ea typeface="+mn-ea"/>
                <a:cs typeface="+mn-cs"/>
              </a:rPr>
              <a:t>SO</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S</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pic>
        <p:nvPicPr>
          <p:cNvPr id="46086" name="Picture 6" descr="https://www.starbucks.co.nz/content/images/og-image.jpg"/>
          <p:cNvPicPr>
            <a:picLocks noChangeAspect="1" noChangeArrowheads="1"/>
          </p:cNvPicPr>
          <p:nvPr/>
        </p:nvPicPr>
        <p:blipFill>
          <a:blip r:embed="rId2" cstate="print"/>
          <a:srcRect/>
          <a:stretch>
            <a:fillRect/>
          </a:stretch>
        </p:blipFill>
        <p:spPr bwMode="auto">
          <a:xfrm>
            <a:off x="5791200" y="2209800"/>
            <a:ext cx="2514600" cy="25146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Starbucks Value Proposition Statement</a:t>
            </a:r>
            <a:endParaRPr lang="en-GB" dirty="0"/>
          </a:p>
        </p:txBody>
      </p:sp>
      <p:sp>
        <p:nvSpPr>
          <p:cNvPr id="3" name="Content Placeholder 2"/>
          <p:cNvSpPr>
            <a:spLocks noGrp="1"/>
          </p:cNvSpPr>
          <p:nvPr>
            <p:ph sz="quarter" idx="1"/>
          </p:nvPr>
        </p:nvSpPr>
        <p:spPr>
          <a:xfrm>
            <a:off x="914400" y="1295400"/>
            <a:ext cx="3810000" cy="2438400"/>
          </a:xfrm>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a:buNone/>
            </a:pPr>
            <a:r>
              <a:rPr lang="en-GB" dirty="0" smtClean="0"/>
              <a:t>“To inspire and nurture the human spirit – one person, one cup, and one </a:t>
            </a:r>
            <a:r>
              <a:rPr lang="en-GB" dirty="0" err="1" smtClean="0"/>
              <a:t>neighborhood</a:t>
            </a:r>
            <a:r>
              <a:rPr lang="en-GB" dirty="0" smtClean="0"/>
              <a:t> at a time</a:t>
            </a:r>
            <a:r>
              <a:rPr lang="en-GB" dirty="0" smtClean="0"/>
              <a:t>.”</a:t>
            </a:r>
          </a:p>
          <a:p>
            <a:pPr>
              <a:buNone/>
            </a:pPr>
            <a:endParaRPr lang="en-GB" dirty="0" smtClean="0"/>
          </a:p>
          <a:p>
            <a:pPr>
              <a:buNone/>
            </a:pPr>
            <a:r>
              <a:rPr lang="en-GB" dirty="0" smtClean="0"/>
              <a:t>Ad slogan </a:t>
            </a:r>
            <a:r>
              <a:rPr lang="en-GB" dirty="0" smtClean="0"/>
              <a:t>“It starts with you”</a:t>
            </a:r>
            <a:endParaRPr lang="en-GB" dirty="0" smtClean="0"/>
          </a:p>
          <a:p>
            <a:pPr>
              <a:buNone/>
            </a:pPr>
            <a:endParaRPr lang="en-GB" dirty="0"/>
          </a:p>
        </p:txBody>
      </p:sp>
      <p:sp>
        <p:nvSpPr>
          <p:cNvPr id="5" name="Content Placeholder 2"/>
          <p:cNvSpPr txBox="1">
            <a:spLocks/>
          </p:cNvSpPr>
          <p:nvPr/>
        </p:nvSpPr>
        <p:spPr>
          <a:xfrm>
            <a:off x="4800600" y="1219200"/>
            <a:ext cx="4267200" cy="4648200"/>
          </a:xfrm>
          <a:prstGeom prst="rect">
            <a:avLst/>
          </a:prstGeom>
          <a:ln>
            <a:solidFill>
              <a:schemeClr val="accent5">
                <a:lumMod val="75000"/>
              </a:schemeClr>
            </a:solidFill>
          </a:ln>
        </p:spPr>
        <p:txBody>
          <a:bodyPr vert="horz">
            <a:normAutofit fontScale="85000" lnSpcReduction="10000"/>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en-GB" sz="2600" b="1" i="0" u="none" strike="noStrike" kern="1200" cap="none" spc="0" normalizeH="0" baseline="0" noProof="0" dirty="0" smtClean="0">
                <a:ln>
                  <a:noFill/>
                </a:ln>
                <a:solidFill>
                  <a:schemeClr val="tx1"/>
                </a:solidFill>
                <a:effectLst/>
                <a:uLnTx/>
                <a:uFillTx/>
                <a:latin typeface="+mn-lt"/>
                <a:ea typeface="+mn-ea"/>
                <a:cs typeface="+mn-cs"/>
              </a:rPr>
              <a:t>Key Elements of Starbucks’ Value Proposition:</a:t>
            </a:r>
            <a:endParaRPr kumimoji="0" lang="en-GB"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en-GB" sz="2600" b="1" i="0" u="none" strike="noStrike" kern="1200" cap="none" spc="0" normalizeH="0" baseline="0" noProof="0" dirty="0" smtClean="0">
                <a:ln>
                  <a:noFill/>
                </a:ln>
                <a:solidFill>
                  <a:schemeClr val="tx1"/>
                </a:solidFill>
                <a:effectLst/>
                <a:uLnTx/>
                <a:uFillTx/>
                <a:latin typeface="+mn-lt"/>
                <a:ea typeface="+mn-ea"/>
                <a:cs typeface="+mn-cs"/>
              </a:rPr>
              <a:t>High-quality coffee and beverages</a:t>
            </a:r>
            <a:r>
              <a:rPr kumimoji="0" lang="en-GB" sz="2600" b="0" i="0" u="none" strike="noStrike" kern="1200" cap="none" spc="0" normalizeH="0" baseline="0" noProof="0" dirty="0" smtClean="0">
                <a:ln>
                  <a:noFill/>
                </a:ln>
                <a:solidFill>
                  <a:schemeClr val="tx1"/>
                </a:solidFill>
                <a:effectLst/>
                <a:uLnTx/>
                <a:uFillTx/>
                <a:latin typeface="+mn-lt"/>
                <a:ea typeface="+mn-ea"/>
                <a:cs typeface="+mn-cs"/>
              </a:rPr>
              <a:t> made from ethically sourced ingredients.</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en-GB" sz="2600" b="1" i="0" u="none" strike="noStrike" kern="1200" cap="none" spc="0" normalizeH="0" baseline="0" noProof="0" dirty="0" smtClean="0">
                <a:ln>
                  <a:noFill/>
                </a:ln>
                <a:solidFill>
                  <a:schemeClr val="tx1"/>
                </a:solidFill>
                <a:effectLst/>
                <a:uLnTx/>
                <a:uFillTx/>
                <a:latin typeface="+mn-lt"/>
                <a:ea typeface="+mn-ea"/>
                <a:cs typeface="+mn-cs"/>
              </a:rPr>
              <a:t>Personalized customer experience</a:t>
            </a:r>
            <a:r>
              <a:rPr kumimoji="0" lang="en-GB" sz="2600" b="0" i="0" u="none" strike="noStrike" kern="1200" cap="none" spc="0" normalizeH="0" baseline="0" noProof="0" dirty="0" smtClean="0">
                <a:ln>
                  <a:noFill/>
                </a:ln>
                <a:solidFill>
                  <a:schemeClr val="tx1"/>
                </a:solidFill>
                <a:effectLst/>
                <a:uLnTx/>
                <a:uFillTx/>
                <a:latin typeface="+mn-lt"/>
                <a:ea typeface="+mn-ea"/>
                <a:cs typeface="+mn-cs"/>
              </a:rPr>
              <a:t> (e.g., customized drinks, barista interaction).</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en-GB" sz="2600" b="1" i="0" u="none" strike="noStrike" kern="1200" cap="none" spc="0" normalizeH="0" baseline="0" noProof="0" dirty="0" smtClean="0">
                <a:ln>
                  <a:noFill/>
                </a:ln>
                <a:solidFill>
                  <a:schemeClr val="tx1"/>
                </a:solidFill>
                <a:effectLst/>
                <a:uLnTx/>
                <a:uFillTx/>
                <a:latin typeface="+mn-lt"/>
                <a:ea typeface="+mn-ea"/>
                <a:cs typeface="+mn-cs"/>
              </a:rPr>
              <a:t>Comfortable, community-focused spaces</a:t>
            </a:r>
            <a:r>
              <a:rPr kumimoji="0" lang="en-GB" sz="2600" b="0" i="0" u="none" strike="noStrike" kern="1200" cap="none" spc="0" normalizeH="0" baseline="0" noProof="0" dirty="0" smtClean="0">
                <a:ln>
                  <a:noFill/>
                </a:ln>
                <a:solidFill>
                  <a:schemeClr val="tx1"/>
                </a:solidFill>
                <a:effectLst/>
                <a:uLnTx/>
                <a:uFillTx/>
                <a:latin typeface="+mn-lt"/>
                <a:ea typeface="+mn-ea"/>
                <a:cs typeface="+mn-cs"/>
              </a:rPr>
              <a:t> (“your third place” between home and work).</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en-GB" sz="2600" b="1" i="0" u="none" strike="noStrike" kern="1200" cap="none" spc="0" normalizeH="0" baseline="0" noProof="0" dirty="0" smtClean="0">
                <a:ln>
                  <a:noFill/>
                </a:ln>
                <a:solidFill>
                  <a:schemeClr val="tx1"/>
                </a:solidFill>
                <a:effectLst/>
                <a:uLnTx/>
                <a:uFillTx/>
                <a:latin typeface="+mn-lt"/>
                <a:ea typeface="+mn-ea"/>
                <a:cs typeface="+mn-cs"/>
              </a:rPr>
              <a:t>Strong brand identity</a:t>
            </a:r>
            <a:r>
              <a:rPr kumimoji="0" lang="en-GB" sz="2600" b="0" i="0" u="none" strike="noStrike" kern="1200" cap="none" spc="0" normalizeH="0" baseline="0" noProof="0" dirty="0" smtClean="0">
                <a:ln>
                  <a:noFill/>
                </a:ln>
                <a:solidFill>
                  <a:schemeClr val="tx1"/>
                </a:solidFill>
                <a:effectLst/>
                <a:uLnTx/>
                <a:uFillTx/>
                <a:latin typeface="+mn-lt"/>
                <a:ea typeface="+mn-ea"/>
                <a:cs typeface="+mn-cs"/>
              </a:rPr>
              <a:t> associated with sophistication, relaxation, and social connection.</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endParaRPr kumimoji="0" lang="en-GB"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dirty="0" smtClean="0">
                <a:ln>
                  <a:noFill/>
                </a:ln>
                <a:solidFill>
                  <a:schemeClr val="dk1"/>
                </a:solidFill>
                <a:effectLst/>
                <a:uLnTx/>
                <a:uFillTx/>
                <a:latin typeface="+mn-lt"/>
                <a:ea typeface="+mn-ea"/>
                <a:cs typeface="+mn-cs"/>
              </a:rPr>
              <a:t>SO</a:t>
            </a:r>
            <a:r>
              <a:rPr kumimoji="0" lang="en-US" sz="2600" b="1" i="0" u="none" strike="noStrike" kern="1200" cap="none" spc="0" normalizeH="0" baseline="0" noProof="0" dirty="0" smtClean="0">
                <a:ln>
                  <a:noFill/>
                </a:ln>
                <a:solidFill>
                  <a:srgbClr val="FF0000"/>
                </a:solidFill>
                <a:effectLst/>
                <a:uLnTx/>
                <a:uFillTx/>
                <a:latin typeface="+mn-lt"/>
                <a:ea typeface="+mn-ea"/>
                <a:cs typeface="+mn-cs"/>
              </a:rPr>
              <a:t>S</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pic>
        <p:nvPicPr>
          <p:cNvPr id="7" name="Picture 2" descr="https://proriat-franchise.com/wp-content/uploads/2021/08/Starbucks-min.jpg"/>
          <p:cNvPicPr>
            <a:picLocks noChangeAspect="1" noChangeArrowheads="1"/>
          </p:cNvPicPr>
          <p:nvPr/>
        </p:nvPicPr>
        <p:blipFill>
          <a:blip r:embed="rId2" cstate="print"/>
          <a:srcRect/>
          <a:stretch>
            <a:fillRect/>
          </a:stretch>
        </p:blipFill>
        <p:spPr bwMode="auto">
          <a:xfrm>
            <a:off x="1295400" y="4114800"/>
            <a:ext cx="3200399" cy="2133600"/>
          </a:xfrm>
          <a:prstGeom prst="rect">
            <a:avLst/>
          </a:prstGeom>
          <a:noFill/>
        </p:spPr>
      </p:pic>
      <p:sp>
        <p:nvSpPr>
          <p:cNvPr id="8" name="Rectangle 7"/>
          <p:cNvSpPr/>
          <p:nvPr/>
        </p:nvSpPr>
        <p:spPr>
          <a:xfrm>
            <a:off x="3581400" y="6287869"/>
            <a:ext cx="5334000" cy="369332"/>
          </a:xfrm>
          <a:prstGeom prst="rect">
            <a:avLst/>
          </a:prstGeom>
        </p:spPr>
        <p:txBody>
          <a:bodyPr wrap="square">
            <a:spAutoFit/>
          </a:bodyPr>
          <a:lstStyle/>
          <a:p>
            <a:r>
              <a:rPr lang="en-GB" dirty="0" smtClean="0"/>
              <a:t>https://www.youtube.com/watch?v=u3ybWiEUaUU</a:t>
            </a:r>
            <a:endParaRPr lang="en-GB"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Starbucks Value Proposition Example</a:t>
            </a:r>
            <a:endParaRPr lang="en-GB" dirty="0"/>
          </a:p>
        </p:txBody>
      </p:sp>
      <p:sp>
        <p:nvSpPr>
          <p:cNvPr id="3" name="Content Placeholder 2"/>
          <p:cNvSpPr>
            <a:spLocks noGrp="1"/>
          </p:cNvSpPr>
          <p:nvPr>
            <p:ph sz="quarter" idx="1"/>
          </p:nvPr>
        </p:nvSpPr>
        <p:spPr>
          <a:xfrm>
            <a:off x="838200" y="1981200"/>
            <a:ext cx="5105400" cy="3581400"/>
          </a:xfrm>
          <a:ln>
            <a:solidFill>
              <a:schemeClr val="accent5">
                <a:lumMod val="75000"/>
              </a:schemeClr>
            </a:solidFill>
          </a:ln>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a:buNone/>
            </a:pPr>
            <a:r>
              <a:rPr lang="en-GB" dirty="0" smtClean="0"/>
              <a:t>“When a customer walks into Starbucks, they’re not just buying a latte — they’re buying </a:t>
            </a:r>
          </a:p>
          <a:p>
            <a:pPr>
              <a:buNone/>
            </a:pPr>
            <a:r>
              <a:rPr lang="en-GB" dirty="0" smtClean="0"/>
              <a:t>a </a:t>
            </a:r>
            <a:r>
              <a:rPr lang="en-GB" b="1" dirty="0" smtClean="0"/>
              <a:t>moment of comfort</a:t>
            </a:r>
            <a:r>
              <a:rPr lang="en-GB" dirty="0" smtClean="0"/>
              <a:t>, </a:t>
            </a:r>
          </a:p>
          <a:p>
            <a:pPr>
              <a:buNone/>
            </a:pPr>
            <a:r>
              <a:rPr lang="en-GB" dirty="0" smtClean="0"/>
              <a:t>a </a:t>
            </a:r>
            <a:r>
              <a:rPr lang="en-GB" b="1" dirty="0" smtClean="0"/>
              <a:t>sense of belonging</a:t>
            </a:r>
            <a:r>
              <a:rPr lang="en-GB" dirty="0" smtClean="0"/>
              <a:t>, and </a:t>
            </a:r>
          </a:p>
          <a:p>
            <a:pPr>
              <a:buNone/>
            </a:pPr>
            <a:r>
              <a:rPr lang="en-GB" dirty="0" smtClean="0"/>
              <a:t>a </a:t>
            </a:r>
            <a:r>
              <a:rPr lang="en-GB" b="1" dirty="0" smtClean="0"/>
              <a:t>consistent global </a:t>
            </a:r>
            <a:r>
              <a:rPr lang="en-GB" b="1" dirty="0" smtClean="0"/>
              <a:t>experience</a:t>
            </a:r>
          </a:p>
          <a:p>
            <a:pPr>
              <a:buNone/>
            </a:pPr>
            <a:endParaRPr lang="en-GB" b="1" dirty="0" smtClean="0"/>
          </a:p>
          <a:p>
            <a:pPr>
              <a:buNone/>
            </a:pPr>
            <a:r>
              <a:rPr lang="en-GB" b="1" dirty="0" smtClean="0"/>
              <a:t>Slogan </a:t>
            </a:r>
            <a:endParaRPr lang="en-GB" b="1" dirty="0" smtClean="0"/>
          </a:p>
          <a:p>
            <a:pPr>
              <a:buNone/>
            </a:pPr>
            <a:r>
              <a:rPr lang="en-GB" b="1" dirty="0" smtClean="0"/>
              <a:t>“Every table has a story”</a:t>
            </a:r>
            <a:endParaRPr lang="en-GB" dirty="0"/>
          </a:p>
        </p:txBody>
      </p:sp>
      <p:sp>
        <p:nvSpPr>
          <p:cNvPr id="7"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dirty="0" smtClean="0">
                <a:ln>
                  <a:noFill/>
                </a:ln>
                <a:solidFill>
                  <a:schemeClr val="dk1"/>
                </a:solidFill>
                <a:effectLst/>
                <a:uLnTx/>
                <a:uFillTx/>
                <a:latin typeface="+mn-lt"/>
                <a:ea typeface="+mn-ea"/>
                <a:cs typeface="+mn-cs"/>
              </a:rPr>
              <a:t>SO</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S</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pic>
        <p:nvPicPr>
          <p:cNvPr id="44034" name="Picture 2" descr="https://i.pinimg.com/originals/76/11/44/76114468b25362ca8e30647fcfcfecea.jpg"/>
          <p:cNvPicPr>
            <a:picLocks noChangeAspect="1" noChangeArrowheads="1"/>
          </p:cNvPicPr>
          <p:nvPr/>
        </p:nvPicPr>
        <p:blipFill>
          <a:blip r:embed="rId2" cstate="print"/>
          <a:srcRect/>
          <a:stretch>
            <a:fillRect/>
          </a:stretch>
        </p:blipFill>
        <p:spPr bwMode="auto">
          <a:xfrm>
            <a:off x="6010031" y="1447800"/>
            <a:ext cx="3133969" cy="2438400"/>
          </a:xfrm>
          <a:prstGeom prst="rect">
            <a:avLst/>
          </a:prstGeom>
          <a:noFill/>
        </p:spPr>
      </p:pic>
      <p:pic>
        <p:nvPicPr>
          <p:cNvPr id="44036" name="Picture 4" descr="https://www.mashed.com/img/gallery/the-friendly-reason-starbucks-writes-your-name-on-the-cup/l-intro-1686053314.jpg"/>
          <p:cNvPicPr>
            <a:picLocks noChangeAspect="1" noChangeArrowheads="1"/>
          </p:cNvPicPr>
          <p:nvPr/>
        </p:nvPicPr>
        <p:blipFill>
          <a:blip r:embed="rId3" cstate="print"/>
          <a:srcRect/>
          <a:stretch>
            <a:fillRect/>
          </a:stretch>
        </p:blipFill>
        <p:spPr bwMode="auto">
          <a:xfrm>
            <a:off x="6324600" y="4267200"/>
            <a:ext cx="2514600" cy="1414463"/>
          </a:xfrm>
          <a:prstGeom prst="rect">
            <a:avLst/>
          </a:prstGeom>
          <a:noFill/>
          <a:ln w="76200">
            <a:solidFill>
              <a:schemeClr val="accent6">
                <a:lumMod val="50000"/>
              </a:schemeClr>
            </a:solidFill>
          </a:ln>
        </p:spPr>
      </p:pic>
      <p:sp>
        <p:nvSpPr>
          <p:cNvPr id="8" name="Rectangle 7"/>
          <p:cNvSpPr/>
          <p:nvPr/>
        </p:nvSpPr>
        <p:spPr>
          <a:xfrm>
            <a:off x="1143000" y="5715000"/>
            <a:ext cx="5562600" cy="369332"/>
          </a:xfrm>
          <a:prstGeom prst="rect">
            <a:avLst/>
          </a:prstGeom>
        </p:spPr>
        <p:txBody>
          <a:bodyPr wrap="square">
            <a:spAutoFit/>
          </a:bodyPr>
          <a:lstStyle/>
          <a:p>
            <a:r>
              <a:rPr lang="en-GB" dirty="0" smtClean="0"/>
              <a:t>https://www.youtube.com/watch?v=o-Ikkh5oxuo</a:t>
            </a:r>
            <a:endParaRPr lang="en-GB"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990600"/>
          </a:xfrm>
        </p:spPr>
        <p:txBody>
          <a:bodyPr>
            <a:normAutofit/>
          </a:bodyPr>
          <a:lstStyle/>
          <a:p>
            <a:r>
              <a:rPr lang="en-GB" sz="2800" dirty="0" smtClean="0"/>
              <a:t>Starbucks On line Value Proposition</a:t>
            </a:r>
            <a:endParaRPr lang="en-GB" sz="2800" dirty="0"/>
          </a:p>
        </p:txBody>
      </p:sp>
      <p:sp>
        <p:nvSpPr>
          <p:cNvPr id="4" name="Content Placeholder 3"/>
          <p:cNvSpPr>
            <a:spLocks noGrp="1"/>
          </p:cNvSpPr>
          <p:nvPr>
            <p:ph sz="quarter" idx="1"/>
          </p:nvPr>
        </p:nvSpPr>
        <p:spPr>
          <a:xfrm>
            <a:off x="990600" y="1676400"/>
            <a:ext cx="4038600" cy="4343400"/>
          </a:xfrm>
        </p:spPr>
        <p:txBody>
          <a:bodyPr>
            <a:normAutofit/>
          </a:bodyPr>
          <a:lstStyle/>
          <a:p>
            <a:pPr>
              <a:buNone/>
            </a:pPr>
            <a:r>
              <a:rPr lang="en-GB" dirty="0" smtClean="0"/>
              <a:t>Starbucks’ </a:t>
            </a:r>
            <a:r>
              <a:rPr lang="en-GB" b="1" dirty="0" smtClean="0"/>
              <a:t>online value proposition</a:t>
            </a:r>
            <a:r>
              <a:rPr lang="en-GB" dirty="0" smtClean="0"/>
              <a:t> highlights the </a:t>
            </a:r>
          </a:p>
          <a:p>
            <a:r>
              <a:rPr lang="en-GB" b="1" dirty="0" smtClean="0"/>
              <a:t>digital convenience, </a:t>
            </a:r>
          </a:p>
          <a:p>
            <a:r>
              <a:rPr lang="en-GB" b="1" dirty="0" smtClean="0"/>
              <a:t>personalization, and </a:t>
            </a:r>
          </a:p>
          <a:p>
            <a:r>
              <a:rPr lang="en-GB" b="1" dirty="0" smtClean="0"/>
              <a:t>rewards</a:t>
            </a:r>
            <a:r>
              <a:rPr lang="en-GB" dirty="0" smtClean="0"/>
              <a:t> </a:t>
            </a:r>
          </a:p>
          <a:p>
            <a:pPr>
              <a:buNone/>
            </a:pPr>
            <a:r>
              <a:rPr lang="en-GB" dirty="0" smtClean="0"/>
              <a:t>it offers customers through its online and mobile platforms.</a:t>
            </a:r>
            <a:endParaRPr lang="en-GB" dirty="0"/>
          </a:p>
        </p:txBody>
      </p:sp>
      <p:sp>
        <p:nvSpPr>
          <p:cNvPr id="5"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dirty="0" smtClean="0">
                <a:ln>
                  <a:noFill/>
                </a:ln>
                <a:solidFill>
                  <a:schemeClr val="dk1"/>
                </a:solidFill>
                <a:effectLst/>
                <a:uLnTx/>
                <a:uFillTx/>
                <a:latin typeface="+mn-lt"/>
                <a:ea typeface="+mn-ea"/>
                <a:cs typeface="+mn-cs"/>
              </a:rPr>
              <a:t>SO</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S</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pic>
        <p:nvPicPr>
          <p:cNvPr id="43010" name="Picture 2" descr="http://thesource.com/wp-content/uploads/2015/06/Starbucks-App-feature-better.png"/>
          <p:cNvPicPr>
            <a:picLocks noChangeAspect="1" noChangeArrowheads="1"/>
          </p:cNvPicPr>
          <p:nvPr/>
        </p:nvPicPr>
        <p:blipFill>
          <a:blip r:embed="rId2" cstate="print"/>
          <a:srcRect/>
          <a:stretch>
            <a:fillRect/>
          </a:stretch>
        </p:blipFill>
        <p:spPr bwMode="auto">
          <a:xfrm>
            <a:off x="5410200" y="1905000"/>
            <a:ext cx="3352800" cy="2374901"/>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990600"/>
          </a:xfrm>
        </p:spPr>
        <p:txBody>
          <a:bodyPr>
            <a:normAutofit/>
          </a:bodyPr>
          <a:lstStyle/>
          <a:p>
            <a:r>
              <a:rPr lang="en-GB" sz="2800" dirty="0" smtClean="0"/>
              <a:t>Starbucks On line Value Proposition Statement</a:t>
            </a:r>
            <a:endParaRPr lang="en-GB" sz="2800" dirty="0"/>
          </a:p>
        </p:txBody>
      </p:sp>
      <p:sp>
        <p:nvSpPr>
          <p:cNvPr id="4" name="Content Placeholder 3"/>
          <p:cNvSpPr>
            <a:spLocks noGrp="1"/>
          </p:cNvSpPr>
          <p:nvPr>
            <p:ph sz="quarter" idx="1"/>
          </p:nvPr>
        </p:nvSpPr>
        <p:spPr>
          <a:xfrm>
            <a:off x="990600" y="1676400"/>
            <a:ext cx="3200400" cy="3352800"/>
          </a:xfrm>
        </p:spPr>
        <p:txBody>
          <a:bodyPr>
            <a:normAutofit/>
          </a:bodyPr>
          <a:lstStyle/>
          <a:p>
            <a:pPr>
              <a:buNone/>
            </a:pPr>
            <a:r>
              <a:rPr lang="en-GB" sz="2400" dirty="0" smtClean="0"/>
              <a:t>“Order and pay ahead, earn rewards, and enjoy a personalized coffee experience anytime, anywhere.”</a:t>
            </a:r>
            <a:endParaRPr lang="en-GB" sz="2400" dirty="0"/>
          </a:p>
        </p:txBody>
      </p:sp>
      <p:sp>
        <p:nvSpPr>
          <p:cNvPr id="5"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dirty="0" smtClean="0">
                <a:ln>
                  <a:noFill/>
                </a:ln>
                <a:solidFill>
                  <a:schemeClr val="dk1"/>
                </a:solidFill>
                <a:effectLst/>
                <a:uLnTx/>
                <a:uFillTx/>
                <a:latin typeface="+mn-lt"/>
                <a:ea typeface="+mn-ea"/>
                <a:cs typeface="+mn-cs"/>
              </a:rPr>
              <a:t>SO</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S</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sp>
        <p:nvSpPr>
          <p:cNvPr id="6" name="Content Placeholder 2"/>
          <p:cNvSpPr txBox="1">
            <a:spLocks/>
          </p:cNvSpPr>
          <p:nvPr/>
        </p:nvSpPr>
        <p:spPr>
          <a:xfrm>
            <a:off x="4572000" y="1600200"/>
            <a:ext cx="4114800" cy="3733800"/>
          </a:xfrm>
          <a:prstGeom prst="rect">
            <a:avLst/>
          </a:prstGeom>
        </p:spPr>
        <p:txBody>
          <a:bodyPr vert="horz">
            <a:normAutofit fontScale="77500" lnSpcReduction="20000"/>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en-GB" sz="2600" b="1" i="0" u="none" strike="noStrike" kern="1200" cap="none" spc="0" normalizeH="0" baseline="0" noProof="0" smtClean="0">
                <a:ln>
                  <a:noFill/>
                </a:ln>
                <a:solidFill>
                  <a:schemeClr val="tx1"/>
                </a:solidFill>
                <a:effectLst/>
                <a:uLnTx/>
                <a:uFillTx/>
                <a:latin typeface="+mn-lt"/>
                <a:ea typeface="+mn-ea"/>
                <a:cs typeface="+mn-cs"/>
              </a:rPr>
              <a:t>Starbucks Rewards App:</a:t>
            </a:r>
            <a:r>
              <a:rPr kumimoji="0" lang="en-GB" sz="2600" b="0" i="0" u="none" strike="noStrike" kern="1200" cap="none" spc="0" normalizeH="0" baseline="0" noProof="0" smtClean="0">
                <a:ln>
                  <a:noFill/>
                </a:ln>
                <a:solidFill>
                  <a:schemeClr val="tx1"/>
                </a:solidFill>
                <a:effectLst/>
                <a:uLnTx/>
                <a:uFillTx/>
                <a:latin typeface="+mn-lt"/>
                <a:ea typeface="+mn-ea"/>
                <a:cs typeface="+mn-cs"/>
              </a:rPr>
              <a:t> Earn points (“Stars”), get free drinks, and access exclusive offers.</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en-GB" sz="2600" b="1" i="0" u="none" strike="noStrike" kern="1200" cap="none" spc="0" normalizeH="0" baseline="0" noProof="0" smtClean="0">
                <a:ln>
                  <a:noFill/>
                </a:ln>
                <a:solidFill>
                  <a:schemeClr val="tx1"/>
                </a:solidFill>
                <a:effectLst/>
                <a:uLnTx/>
                <a:uFillTx/>
                <a:latin typeface="+mn-lt"/>
                <a:ea typeface="+mn-ea"/>
                <a:cs typeface="+mn-cs"/>
              </a:rPr>
              <a:t>Mobile Ordering &amp; Payment:</a:t>
            </a:r>
            <a:r>
              <a:rPr kumimoji="0" lang="en-GB" sz="2600" b="0" i="0" u="none" strike="noStrike" kern="1200" cap="none" spc="0" normalizeH="0" baseline="0" noProof="0" smtClean="0">
                <a:ln>
                  <a:noFill/>
                </a:ln>
                <a:solidFill>
                  <a:schemeClr val="tx1"/>
                </a:solidFill>
                <a:effectLst/>
                <a:uLnTx/>
                <a:uFillTx/>
                <a:latin typeface="+mn-lt"/>
                <a:ea typeface="+mn-ea"/>
                <a:cs typeface="+mn-cs"/>
              </a:rPr>
              <a:t> Skip the line and pick up your order conveniently.</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en-GB" sz="2600" b="1" i="0" u="none" strike="noStrike" kern="1200" cap="none" spc="0" normalizeH="0" baseline="0" noProof="0" smtClean="0">
                <a:ln>
                  <a:noFill/>
                </a:ln>
                <a:solidFill>
                  <a:schemeClr val="tx1"/>
                </a:solidFill>
                <a:effectLst/>
                <a:uLnTx/>
                <a:uFillTx/>
                <a:latin typeface="+mn-lt"/>
                <a:ea typeface="+mn-ea"/>
                <a:cs typeface="+mn-cs"/>
              </a:rPr>
              <a:t>Personalized Recommendations:</a:t>
            </a:r>
            <a:r>
              <a:rPr kumimoji="0" lang="en-GB" sz="2600" b="0" i="0" u="none" strike="noStrike" kern="1200" cap="none" spc="0" normalizeH="0" baseline="0" noProof="0" smtClean="0">
                <a:ln>
                  <a:noFill/>
                </a:ln>
                <a:solidFill>
                  <a:schemeClr val="tx1"/>
                </a:solidFill>
                <a:effectLst/>
                <a:uLnTx/>
                <a:uFillTx/>
                <a:latin typeface="+mn-lt"/>
                <a:ea typeface="+mn-ea"/>
                <a:cs typeface="+mn-cs"/>
              </a:rPr>
              <a:t> Tailored offers and product suggestions based on purchase history.</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Char char=""/>
              <a:tabLst/>
              <a:defRPr/>
            </a:pPr>
            <a:r>
              <a:rPr kumimoji="0" lang="en-GB" sz="2600" b="1" i="0" u="none" strike="noStrike" kern="1200" cap="none" spc="0" normalizeH="0" baseline="0" noProof="0" smtClean="0">
                <a:ln>
                  <a:noFill/>
                </a:ln>
                <a:solidFill>
                  <a:schemeClr val="tx1"/>
                </a:solidFill>
                <a:effectLst/>
                <a:uLnTx/>
                <a:uFillTx/>
                <a:latin typeface="+mn-lt"/>
                <a:ea typeface="+mn-ea"/>
                <a:cs typeface="+mn-cs"/>
              </a:rPr>
              <a:t>Digital Engagement:</a:t>
            </a:r>
            <a:r>
              <a:rPr kumimoji="0" lang="en-GB" sz="2600" b="0" i="0" u="none" strike="noStrike" kern="1200" cap="none" spc="0" normalizeH="0" baseline="0" noProof="0" smtClean="0">
                <a:ln>
                  <a:noFill/>
                </a:ln>
                <a:solidFill>
                  <a:schemeClr val="tx1"/>
                </a:solidFill>
                <a:effectLst/>
                <a:uLnTx/>
                <a:uFillTx/>
                <a:latin typeface="+mn-lt"/>
                <a:ea typeface="+mn-ea"/>
                <a:cs typeface="+mn-cs"/>
              </a:rPr>
              <a:t> Interactive promotions, seasonal campaigns, and social media storytelling.</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endParaRPr kumimoji="0" lang="en-GB"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7" name="Picture 2" descr="https://assets-global.website-files.com/60c924f1b871a79c864a5bc9/62e41cd3d4f142333ccf09d4_Picture2-3.jpg"/>
          <p:cNvPicPr>
            <a:picLocks noChangeAspect="1" noChangeArrowheads="1"/>
          </p:cNvPicPr>
          <p:nvPr/>
        </p:nvPicPr>
        <p:blipFill>
          <a:blip r:embed="rId2" cstate="print"/>
          <a:srcRect/>
          <a:stretch>
            <a:fillRect/>
          </a:stretch>
        </p:blipFill>
        <p:spPr bwMode="auto">
          <a:xfrm>
            <a:off x="1371600" y="3962400"/>
            <a:ext cx="2173327" cy="1601863"/>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Starbucks On line Value Proposition Statement- IMC</a:t>
            </a:r>
            <a:endParaRPr lang="en-GB" sz="2400" dirty="0"/>
          </a:p>
        </p:txBody>
      </p:sp>
      <p:sp>
        <p:nvSpPr>
          <p:cNvPr id="3" name="Content Placeholder 2"/>
          <p:cNvSpPr>
            <a:spLocks noGrp="1"/>
          </p:cNvSpPr>
          <p:nvPr>
            <p:ph sz="quarter" idx="1"/>
          </p:nvPr>
        </p:nvSpPr>
        <p:spPr>
          <a:xfrm>
            <a:off x="457200" y="1219200"/>
            <a:ext cx="8229600" cy="2133600"/>
          </a:xfrm>
        </p:spPr>
        <p:txBody>
          <a:bodyPr/>
          <a:lstStyle/>
          <a:p>
            <a:r>
              <a:rPr lang="en-US" dirty="0" smtClean="0"/>
              <a:t>User friendly design </a:t>
            </a:r>
          </a:p>
          <a:p>
            <a:r>
              <a:rPr lang="en-US" dirty="0" smtClean="0"/>
              <a:t>Engage loyalty program </a:t>
            </a:r>
          </a:p>
          <a:p>
            <a:r>
              <a:rPr lang="en-US" dirty="0" smtClean="0"/>
              <a:t>Mobile pay and ordering </a:t>
            </a:r>
          </a:p>
          <a:p>
            <a:r>
              <a:rPr lang="en-US" dirty="0" smtClean="0">
                <a:solidFill>
                  <a:srgbClr val="FF0000"/>
                </a:solidFill>
              </a:rPr>
              <a:t>Integration with other platforms and services </a:t>
            </a:r>
            <a:endParaRPr lang="en-GB" dirty="0">
              <a:solidFill>
                <a:srgbClr val="FF0000"/>
              </a:solidFill>
            </a:endParaRPr>
          </a:p>
        </p:txBody>
      </p:sp>
      <p:sp>
        <p:nvSpPr>
          <p:cNvPr id="53250" name="AutoShape 2" descr="https://images.squarespace-cdn.com/content/v1/596ce3c8cd0f68df1fd7598e/1623345003169-N7A7P2KTKSZT074HMXC6/Screen+Shot+2021-06-10+at+1.07.45+PM.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53252" name="AutoShape 4" descr="https://images.squarespace-cdn.com/content/v1/596ce3c8cd0f68df1fd7598e/1623345003169-N7A7P2KTKSZT074HMXC6/Screen+Shot+2021-06-10+at+1.07.45+PM.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53254" name="AutoShape 6" descr="Photo of the Starbucks Ap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Starbucks On line Value Proposition Statement- IMC</a:t>
            </a:r>
            <a:endParaRPr lang="en-GB" sz="2400" dirty="0"/>
          </a:p>
        </p:txBody>
      </p:sp>
      <p:sp>
        <p:nvSpPr>
          <p:cNvPr id="3" name="Content Placeholder 2"/>
          <p:cNvSpPr>
            <a:spLocks noGrp="1"/>
          </p:cNvSpPr>
          <p:nvPr>
            <p:ph sz="quarter" idx="1"/>
          </p:nvPr>
        </p:nvSpPr>
        <p:spPr/>
        <p:txBody>
          <a:bodyPr>
            <a:normAutofit lnSpcReduction="10000"/>
          </a:bodyPr>
          <a:lstStyle/>
          <a:p>
            <a:r>
              <a:rPr lang="en-GB" b="1" dirty="0" smtClean="0"/>
              <a:t>Instant Location Awareness</a:t>
            </a:r>
          </a:p>
          <a:p>
            <a:pPr lvl="1"/>
            <a:r>
              <a:rPr lang="en-GB" dirty="0" smtClean="0"/>
              <a:t>A feature that leads to app successfulness is the </a:t>
            </a:r>
            <a:r>
              <a:rPr lang="en-GB" b="1" i="1" dirty="0" smtClean="0"/>
              <a:t>location-based experience.</a:t>
            </a:r>
            <a:r>
              <a:rPr lang="en-GB" dirty="0" smtClean="0"/>
              <a:t> The location-enabled mobile app improve speed and accuracy in drive-thru pickups. Less balking (people not ordering because of long wait times) and, as a result, more transactions.</a:t>
            </a:r>
          </a:p>
          <a:p>
            <a:r>
              <a:rPr lang="en-GB" b="1" dirty="0" smtClean="0"/>
              <a:t>“User Experience” Design Engineering (UX)</a:t>
            </a:r>
          </a:p>
          <a:p>
            <a:pPr lvl="1"/>
            <a:r>
              <a:rPr lang="en-GB" dirty="0" smtClean="0"/>
              <a:t>For both drive-through and in-store ordering. </a:t>
            </a:r>
          </a:p>
          <a:p>
            <a:r>
              <a:rPr lang="en-GB" b="1" dirty="0" smtClean="0"/>
              <a:t>Customer Insights Via AI</a:t>
            </a:r>
          </a:p>
          <a:p>
            <a:pPr lvl="1"/>
            <a:r>
              <a:rPr lang="en-GB" dirty="0" smtClean="0"/>
              <a:t>With a loyalty program-driven app comes lots and lots of customer data. Using AI and machine learning, Starbucks creates automated personalized incentives, pushes new products, and influences consumer habits. </a:t>
            </a:r>
          </a:p>
          <a:p>
            <a:endParaRPr lang="en-GB" dirty="0" smtClean="0"/>
          </a:p>
          <a:p>
            <a:endParaRPr lang="en-GB" dirty="0" smtClean="0"/>
          </a:p>
          <a:p>
            <a:endParaRPr lang="en-GB"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Starbucks</a:t>
            </a:r>
            <a:endParaRPr lang="en-GB" dirty="0"/>
          </a:p>
        </p:txBody>
      </p:sp>
      <p:sp>
        <p:nvSpPr>
          <p:cNvPr id="3" name="Content Placeholder 2"/>
          <p:cNvSpPr>
            <a:spLocks noGrp="1"/>
          </p:cNvSpPr>
          <p:nvPr>
            <p:ph sz="quarter" idx="1"/>
          </p:nvPr>
        </p:nvSpPr>
        <p:spPr/>
        <p:txBody>
          <a:bodyPr/>
          <a:lstStyle/>
          <a:p>
            <a:r>
              <a:rPr lang="en-US" dirty="0" smtClean="0"/>
              <a:t>Starbucks added personalization elements that allow app to recall your </a:t>
            </a:r>
            <a:r>
              <a:rPr lang="en-US" dirty="0" err="1" smtClean="0"/>
              <a:t>favourite</a:t>
            </a:r>
            <a:r>
              <a:rPr lang="en-US" dirty="0" smtClean="0"/>
              <a:t> order, suggest food items might pair well and suggest where you’d like to pick it up </a:t>
            </a:r>
          </a:p>
          <a:p>
            <a:r>
              <a:rPr lang="en-US" dirty="0" smtClean="0"/>
              <a:t>Using the Geo-location feature, a user can see </a:t>
            </a:r>
          </a:p>
          <a:p>
            <a:r>
              <a:rPr lang="en-US" dirty="0" smtClean="0"/>
              <a:t>The closet Starbucks location, the menu at each location, place an order and be ready upon arrival </a:t>
            </a:r>
          </a:p>
          <a:p>
            <a:r>
              <a:rPr lang="en-US" dirty="0" smtClean="0"/>
              <a:t>Rewarding program </a:t>
            </a:r>
          </a:p>
          <a:p>
            <a:pPr>
              <a:buNone/>
            </a:pPr>
            <a:endParaRPr lang="en-US" dirty="0" smtClean="0"/>
          </a:p>
          <a:p>
            <a:pPr>
              <a:buNone/>
            </a:pPr>
            <a:r>
              <a:rPr lang="en-US" dirty="0" smtClean="0"/>
              <a:t>The innovative feature of the Starbucks app is </a:t>
            </a:r>
            <a:r>
              <a:rPr lang="en-US" i="1" u="sng" dirty="0" smtClean="0">
                <a:solidFill>
                  <a:srgbClr val="FF0000"/>
                </a:solidFill>
              </a:rPr>
              <a:t>giving the user a similar experience to visiting the store</a:t>
            </a:r>
            <a:endParaRPr lang="en-GB" i="1" u="sng" dirty="0">
              <a:solidFill>
                <a:srgbClr val="FF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Starbucks Rewards online Loyalty Program </a:t>
            </a:r>
            <a:endParaRPr lang="en-GB" dirty="0"/>
          </a:p>
        </p:txBody>
      </p:sp>
      <p:sp>
        <p:nvSpPr>
          <p:cNvPr id="3" name="Content Placeholder 2"/>
          <p:cNvSpPr>
            <a:spLocks noGrp="1"/>
          </p:cNvSpPr>
          <p:nvPr>
            <p:ph sz="quarter" idx="1"/>
          </p:nvPr>
        </p:nvSpPr>
        <p:spPr/>
        <p:txBody>
          <a:bodyPr/>
          <a:lstStyle/>
          <a:p>
            <a:pPr>
              <a:buNone/>
            </a:pPr>
            <a:r>
              <a:rPr lang="en-US" dirty="0" smtClean="0"/>
              <a:t>A prime example of how to get customer to utilize a mobile app</a:t>
            </a:r>
            <a:endParaRPr lang="en-GB" dirty="0"/>
          </a:p>
        </p:txBody>
      </p:sp>
      <p:pic>
        <p:nvPicPr>
          <p:cNvPr id="51202" name="Picture 2" descr="https://miro.medium.com/v2/resize:fit:875/0*iXO7gm11ZsjKeXz2.png"/>
          <p:cNvPicPr>
            <a:picLocks noChangeAspect="1" noChangeArrowheads="1"/>
          </p:cNvPicPr>
          <p:nvPr/>
        </p:nvPicPr>
        <p:blipFill>
          <a:blip r:embed="rId2" cstate="print"/>
          <a:srcRect/>
          <a:stretch>
            <a:fillRect/>
          </a:stretch>
        </p:blipFill>
        <p:spPr bwMode="auto">
          <a:xfrm>
            <a:off x="1371600" y="2438400"/>
            <a:ext cx="6667500" cy="3752851"/>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Starbucks’ Mobile App Makes Online Ordering and Paying Easy</a:t>
            </a:r>
            <a:endParaRPr lang="en-GB" sz="2400" dirty="0"/>
          </a:p>
        </p:txBody>
      </p:sp>
      <p:sp>
        <p:nvSpPr>
          <p:cNvPr id="3" name="Content Placeholder 2"/>
          <p:cNvSpPr>
            <a:spLocks noGrp="1"/>
          </p:cNvSpPr>
          <p:nvPr>
            <p:ph sz="quarter" idx="1"/>
          </p:nvPr>
        </p:nvSpPr>
        <p:spPr>
          <a:xfrm>
            <a:off x="152400" y="1219200"/>
            <a:ext cx="4876800" cy="4953000"/>
          </a:xfrm>
        </p:spPr>
        <p:txBody>
          <a:bodyPr>
            <a:noAutofit/>
          </a:bodyPr>
          <a:lstStyle/>
          <a:p>
            <a:endParaRPr lang="en-GB" sz="1800" dirty="0" smtClean="0">
              <a:latin typeface="+mj-lt"/>
            </a:endParaRPr>
          </a:p>
          <a:p>
            <a:pPr>
              <a:buNone/>
            </a:pPr>
            <a:r>
              <a:rPr lang="en-GB" sz="1200" dirty="0" smtClean="0">
                <a:latin typeface="Times New Roman" pitchFamily="18" charset="0"/>
                <a:cs typeface="Times New Roman" pitchFamily="18" charset="0"/>
              </a:rPr>
              <a:t>Starbucks’ Mobile Order and Pay allows users to order and pay in the way that is most convenient for them — which encourages greater sales.</a:t>
            </a:r>
          </a:p>
          <a:p>
            <a:endParaRPr lang="en-GB" sz="1200" dirty="0" smtClean="0">
              <a:latin typeface="Times New Roman" pitchFamily="18" charset="0"/>
              <a:cs typeface="Times New Roman" pitchFamily="18" charset="0"/>
            </a:endParaRPr>
          </a:p>
          <a:p>
            <a:r>
              <a:rPr lang="en-GB" sz="1200" dirty="0" smtClean="0">
                <a:latin typeface="Times New Roman" pitchFamily="18" charset="0"/>
                <a:cs typeface="Times New Roman" pitchFamily="18" charset="0"/>
              </a:rPr>
              <a:t>The mobile ordering system acts as a digital marketing tool, </a:t>
            </a:r>
          </a:p>
          <a:p>
            <a:pPr>
              <a:buNone/>
            </a:pPr>
            <a:endParaRPr lang="en-GB" sz="1200" dirty="0" smtClean="0">
              <a:latin typeface="Times New Roman" pitchFamily="18" charset="0"/>
              <a:cs typeface="Times New Roman" pitchFamily="18" charset="0"/>
            </a:endParaRPr>
          </a:p>
          <a:p>
            <a:r>
              <a:rPr lang="en-GB" sz="1200" dirty="0" smtClean="0">
                <a:latin typeface="Times New Roman" pitchFamily="18" charset="0"/>
                <a:cs typeface="Times New Roman" pitchFamily="18" charset="0"/>
              </a:rPr>
              <a:t>Coupled with notifications from the app or email blasts, Starbucks creates interest in new menu items long before the customer arrives in the store. </a:t>
            </a:r>
          </a:p>
          <a:p>
            <a:pPr>
              <a:buNone/>
            </a:pPr>
            <a:endParaRPr lang="en-GB" sz="1200" dirty="0" smtClean="0">
              <a:latin typeface="Times New Roman" pitchFamily="18" charset="0"/>
              <a:cs typeface="Times New Roman" pitchFamily="18" charset="0"/>
            </a:endParaRPr>
          </a:p>
          <a:p>
            <a:r>
              <a:rPr lang="en-GB" sz="1200" dirty="0" smtClean="0">
                <a:latin typeface="Times New Roman" pitchFamily="18" charset="0"/>
                <a:cs typeface="Times New Roman" pitchFamily="18" charset="0"/>
              </a:rPr>
              <a:t>Starbucks also enabled orders via Amazon’s </a:t>
            </a:r>
            <a:r>
              <a:rPr lang="en-GB" sz="1200" dirty="0" err="1" smtClean="0">
                <a:latin typeface="Times New Roman" pitchFamily="18" charset="0"/>
                <a:cs typeface="Times New Roman" pitchFamily="18" charset="0"/>
              </a:rPr>
              <a:t>Alexa</a:t>
            </a:r>
            <a:r>
              <a:rPr lang="en-GB" sz="1200" dirty="0" smtClean="0">
                <a:latin typeface="Times New Roman" pitchFamily="18" charset="0"/>
                <a:cs typeface="Times New Roman" pitchFamily="18" charset="0"/>
              </a:rPr>
              <a:t>, and the feature has also been integrated into Ford vehicles.</a:t>
            </a:r>
            <a:br>
              <a:rPr lang="en-GB" sz="1200" dirty="0" smtClean="0">
                <a:latin typeface="Times New Roman" pitchFamily="18" charset="0"/>
                <a:cs typeface="Times New Roman" pitchFamily="18" charset="0"/>
              </a:rPr>
            </a:br>
            <a:endParaRPr lang="en-GB" sz="1200" dirty="0" smtClean="0">
              <a:latin typeface="Times New Roman" pitchFamily="18" charset="0"/>
              <a:cs typeface="Times New Roman" pitchFamily="18" charset="0"/>
            </a:endParaRPr>
          </a:p>
          <a:p>
            <a:r>
              <a:rPr lang="en-GB" sz="1200" dirty="0" smtClean="0">
                <a:latin typeface="Times New Roman" pitchFamily="18" charset="0"/>
                <a:cs typeface="Times New Roman" pitchFamily="18" charset="0"/>
              </a:rPr>
              <a:t>The coffee chain also expanded its My Starbucks barista, a feature integrated into the Starbucks app, which allows customers to order via voice command or messaging. The goal was to boost speed and convenience.</a:t>
            </a:r>
            <a:br>
              <a:rPr lang="en-GB" sz="1200" dirty="0" smtClean="0">
                <a:latin typeface="Times New Roman" pitchFamily="18" charset="0"/>
                <a:cs typeface="Times New Roman" pitchFamily="18" charset="0"/>
              </a:rPr>
            </a:br>
            <a:endParaRPr lang="en-GB" sz="1200" dirty="0" smtClean="0">
              <a:latin typeface="Times New Roman" pitchFamily="18" charset="0"/>
              <a:cs typeface="Times New Roman" pitchFamily="18" charset="0"/>
            </a:endParaRPr>
          </a:p>
          <a:p>
            <a:r>
              <a:rPr lang="en-GB" sz="1200" dirty="0" smtClean="0">
                <a:latin typeface="Times New Roman" pitchFamily="18" charset="0"/>
                <a:cs typeface="Times New Roman" pitchFamily="18" charset="0"/>
              </a:rPr>
              <a:t>In-store payments through the app, Apple Pay, Google Pay, </a:t>
            </a:r>
            <a:br>
              <a:rPr lang="en-GB" sz="1200" dirty="0" smtClean="0">
                <a:latin typeface="Times New Roman" pitchFamily="18" charset="0"/>
                <a:cs typeface="Times New Roman" pitchFamily="18" charset="0"/>
              </a:rPr>
            </a:br>
            <a:endParaRPr lang="en-GB" sz="1200" dirty="0" smtClean="0">
              <a:latin typeface="Times New Roman" pitchFamily="18" charset="0"/>
              <a:cs typeface="Times New Roman" pitchFamily="18" charset="0"/>
            </a:endParaRPr>
          </a:p>
          <a:p>
            <a:r>
              <a:rPr lang="en-GB" sz="1200" dirty="0" smtClean="0">
                <a:latin typeface="Times New Roman" pitchFamily="18" charset="0"/>
                <a:cs typeface="Times New Roman" pitchFamily="18" charset="0"/>
              </a:rPr>
              <a:t>For </a:t>
            </a:r>
            <a:r>
              <a:rPr lang="en-GB" sz="1200" dirty="0" err="1" smtClean="0">
                <a:latin typeface="Times New Roman" pitchFamily="18" charset="0"/>
                <a:cs typeface="Times New Roman" pitchFamily="18" charset="0"/>
              </a:rPr>
              <a:t>iOS</a:t>
            </a:r>
            <a:r>
              <a:rPr lang="en-GB" sz="1200" dirty="0" smtClean="0">
                <a:latin typeface="Times New Roman" pitchFamily="18" charset="0"/>
                <a:cs typeface="Times New Roman" pitchFamily="18" charset="0"/>
              </a:rPr>
              <a:t> users, the app integrates with the Apple Watch</a:t>
            </a:r>
          </a:p>
          <a:p>
            <a:endParaRPr lang="en-GB" sz="1200" dirty="0">
              <a:latin typeface="Times New Roman" pitchFamily="18" charset="0"/>
              <a:cs typeface="Times New Roman" pitchFamily="18" charset="0"/>
            </a:endParaRPr>
          </a:p>
        </p:txBody>
      </p:sp>
      <p:pic>
        <p:nvPicPr>
          <p:cNvPr id="4" name="Picture 8" descr="Starbucks Mobile Ordering"/>
          <p:cNvPicPr>
            <a:picLocks noChangeAspect="1" noChangeArrowheads="1"/>
          </p:cNvPicPr>
          <p:nvPr/>
        </p:nvPicPr>
        <p:blipFill>
          <a:blip r:embed="rId2" cstate="print"/>
          <a:srcRect/>
          <a:stretch>
            <a:fillRect/>
          </a:stretch>
        </p:blipFill>
        <p:spPr bwMode="auto">
          <a:xfrm>
            <a:off x="5029200" y="2133600"/>
            <a:ext cx="4114800" cy="205740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Starbucks On line Value Proposition- Example </a:t>
            </a:r>
            <a:endParaRPr lang="en-GB" dirty="0"/>
          </a:p>
        </p:txBody>
      </p:sp>
      <p:sp>
        <p:nvSpPr>
          <p:cNvPr id="3" name="Content Placeholder 2"/>
          <p:cNvSpPr>
            <a:spLocks noGrp="1"/>
          </p:cNvSpPr>
          <p:nvPr>
            <p:ph sz="quarter" idx="1"/>
          </p:nvPr>
        </p:nvSpPr>
        <p:spPr>
          <a:xfrm>
            <a:off x="457200" y="1219200"/>
            <a:ext cx="4114800" cy="4724400"/>
          </a:xfrm>
        </p:spPr>
        <p:txBody>
          <a:bodyPr>
            <a:normAutofit/>
          </a:bodyPr>
          <a:lstStyle/>
          <a:p>
            <a:pPr>
              <a:buNone/>
            </a:pPr>
            <a:r>
              <a:rPr lang="en-GB" dirty="0" smtClean="0"/>
              <a:t>A customer uses the </a:t>
            </a:r>
            <a:r>
              <a:rPr lang="en-GB" b="1" dirty="0" smtClean="0"/>
              <a:t>Starbucks app</a:t>
            </a:r>
            <a:r>
              <a:rPr lang="en-GB" dirty="0" smtClean="0"/>
              <a:t> to order their </a:t>
            </a:r>
            <a:r>
              <a:rPr lang="en-GB" dirty="0" err="1" smtClean="0"/>
              <a:t>favorite</a:t>
            </a:r>
            <a:r>
              <a:rPr lang="en-GB" dirty="0" smtClean="0"/>
              <a:t> drink, pays digitally, and earns rewards — all while being notified of a new pumpkin spice offer. </a:t>
            </a:r>
          </a:p>
          <a:p>
            <a:pPr>
              <a:buNone/>
            </a:pPr>
            <a:r>
              <a:rPr lang="en-GB" dirty="0" smtClean="0"/>
              <a:t>This creates </a:t>
            </a:r>
          </a:p>
          <a:p>
            <a:pPr>
              <a:buNone/>
            </a:pPr>
            <a:r>
              <a:rPr lang="en-GB" b="1" dirty="0" smtClean="0"/>
              <a:t>digital convenience + loyalty reinforcement.</a:t>
            </a:r>
            <a:endParaRPr lang="en-GB" dirty="0"/>
          </a:p>
        </p:txBody>
      </p:sp>
      <p:pic>
        <p:nvPicPr>
          <p:cNvPr id="38914" name="Picture 2" descr="https://i.pinimg.com/originals/58/d8/d7/58d8d7f714ccafb99a29e1ce3d7c9581.png"/>
          <p:cNvPicPr>
            <a:picLocks noChangeAspect="1" noChangeArrowheads="1"/>
          </p:cNvPicPr>
          <p:nvPr/>
        </p:nvPicPr>
        <p:blipFill>
          <a:blip r:embed="rId2" cstate="print"/>
          <a:srcRect/>
          <a:stretch>
            <a:fillRect/>
          </a:stretch>
        </p:blipFill>
        <p:spPr bwMode="auto">
          <a:xfrm>
            <a:off x="5334000" y="2133600"/>
            <a:ext cx="3810000" cy="2857500"/>
          </a:xfrm>
          <a:prstGeom prst="rect">
            <a:avLst/>
          </a:prstGeom>
          <a:noFill/>
          <a:ln w="57150">
            <a:solidFill>
              <a:schemeClr val="bg2">
                <a:lumMod val="25000"/>
              </a:schemeClr>
            </a:solidFill>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Starbucks</a:t>
            </a:r>
            <a:endParaRPr lang="en-GB" dirty="0"/>
          </a:p>
        </p:txBody>
      </p:sp>
      <p:sp>
        <p:nvSpPr>
          <p:cNvPr id="3" name="Content Placeholder 2"/>
          <p:cNvSpPr>
            <a:spLocks noGrp="1"/>
          </p:cNvSpPr>
          <p:nvPr>
            <p:ph sz="quarter" idx="1"/>
          </p:nvPr>
        </p:nvSpPr>
        <p:spPr>
          <a:xfrm>
            <a:off x="762000" y="1219200"/>
            <a:ext cx="3429000" cy="3657600"/>
          </a:xfrm>
          <a:solidFill>
            <a:schemeClr val="bg1"/>
          </a:solidFill>
          <a:ln>
            <a:solidFill>
              <a:schemeClr val="accent5">
                <a:lumMod val="75000"/>
              </a:schemeClr>
            </a:solidFill>
          </a:ln>
        </p:spPr>
        <p:style>
          <a:lnRef idx="1">
            <a:schemeClr val="accent5"/>
          </a:lnRef>
          <a:fillRef idx="2">
            <a:schemeClr val="accent5"/>
          </a:fillRef>
          <a:effectRef idx="1">
            <a:schemeClr val="accent5"/>
          </a:effectRef>
          <a:fontRef idx="minor">
            <a:schemeClr val="dk1"/>
          </a:fontRef>
        </p:style>
        <p:txBody>
          <a:bodyPr>
            <a:noAutofit/>
          </a:bodyPr>
          <a:lstStyle/>
          <a:p>
            <a:pPr>
              <a:buNone/>
            </a:pPr>
            <a:r>
              <a:rPr lang="en-GB" sz="2000" dirty="0" smtClean="0"/>
              <a:t>Starbucks’ </a:t>
            </a:r>
            <a:r>
              <a:rPr lang="en-GB" sz="2000" b="1" dirty="0" smtClean="0"/>
              <a:t>value proposition</a:t>
            </a:r>
            <a:r>
              <a:rPr lang="en-GB" sz="2000" dirty="0" smtClean="0"/>
              <a:t> </a:t>
            </a:r>
            <a:r>
              <a:rPr lang="en-GB" sz="2000" dirty="0" err="1" smtClean="0"/>
              <a:t>centers</a:t>
            </a:r>
            <a:r>
              <a:rPr lang="en-GB" sz="2000" dirty="0" smtClean="0"/>
              <a:t> on offering more than just coffee — </a:t>
            </a:r>
          </a:p>
          <a:p>
            <a:pPr>
              <a:buNone/>
            </a:pPr>
            <a:r>
              <a:rPr lang="en-GB" sz="2000" dirty="0" smtClean="0"/>
              <a:t>it’s about delivering a</a:t>
            </a:r>
          </a:p>
          <a:p>
            <a:r>
              <a:rPr lang="en-GB" sz="2000" b="1" dirty="0" smtClean="0"/>
              <a:t>premium coffee experience</a:t>
            </a:r>
            <a:r>
              <a:rPr lang="en-GB" sz="2000" dirty="0" smtClean="0"/>
              <a:t>, </a:t>
            </a:r>
          </a:p>
          <a:p>
            <a:r>
              <a:rPr lang="en-GB" sz="2000" b="1" dirty="0" smtClean="0"/>
              <a:t>personal connection</a:t>
            </a:r>
            <a:r>
              <a:rPr lang="en-GB" sz="2000" dirty="0" smtClean="0"/>
              <a:t> &amp;</a:t>
            </a:r>
          </a:p>
          <a:p>
            <a:r>
              <a:rPr lang="en-GB" sz="2000" b="1" dirty="0" smtClean="0"/>
              <a:t>comfortable atmosphere</a:t>
            </a:r>
            <a:r>
              <a:rPr lang="en-GB" sz="2000" dirty="0" smtClean="0"/>
              <a:t> </a:t>
            </a:r>
          </a:p>
          <a:p>
            <a:pPr>
              <a:buNone/>
            </a:pPr>
            <a:r>
              <a:rPr lang="en-GB" sz="2000" dirty="0" smtClean="0"/>
              <a:t>that makes customers feel valued.</a:t>
            </a:r>
            <a:endParaRPr lang="en-GB" sz="2000" dirty="0"/>
          </a:p>
        </p:txBody>
      </p:sp>
      <p:sp>
        <p:nvSpPr>
          <p:cNvPr id="5" name="Content Placeholder 2"/>
          <p:cNvSpPr txBox="1">
            <a:spLocks/>
          </p:cNvSpPr>
          <p:nvPr/>
        </p:nvSpPr>
        <p:spPr>
          <a:xfrm>
            <a:off x="0" y="2133600"/>
            <a:ext cx="762000" cy="2895600"/>
          </a:xfrm>
          <a:prstGeom prst="rect">
            <a:avLst/>
          </a:prstGeom>
        </p:spPr>
        <p:style>
          <a:lnRef idx="1">
            <a:schemeClr val="accent4"/>
          </a:lnRef>
          <a:fillRef idx="2">
            <a:schemeClr val="accent4"/>
          </a:fillRef>
          <a:effectRef idx="1">
            <a:schemeClr val="accent4"/>
          </a:effectRef>
          <a:fontRef idx="minor">
            <a:schemeClr val="dk1"/>
          </a:fontRef>
        </p:style>
        <p:txBody>
          <a:bodyPr vert="wordArtVert">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2600" b="1" i="0" u="none" strike="noStrike" kern="1200" cap="none" spc="0" normalizeH="0" baseline="0" noProof="0" dirty="0" smtClean="0">
                <a:ln>
                  <a:noFill/>
                </a:ln>
                <a:solidFill>
                  <a:schemeClr val="dk1"/>
                </a:solidFill>
                <a:effectLst/>
                <a:uLnTx/>
                <a:uFillTx/>
                <a:latin typeface="+mn-lt"/>
                <a:ea typeface="+mn-ea"/>
                <a:cs typeface="+mn-cs"/>
              </a:rPr>
              <a:t>SO</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S</a:t>
            </a:r>
            <a:r>
              <a:rPr kumimoji="0" lang="en-US" sz="2600" b="1" i="0" u="none" strike="noStrike" kern="1200" cap="none" spc="0" normalizeH="0" baseline="0" noProof="0" dirty="0" smtClean="0">
                <a:ln>
                  <a:noFill/>
                </a:ln>
                <a:solidFill>
                  <a:schemeClr val="dk1"/>
                </a:solidFill>
                <a:effectLst/>
                <a:uLnTx/>
                <a:uFillTx/>
                <a:latin typeface="+mn-lt"/>
                <a:ea typeface="+mn-ea"/>
                <a:cs typeface="+mn-cs"/>
              </a:rPr>
              <a:t>TAC</a:t>
            </a:r>
            <a:endParaRPr kumimoji="0" lang="en-GB" sz="2600" b="1" i="0" u="none" strike="noStrike" kern="1200" cap="none" spc="0" normalizeH="0" baseline="0" noProof="0" dirty="0">
              <a:ln>
                <a:noFill/>
              </a:ln>
              <a:solidFill>
                <a:schemeClr val="dk1"/>
              </a:solidFill>
              <a:effectLst/>
              <a:uLnTx/>
              <a:uFillTx/>
              <a:latin typeface="+mn-lt"/>
              <a:ea typeface="+mn-ea"/>
              <a:cs typeface="+mn-cs"/>
            </a:endParaRPr>
          </a:p>
        </p:txBody>
      </p:sp>
      <p:sp>
        <p:nvSpPr>
          <p:cNvPr id="6" name="Content Placeholder 3"/>
          <p:cNvSpPr txBox="1">
            <a:spLocks/>
          </p:cNvSpPr>
          <p:nvPr/>
        </p:nvSpPr>
        <p:spPr>
          <a:xfrm>
            <a:off x="5486400" y="2743200"/>
            <a:ext cx="3429000" cy="2667000"/>
          </a:xfrm>
          <a:prstGeom prst="rect">
            <a:avLst/>
          </a:prstGeom>
          <a:ln>
            <a:solidFill>
              <a:schemeClr val="accent6">
                <a:lumMod val="75000"/>
              </a:schemeClr>
            </a:solidFill>
          </a:ln>
        </p:spPr>
        <p:txBody>
          <a:bodyPr vert="horz">
            <a:norm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GB" sz="2000" b="0" i="0" u="none" strike="noStrike" kern="1200" cap="none" spc="0" normalizeH="0" baseline="0" noProof="0" dirty="0" smtClean="0">
                <a:ln>
                  <a:noFill/>
                </a:ln>
                <a:solidFill>
                  <a:schemeClr val="tx1"/>
                </a:solidFill>
                <a:effectLst/>
                <a:uLnTx/>
                <a:uFillTx/>
                <a:latin typeface="+mn-lt"/>
                <a:ea typeface="+mn-ea"/>
                <a:cs typeface="+mn-cs"/>
              </a:rPr>
              <a:t>Starbucks’ </a:t>
            </a:r>
            <a:r>
              <a:rPr kumimoji="0" lang="en-GB" sz="2000" b="1" i="0" u="none" strike="noStrike" kern="1200" cap="none" spc="0" normalizeH="0" baseline="0" noProof="0" dirty="0" smtClean="0">
                <a:ln>
                  <a:noFill/>
                </a:ln>
                <a:solidFill>
                  <a:schemeClr val="tx1"/>
                </a:solidFill>
                <a:effectLst/>
                <a:uLnTx/>
                <a:uFillTx/>
                <a:latin typeface="+mn-lt"/>
                <a:ea typeface="+mn-ea"/>
                <a:cs typeface="+mn-cs"/>
              </a:rPr>
              <a:t>online value proposition</a:t>
            </a:r>
            <a:r>
              <a:rPr kumimoji="0" lang="en-GB" sz="2000" b="0" i="0" u="none" strike="noStrike" kern="1200" cap="none" spc="0" normalizeH="0" baseline="0" noProof="0" dirty="0" smtClean="0">
                <a:ln>
                  <a:noFill/>
                </a:ln>
                <a:solidFill>
                  <a:schemeClr val="tx1"/>
                </a:solidFill>
                <a:effectLst/>
                <a:uLnTx/>
                <a:uFillTx/>
                <a:latin typeface="+mn-lt"/>
                <a:ea typeface="+mn-ea"/>
                <a:cs typeface="+mn-cs"/>
              </a:rPr>
              <a:t> highlights the </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Arial" pitchFamily="34" charset="0"/>
              <a:buChar char="•"/>
              <a:tabLst/>
              <a:defRPr/>
            </a:pPr>
            <a:r>
              <a:rPr kumimoji="0" lang="en-GB" sz="2000" b="1" i="0" u="none" strike="noStrike" kern="1200" cap="none" spc="0" normalizeH="0" baseline="0" noProof="0" dirty="0" smtClean="0">
                <a:ln>
                  <a:noFill/>
                </a:ln>
                <a:solidFill>
                  <a:schemeClr val="tx1"/>
                </a:solidFill>
                <a:effectLst/>
                <a:uLnTx/>
                <a:uFillTx/>
                <a:latin typeface="+mn-lt"/>
                <a:ea typeface="+mn-ea"/>
                <a:cs typeface="+mn-cs"/>
              </a:rPr>
              <a:t>digital convenience, </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Arial" pitchFamily="34" charset="0"/>
              <a:buChar char="•"/>
              <a:tabLst/>
              <a:defRPr/>
            </a:pPr>
            <a:r>
              <a:rPr kumimoji="0" lang="en-GB" sz="2000" b="1" i="0" u="none" strike="noStrike" kern="1200" cap="none" spc="0" normalizeH="0" baseline="0" noProof="0" dirty="0" smtClean="0">
                <a:ln>
                  <a:noFill/>
                </a:ln>
                <a:solidFill>
                  <a:schemeClr val="tx1"/>
                </a:solidFill>
                <a:effectLst/>
                <a:uLnTx/>
                <a:uFillTx/>
                <a:latin typeface="+mn-lt"/>
                <a:ea typeface="+mn-ea"/>
                <a:cs typeface="+mn-cs"/>
              </a:rPr>
              <a:t>personalization, and </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Arial" pitchFamily="34" charset="0"/>
              <a:buChar char="•"/>
              <a:tabLst/>
              <a:defRPr/>
            </a:pPr>
            <a:r>
              <a:rPr kumimoji="0" lang="en-GB" sz="2000" b="1" i="0" u="none" strike="noStrike" kern="1200" cap="none" spc="0" normalizeH="0" baseline="0" noProof="0" dirty="0" smtClean="0">
                <a:ln>
                  <a:noFill/>
                </a:ln>
                <a:solidFill>
                  <a:schemeClr val="tx1"/>
                </a:solidFill>
                <a:effectLst/>
                <a:uLnTx/>
                <a:uFillTx/>
                <a:latin typeface="+mn-lt"/>
                <a:ea typeface="+mn-ea"/>
                <a:cs typeface="+mn-cs"/>
              </a:rPr>
              <a:t>rewards</a:t>
            </a:r>
            <a:r>
              <a:rPr kumimoji="0" lang="en-GB" sz="2000" b="0" i="0" u="none" strike="noStrike" kern="1200" cap="none" spc="0" normalizeH="0" baseline="0" noProof="0" dirty="0" smtClean="0">
                <a:ln>
                  <a:noFill/>
                </a:ln>
                <a:solidFill>
                  <a:schemeClr val="tx1"/>
                </a:solidFill>
                <a:effectLst/>
                <a:uLnTx/>
                <a:uFillTx/>
                <a:latin typeface="+mn-lt"/>
                <a:ea typeface="+mn-ea"/>
                <a:cs typeface="+mn-cs"/>
              </a:rPr>
              <a:t> </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GB" sz="2000" b="0" i="0" u="none" strike="noStrike" kern="1200" cap="none" spc="0" normalizeH="0" baseline="0" noProof="0" dirty="0" smtClean="0">
                <a:ln>
                  <a:noFill/>
                </a:ln>
                <a:solidFill>
                  <a:schemeClr val="tx1"/>
                </a:solidFill>
                <a:effectLst/>
                <a:uLnTx/>
                <a:uFillTx/>
                <a:latin typeface="+mn-lt"/>
                <a:ea typeface="+mn-ea"/>
                <a:cs typeface="+mn-cs"/>
              </a:rPr>
              <a:t>it offers customers through its online and mobile platforms.</a:t>
            </a:r>
            <a:endParaRPr kumimoji="0" lang="en-GB"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Content Placeholder 2"/>
          <p:cNvSpPr txBox="1">
            <a:spLocks/>
          </p:cNvSpPr>
          <p:nvPr/>
        </p:nvSpPr>
        <p:spPr>
          <a:xfrm>
            <a:off x="4038600" y="2743200"/>
            <a:ext cx="1600200" cy="1219200"/>
          </a:xfrm>
          <a:prstGeom prst="rect">
            <a:avLst/>
          </a:prstGeom>
        </p:spPr>
        <p:txBody>
          <a:bodyPr vert="horz">
            <a:no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US" sz="11500" b="0" i="0" u="none" strike="noStrike" kern="1200" cap="none" spc="0" normalizeH="0" baseline="0" noProof="0" dirty="0" err="1" smtClean="0">
                <a:ln>
                  <a:noFill/>
                </a:ln>
                <a:solidFill>
                  <a:srgbClr val="FF0000"/>
                </a:solidFill>
                <a:effectLst/>
                <a:uLnTx/>
                <a:uFillTx/>
                <a:latin typeface="+mn-lt"/>
                <a:ea typeface="+mn-ea"/>
                <a:cs typeface="+mn-cs"/>
              </a:rPr>
              <a:t>vs</a:t>
            </a:r>
            <a:endParaRPr kumimoji="0" lang="en-GB" sz="166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Website </a:t>
            </a:r>
            <a:endParaRPr lang="en-GB" dirty="0"/>
          </a:p>
        </p:txBody>
      </p:sp>
      <p:sp>
        <p:nvSpPr>
          <p:cNvPr id="3" name="Content Placeholder 2"/>
          <p:cNvSpPr>
            <a:spLocks noGrp="1"/>
          </p:cNvSpPr>
          <p:nvPr>
            <p:ph sz="quarter" idx="1"/>
          </p:nvPr>
        </p:nvSpPr>
        <p:spPr/>
        <p:txBody>
          <a:bodyPr/>
          <a:lstStyle/>
          <a:p>
            <a:endParaRPr lang="en-GB"/>
          </a:p>
        </p:txBody>
      </p:sp>
      <p:pic>
        <p:nvPicPr>
          <p:cNvPr id="1026" name="Picture 2"/>
          <p:cNvPicPr>
            <a:picLocks noChangeAspect="1" noChangeArrowheads="1"/>
          </p:cNvPicPr>
          <p:nvPr/>
        </p:nvPicPr>
        <p:blipFill>
          <a:blip r:embed="rId2" cstate="print"/>
          <a:srcRect/>
          <a:stretch>
            <a:fillRect/>
          </a:stretch>
        </p:blipFill>
        <p:spPr bwMode="auto">
          <a:xfrm>
            <a:off x="457200" y="1676400"/>
            <a:ext cx="7848600" cy="4414838"/>
          </a:xfrm>
          <a:prstGeom prst="rect">
            <a:avLst/>
          </a:prstGeom>
          <a:noFill/>
          <a:ln w="9525">
            <a:noFill/>
            <a:miter lim="800000"/>
            <a:headEnd/>
            <a:tailEnd/>
          </a:ln>
        </p:spPr>
      </p:pic>
      <p:sp>
        <p:nvSpPr>
          <p:cNvPr id="5" name="Rectangle 4"/>
          <p:cNvSpPr/>
          <p:nvPr/>
        </p:nvSpPr>
        <p:spPr>
          <a:xfrm>
            <a:off x="381000" y="1447800"/>
            <a:ext cx="8001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152400" y="6019800"/>
            <a:ext cx="82296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IMC</a:t>
            </a:r>
            <a:endParaRPr lang="en-GB" dirty="0"/>
          </a:p>
        </p:txBody>
      </p:sp>
      <p:sp>
        <p:nvSpPr>
          <p:cNvPr id="3" name="Content Placeholder 2"/>
          <p:cNvSpPr>
            <a:spLocks noGrp="1"/>
          </p:cNvSpPr>
          <p:nvPr>
            <p:ph sz="quarter" idx="1"/>
          </p:nvPr>
        </p:nvSpPr>
        <p:spPr/>
        <p:txBody>
          <a:bodyPr/>
          <a:lstStyle/>
          <a:p>
            <a:endParaRPr lang="en-GB" dirty="0"/>
          </a:p>
        </p:txBody>
      </p:sp>
      <p:sp>
        <p:nvSpPr>
          <p:cNvPr id="56322" name="AutoShape 2" descr="https://fabrikbrands.com/wp-content/uploads/Starbucks-Logo-1.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56324" name="AutoShape 4" descr="https://fabrikbrands.com/wp-content/uploads/Starbucks-Logo-1.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6" name="Picture 6" descr="https://www.starbucks.co.nz/content/images/og-image.jpg"/>
          <p:cNvPicPr>
            <a:picLocks noChangeAspect="1" noChangeArrowheads="1"/>
          </p:cNvPicPr>
          <p:nvPr/>
        </p:nvPicPr>
        <p:blipFill>
          <a:blip r:embed="rId2" cstate="print"/>
          <a:srcRect/>
          <a:stretch>
            <a:fillRect/>
          </a:stretch>
        </p:blipFill>
        <p:spPr bwMode="auto">
          <a:xfrm>
            <a:off x="914400" y="1905000"/>
            <a:ext cx="1066800" cy="1066800"/>
          </a:xfrm>
          <a:prstGeom prst="rect">
            <a:avLst/>
          </a:prstGeom>
          <a:noFill/>
        </p:spPr>
      </p:pic>
      <p:sp>
        <p:nvSpPr>
          <p:cNvPr id="56326" name="AutoShape 6" descr="https://archive.starbucks.com/uploads/2018/12/thumb-104-hero-1080x108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56328" name="AutoShape 8" descr="https://archive.starbucks.com/uploads/2018/12/thumb-104-hero-1080x108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56330" name="Picture 10" descr="https://i5.walmartimages.com/seo/Starbucks-Iced-Reusable-To-Go-Summer-Cold-Venti-Cup-24-OZ_1c1824b2-5306-45e9-a13c-d4201c1bf3c1.c9e510d8ecf310ead65f4d15734c37d6.jpeg"/>
          <p:cNvPicPr>
            <a:picLocks noChangeAspect="1" noChangeArrowheads="1"/>
          </p:cNvPicPr>
          <p:nvPr/>
        </p:nvPicPr>
        <p:blipFill>
          <a:blip r:embed="rId3" cstate="print"/>
          <a:srcRect/>
          <a:stretch>
            <a:fillRect/>
          </a:stretch>
        </p:blipFill>
        <p:spPr bwMode="auto">
          <a:xfrm>
            <a:off x="2362200" y="1219200"/>
            <a:ext cx="1187963" cy="2209800"/>
          </a:xfrm>
          <a:prstGeom prst="rect">
            <a:avLst/>
          </a:prstGeom>
          <a:noFill/>
        </p:spPr>
      </p:pic>
      <p:sp>
        <p:nvSpPr>
          <p:cNvPr id="56332" name="AutoShape 12" descr="https://stories.starbucks.com/uploads/2023/10/SBX20231026-Starbucks-Holiday-Cups-resize-for-meta.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56334" name="AutoShape 14" descr="https://stories.starbucks.com/uploads/2023/10/SBX20231026-Starbucks-Holiday-Cups-resize-for-meta.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56336" name="AutoShape 16" descr="https://stories.starbucks.com/uploads/2023/10/SBX20231026-Starbucks-Holiday-Cups-resize-for-meta.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56338" name="Picture 18" descr="https://static.independent.co.uk/2020/11/05/21/SBX20201102-HolidayHighlights-Beverages.jpg"/>
          <p:cNvPicPr>
            <a:picLocks noChangeAspect="1" noChangeArrowheads="1"/>
          </p:cNvPicPr>
          <p:nvPr/>
        </p:nvPicPr>
        <p:blipFill>
          <a:blip r:embed="rId4" cstate="print"/>
          <a:srcRect/>
          <a:stretch>
            <a:fillRect/>
          </a:stretch>
        </p:blipFill>
        <p:spPr bwMode="auto">
          <a:xfrm>
            <a:off x="3810000" y="1600200"/>
            <a:ext cx="2573867" cy="1447800"/>
          </a:xfrm>
          <a:prstGeom prst="rect">
            <a:avLst/>
          </a:prstGeom>
          <a:noFill/>
        </p:spPr>
      </p:pic>
      <p:pic>
        <p:nvPicPr>
          <p:cNvPr id="56340" name="Picture 20" descr="https://www.brandbuffet.in.th/wp-content/uploads/2020/01/Starbucks-Sing-Bag5-1024x1024.jpg"/>
          <p:cNvPicPr>
            <a:picLocks noChangeAspect="1" noChangeArrowheads="1"/>
          </p:cNvPicPr>
          <p:nvPr/>
        </p:nvPicPr>
        <p:blipFill>
          <a:blip r:embed="rId5" cstate="print"/>
          <a:srcRect/>
          <a:stretch>
            <a:fillRect/>
          </a:stretch>
        </p:blipFill>
        <p:spPr bwMode="auto">
          <a:xfrm>
            <a:off x="6934200" y="1447800"/>
            <a:ext cx="1676400" cy="1676400"/>
          </a:xfrm>
          <a:prstGeom prst="rect">
            <a:avLst/>
          </a:prstGeom>
          <a:noFill/>
        </p:spPr>
      </p:pic>
      <p:pic>
        <p:nvPicPr>
          <p:cNvPr id="56342" name="Picture 22" descr="https://content-prod-live.cert.starbucks.com/binary/v2/asset/143-42700.jpg"/>
          <p:cNvPicPr>
            <a:picLocks noChangeAspect="1" noChangeArrowheads="1"/>
          </p:cNvPicPr>
          <p:nvPr/>
        </p:nvPicPr>
        <p:blipFill>
          <a:blip r:embed="rId6" cstate="print"/>
          <a:srcRect/>
          <a:stretch>
            <a:fillRect/>
          </a:stretch>
        </p:blipFill>
        <p:spPr bwMode="auto">
          <a:xfrm>
            <a:off x="3048000" y="3733800"/>
            <a:ext cx="2844800" cy="213360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dirty="0"/>
          </a:p>
        </p:txBody>
      </p:sp>
      <p:pic>
        <p:nvPicPr>
          <p:cNvPr id="65538" name="Picture 2" descr="https://www.designyourway.net/blog/wp-content/uploads/2019/11/Starbucks-A-Year-of-Good-600x336.jpg"/>
          <p:cNvPicPr>
            <a:picLocks noChangeAspect="1" noChangeArrowheads="1"/>
          </p:cNvPicPr>
          <p:nvPr/>
        </p:nvPicPr>
        <p:blipFill>
          <a:blip r:embed="rId2" cstate="print"/>
          <a:srcRect/>
          <a:stretch>
            <a:fillRect/>
          </a:stretch>
        </p:blipFill>
        <p:spPr bwMode="auto">
          <a:xfrm>
            <a:off x="76200" y="1295400"/>
            <a:ext cx="4191000" cy="2346961"/>
          </a:xfrm>
          <a:prstGeom prst="rect">
            <a:avLst/>
          </a:prstGeom>
          <a:noFill/>
        </p:spPr>
      </p:pic>
      <p:pic>
        <p:nvPicPr>
          <p:cNvPr id="65540" name="Picture 4" descr="https://www.gingermediagroup.com/wp-content/uploads/2023/02/1657619089ItStartsWithYourName-campaign_11zon-1.jpg"/>
          <p:cNvPicPr>
            <a:picLocks noChangeAspect="1" noChangeArrowheads="1"/>
          </p:cNvPicPr>
          <p:nvPr/>
        </p:nvPicPr>
        <p:blipFill>
          <a:blip r:embed="rId3" cstate="print"/>
          <a:srcRect/>
          <a:stretch>
            <a:fillRect/>
          </a:stretch>
        </p:blipFill>
        <p:spPr bwMode="auto">
          <a:xfrm>
            <a:off x="4267200" y="3495368"/>
            <a:ext cx="4876800" cy="2753032"/>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dirty="0"/>
          </a:p>
        </p:txBody>
      </p:sp>
      <p:pic>
        <p:nvPicPr>
          <p:cNvPr id="63490" name="Picture 2" descr="https://www.brit.co/media-library/starbucks-spring-menu-2025.jpg?id=56006018&amp;width=980"/>
          <p:cNvPicPr>
            <a:picLocks noChangeAspect="1" noChangeArrowheads="1"/>
          </p:cNvPicPr>
          <p:nvPr/>
        </p:nvPicPr>
        <p:blipFill>
          <a:blip r:embed="rId2" cstate="print"/>
          <a:srcRect/>
          <a:stretch>
            <a:fillRect/>
          </a:stretch>
        </p:blipFill>
        <p:spPr bwMode="auto">
          <a:xfrm>
            <a:off x="533400" y="685801"/>
            <a:ext cx="3048000" cy="3048000"/>
          </a:xfrm>
          <a:prstGeom prst="rect">
            <a:avLst/>
          </a:prstGeom>
          <a:noFill/>
        </p:spPr>
      </p:pic>
      <p:pic>
        <p:nvPicPr>
          <p:cNvPr id="63492" name="Picture 4" descr="https://timesng.com/wp-content/uploads/2025/05/starbucks-summer-menu-2025.jpg"/>
          <p:cNvPicPr>
            <a:picLocks noChangeAspect="1" noChangeArrowheads="1"/>
          </p:cNvPicPr>
          <p:nvPr/>
        </p:nvPicPr>
        <p:blipFill>
          <a:blip r:embed="rId3" cstate="print"/>
          <a:srcRect/>
          <a:stretch>
            <a:fillRect/>
          </a:stretch>
        </p:blipFill>
        <p:spPr bwMode="auto">
          <a:xfrm>
            <a:off x="2895600" y="3429000"/>
            <a:ext cx="2819400" cy="2819400"/>
          </a:xfrm>
          <a:prstGeom prst="rect">
            <a:avLst/>
          </a:prstGeom>
          <a:noFill/>
        </p:spPr>
      </p:pic>
      <p:sp>
        <p:nvSpPr>
          <p:cNvPr id="63494" name="AutoShape 6" descr="https://stories.starbucks.com/uploads/sites/21/2023/08/dia-de-muertos-2.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3496" name="AutoShape 8" descr="https://stories.starbucks.com/uploads/sites/21/2023/08/dia-de-muertos-2.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63498" name="Picture 10" descr="https://middleclass.sg/wp-content/uploads/2022/10/Sbux-Halloween_Cups.jpg"/>
          <p:cNvPicPr>
            <a:picLocks noChangeAspect="1" noChangeArrowheads="1"/>
          </p:cNvPicPr>
          <p:nvPr/>
        </p:nvPicPr>
        <p:blipFill>
          <a:blip r:embed="rId4" cstate="print"/>
          <a:srcRect/>
          <a:stretch>
            <a:fillRect/>
          </a:stretch>
        </p:blipFill>
        <p:spPr bwMode="auto">
          <a:xfrm>
            <a:off x="6324600" y="1371600"/>
            <a:ext cx="2057400" cy="2057400"/>
          </a:xfrm>
          <a:prstGeom prst="rect">
            <a:avLst/>
          </a:prstGeom>
          <a:noFill/>
        </p:spPr>
      </p:pic>
      <p:sp>
        <p:nvSpPr>
          <p:cNvPr id="63500" name="AutoShape 12" descr="https://stories.starbucks.com/uploads/sites/29/2022/11/Starbucks-Japan-Holiday-FY23-Phase-2-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dirty="0"/>
          </a:p>
        </p:txBody>
      </p:sp>
      <p:sp>
        <p:nvSpPr>
          <p:cNvPr id="64514" name="AutoShape 2" descr="https://stories.starbucks.com/uploads/sites/29/2022/11/Starbucks-Japan-Holiday-FY23-Phase-2-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64516" name="Picture 4" descr="https://mir-s3-cdn-cf.behance.net/project_modules/1400/fcccad50676327.58d67294f2ea8.jpg"/>
          <p:cNvPicPr>
            <a:picLocks noChangeAspect="1" noChangeArrowheads="1"/>
          </p:cNvPicPr>
          <p:nvPr/>
        </p:nvPicPr>
        <p:blipFill>
          <a:blip r:embed="rId2" cstate="print"/>
          <a:srcRect/>
          <a:stretch>
            <a:fillRect/>
          </a:stretch>
        </p:blipFill>
        <p:spPr bwMode="auto">
          <a:xfrm>
            <a:off x="457200" y="1905000"/>
            <a:ext cx="2590800" cy="3886200"/>
          </a:xfrm>
          <a:prstGeom prst="rect">
            <a:avLst/>
          </a:prstGeom>
          <a:noFill/>
        </p:spPr>
      </p:pic>
      <p:pic>
        <p:nvPicPr>
          <p:cNvPr id="64518" name="Picture 6" descr="https://i.ebayimg.com/images/g/U98AAOSw-fViQhUn/s-l1600.jpg"/>
          <p:cNvPicPr>
            <a:picLocks noChangeAspect="1" noChangeArrowheads="1"/>
          </p:cNvPicPr>
          <p:nvPr/>
        </p:nvPicPr>
        <p:blipFill>
          <a:blip r:embed="rId3" cstate="print"/>
          <a:srcRect/>
          <a:stretch>
            <a:fillRect/>
          </a:stretch>
        </p:blipFill>
        <p:spPr bwMode="auto">
          <a:xfrm>
            <a:off x="3276600" y="1295400"/>
            <a:ext cx="2729485" cy="3657600"/>
          </a:xfrm>
          <a:prstGeom prst="rect">
            <a:avLst/>
          </a:prstGeom>
          <a:noFill/>
        </p:spPr>
      </p:pic>
      <p:pic>
        <p:nvPicPr>
          <p:cNvPr id="64520" name="Picture 8" descr="https://i.pinimg.com/736x/57/d2/6b/57d26bd7c7ad7513982938bd36d11e2b.jpg"/>
          <p:cNvPicPr>
            <a:picLocks noChangeAspect="1" noChangeArrowheads="1"/>
          </p:cNvPicPr>
          <p:nvPr/>
        </p:nvPicPr>
        <p:blipFill>
          <a:blip r:embed="rId4" cstate="print"/>
          <a:srcRect/>
          <a:stretch>
            <a:fillRect/>
          </a:stretch>
        </p:blipFill>
        <p:spPr bwMode="auto">
          <a:xfrm>
            <a:off x="6307326" y="2362200"/>
            <a:ext cx="2609307" cy="3467100"/>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62466" name="Picture 2" descr="https://c8.alamy.com/comp/2RMXTTH/starbucks-coffee-1-battery-park-plaza-new-york-nyc-storefront-photo-of-a-coffee-shop-chain-in-downtown-manhattan-2RMXTTH.jpg"/>
          <p:cNvPicPr>
            <a:picLocks noChangeAspect="1" noChangeArrowheads="1"/>
          </p:cNvPicPr>
          <p:nvPr/>
        </p:nvPicPr>
        <p:blipFill>
          <a:blip r:embed="rId2" cstate="print"/>
          <a:srcRect/>
          <a:stretch>
            <a:fillRect/>
          </a:stretch>
        </p:blipFill>
        <p:spPr bwMode="auto">
          <a:xfrm>
            <a:off x="457200" y="1981200"/>
            <a:ext cx="3429000" cy="2521634"/>
          </a:xfrm>
          <a:prstGeom prst="rect">
            <a:avLst/>
          </a:prstGeom>
          <a:noFill/>
        </p:spPr>
      </p:pic>
      <p:pic>
        <p:nvPicPr>
          <p:cNvPr id="62468" name="Picture 4" descr="https://www.qsrmagazine.com/wp-content/uploads/2025/03/starbuckscoffeehouse.jpg"/>
          <p:cNvPicPr>
            <a:picLocks noChangeAspect="1" noChangeArrowheads="1"/>
          </p:cNvPicPr>
          <p:nvPr/>
        </p:nvPicPr>
        <p:blipFill>
          <a:blip r:embed="rId3" cstate="print"/>
          <a:srcRect/>
          <a:stretch>
            <a:fillRect/>
          </a:stretch>
        </p:blipFill>
        <p:spPr bwMode="auto">
          <a:xfrm>
            <a:off x="4038600" y="2819400"/>
            <a:ext cx="4637314" cy="2705100"/>
          </a:xfrm>
          <a:prstGeom prst="rect">
            <a:avLst/>
          </a:prstGeom>
          <a:noFill/>
        </p:spPr>
      </p:pic>
      <p:sp>
        <p:nvSpPr>
          <p:cNvPr id="6" name="Rectangle 5"/>
          <p:cNvSpPr/>
          <p:nvPr/>
        </p:nvSpPr>
        <p:spPr>
          <a:xfrm>
            <a:off x="2286000" y="5678269"/>
            <a:ext cx="4572000" cy="646331"/>
          </a:xfrm>
          <a:prstGeom prst="rect">
            <a:avLst/>
          </a:prstGeom>
        </p:spPr>
        <p:txBody>
          <a:bodyPr>
            <a:spAutoFit/>
          </a:bodyPr>
          <a:lstStyle/>
          <a:p>
            <a:r>
              <a:rPr lang="en-GB" dirty="0" smtClean="0"/>
              <a:t>Giving guests a comfortable space between their home and workplace [the 3</a:t>
            </a:r>
            <a:r>
              <a:rPr lang="en-GB" baseline="30000" dirty="0" smtClean="0"/>
              <a:t>rd</a:t>
            </a:r>
            <a:r>
              <a:rPr lang="en-GB" dirty="0" smtClean="0"/>
              <a:t> place]</a:t>
            </a:r>
            <a:endParaRPr lang="en-GB"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pic>
        <p:nvPicPr>
          <p:cNvPr id="68610" name="Picture 2" descr="https://backoffice.meiosepublicidade.pt/app/uploads/2019/02/starbucks-cc-peninsula.jpg"/>
          <p:cNvPicPr>
            <a:picLocks noChangeAspect="1" noChangeArrowheads="1"/>
          </p:cNvPicPr>
          <p:nvPr/>
        </p:nvPicPr>
        <p:blipFill>
          <a:blip r:embed="rId2" cstate="print"/>
          <a:srcRect/>
          <a:stretch>
            <a:fillRect/>
          </a:stretch>
        </p:blipFill>
        <p:spPr bwMode="auto">
          <a:xfrm>
            <a:off x="381001" y="3532717"/>
            <a:ext cx="4343400" cy="2895600"/>
          </a:xfrm>
          <a:prstGeom prst="rect">
            <a:avLst/>
          </a:prstGeom>
          <a:noFill/>
        </p:spPr>
      </p:pic>
      <p:pic>
        <p:nvPicPr>
          <p:cNvPr id="68614" name="Picture 6" descr="https://cdn.shopify.com/s/files/1/0558/6413/1764/files/Starbucks_Interior_Design_21_1024x1024.webp?v=1730303922"/>
          <p:cNvPicPr>
            <a:picLocks noChangeAspect="1" noChangeArrowheads="1"/>
          </p:cNvPicPr>
          <p:nvPr/>
        </p:nvPicPr>
        <p:blipFill>
          <a:blip r:embed="rId3" cstate="print"/>
          <a:srcRect/>
          <a:stretch>
            <a:fillRect/>
          </a:stretch>
        </p:blipFill>
        <p:spPr bwMode="auto">
          <a:xfrm>
            <a:off x="533400" y="762000"/>
            <a:ext cx="3770058" cy="2514600"/>
          </a:xfrm>
          <a:prstGeom prst="rect">
            <a:avLst/>
          </a:prstGeom>
          <a:noFill/>
        </p:spPr>
      </p:pic>
      <p:pic>
        <p:nvPicPr>
          <p:cNvPr id="68616" name="Picture 8" descr="https://mir-s3-cdn-cf.behance.net/project_modules/1400/f3657877620831.5c8ce4f503131.jpg"/>
          <p:cNvPicPr>
            <a:picLocks noChangeAspect="1" noChangeArrowheads="1"/>
          </p:cNvPicPr>
          <p:nvPr/>
        </p:nvPicPr>
        <p:blipFill>
          <a:blip r:embed="rId4" cstate="print"/>
          <a:srcRect/>
          <a:stretch>
            <a:fillRect/>
          </a:stretch>
        </p:blipFill>
        <p:spPr bwMode="auto">
          <a:xfrm>
            <a:off x="4953000" y="2262378"/>
            <a:ext cx="3804615" cy="2538222"/>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Starbucks Outdoor Ads </a:t>
            </a:r>
            <a:endParaRPr lang="en-GB" dirty="0"/>
          </a:p>
        </p:txBody>
      </p:sp>
      <p:sp>
        <p:nvSpPr>
          <p:cNvPr id="3" name="Content Placeholder 2"/>
          <p:cNvSpPr>
            <a:spLocks noGrp="1"/>
          </p:cNvSpPr>
          <p:nvPr>
            <p:ph sz="quarter" idx="1"/>
          </p:nvPr>
        </p:nvSpPr>
        <p:spPr/>
        <p:txBody>
          <a:bodyPr/>
          <a:lstStyle/>
          <a:p>
            <a:endParaRPr lang="en-GB"/>
          </a:p>
        </p:txBody>
      </p:sp>
      <p:pic>
        <p:nvPicPr>
          <p:cNvPr id="66562" name="Picture 2" descr="https://i.pinimg.com/736x/8b/36/58/8b36581f892d40376d6388e7bb9c6c52.jpg"/>
          <p:cNvPicPr>
            <a:picLocks noChangeAspect="1" noChangeArrowheads="1"/>
          </p:cNvPicPr>
          <p:nvPr/>
        </p:nvPicPr>
        <p:blipFill>
          <a:blip r:embed="rId2" cstate="print"/>
          <a:srcRect/>
          <a:stretch>
            <a:fillRect/>
          </a:stretch>
        </p:blipFill>
        <p:spPr bwMode="auto">
          <a:xfrm>
            <a:off x="228600" y="1409699"/>
            <a:ext cx="3848100" cy="3009901"/>
          </a:xfrm>
          <a:prstGeom prst="rect">
            <a:avLst/>
          </a:prstGeom>
          <a:noFill/>
        </p:spPr>
      </p:pic>
      <p:pic>
        <p:nvPicPr>
          <p:cNvPr id="66564" name="Picture 4" descr="http://juxtaproductions.com/wp-content/uploads/2014/01/SB1-Complete.jpg"/>
          <p:cNvPicPr>
            <a:picLocks noChangeAspect="1" noChangeArrowheads="1"/>
          </p:cNvPicPr>
          <p:nvPr/>
        </p:nvPicPr>
        <p:blipFill>
          <a:blip r:embed="rId3" cstate="print"/>
          <a:srcRect/>
          <a:stretch>
            <a:fillRect/>
          </a:stretch>
        </p:blipFill>
        <p:spPr bwMode="auto">
          <a:xfrm>
            <a:off x="4114800" y="3276600"/>
            <a:ext cx="4635598" cy="31242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pic>
        <p:nvPicPr>
          <p:cNvPr id="67586" name="Picture 2" descr="https://mir-s3-cdn-cf.behance.net/project_modules/1400/e3b260103440585.6099957fd6a37.jpg"/>
          <p:cNvPicPr>
            <a:picLocks noChangeAspect="1" noChangeArrowheads="1"/>
          </p:cNvPicPr>
          <p:nvPr/>
        </p:nvPicPr>
        <p:blipFill>
          <a:blip r:embed="rId2" cstate="print"/>
          <a:srcRect/>
          <a:stretch>
            <a:fillRect/>
          </a:stretch>
        </p:blipFill>
        <p:spPr bwMode="auto">
          <a:xfrm>
            <a:off x="533400" y="1828800"/>
            <a:ext cx="4435522" cy="2971800"/>
          </a:xfrm>
          <a:prstGeom prst="rect">
            <a:avLst/>
          </a:prstGeom>
          <a:noFill/>
        </p:spPr>
      </p:pic>
      <p:pic>
        <p:nvPicPr>
          <p:cNvPr id="67588" name="Picture 4" descr="https://i.pinimg.com/originals/5c/d5/4d/5cd54dc90c6cc96dbf92875ca5ec8adf.png"/>
          <p:cNvPicPr>
            <a:picLocks noChangeAspect="1" noChangeArrowheads="1"/>
          </p:cNvPicPr>
          <p:nvPr/>
        </p:nvPicPr>
        <p:blipFill>
          <a:blip r:embed="rId3" cstate="print"/>
          <a:srcRect/>
          <a:stretch>
            <a:fillRect/>
          </a:stretch>
        </p:blipFill>
        <p:spPr bwMode="auto">
          <a:xfrm>
            <a:off x="5105400" y="3859794"/>
            <a:ext cx="3540887" cy="2769605"/>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Strategy &amp; Analysis </a:t>
            </a:r>
            <a:endParaRPr lang="en-GB" dirty="0"/>
          </a:p>
        </p:txBody>
      </p:sp>
      <p:sp>
        <p:nvSpPr>
          <p:cNvPr id="3" name="Content Placeholder 2"/>
          <p:cNvSpPr>
            <a:spLocks noGrp="1"/>
          </p:cNvSpPr>
          <p:nvPr>
            <p:ph sz="quarter" idx="1"/>
          </p:nvPr>
        </p:nvSpPr>
        <p:spPr/>
        <p:txBody>
          <a:bodyPr/>
          <a:lstStyle/>
          <a:p>
            <a:r>
              <a:rPr lang="en-US" dirty="0" smtClean="0"/>
              <a:t>Strategic Marketing Plan</a:t>
            </a:r>
          </a:p>
          <a:p>
            <a:r>
              <a:rPr lang="en-US" dirty="0" smtClean="0"/>
              <a:t>Opportunity Analysis </a:t>
            </a:r>
          </a:p>
          <a:p>
            <a:r>
              <a:rPr lang="en-US" dirty="0" smtClean="0"/>
              <a:t>Competitive Analysis </a:t>
            </a:r>
          </a:p>
          <a:p>
            <a:r>
              <a:rPr lang="en-US" dirty="0" smtClean="0"/>
              <a:t>Target Market Selection </a:t>
            </a:r>
          </a:p>
          <a:p>
            <a:r>
              <a:rPr lang="en-US" dirty="0" smtClean="0"/>
              <a:t>Identifying Markets </a:t>
            </a:r>
          </a:p>
          <a:p>
            <a:r>
              <a:rPr lang="en-US" dirty="0" smtClean="0"/>
              <a:t>Market Segmentation </a:t>
            </a:r>
          </a:p>
          <a:p>
            <a:r>
              <a:rPr lang="en-US" dirty="0" smtClean="0"/>
              <a:t>Selecting A Target Market </a:t>
            </a:r>
          </a:p>
          <a:p>
            <a:r>
              <a:rPr lang="en-US" dirty="0" smtClean="0"/>
              <a:t> Market Positioning </a:t>
            </a:r>
            <a:endParaRPr lang="en-GB"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Strategy &amp; Analysis </a:t>
            </a:r>
            <a:endParaRPr lang="en-GB" dirty="0"/>
          </a:p>
        </p:txBody>
      </p:sp>
      <p:sp>
        <p:nvSpPr>
          <p:cNvPr id="3" name="Content Placeholder 2"/>
          <p:cNvSpPr>
            <a:spLocks noGrp="1"/>
          </p:cNvSpPr>
          <p:nvPr>
            <p:ph sz="quarter" idx="1"/>
          </p:nvPr>
        </p:nvSpPr>
        <p:spPr/>
        <p:txBody>
          <a:bodyPr/>
          <a:lstStyle/>
          <a:p>
            <a:r>
              <a:rPr lang="en-US" dirty="0" smtClean="0">
                <a:solidFill>
                  <a:schemeClr val="bg1">
                    <a:lumMod val="75000"/>
                  </a:schemeClr>
                </a:solidFill>
              </a:rPr>
              <a:t>Strategic Marketing Plan</a:t>
            </a:r>
          </a:p>
          <a:p>
            <a:r>
              <a:rPr lang="en-US" dirty="0" smtClean="0"/>
              <a:t>Opportunity Analysis </a:t>
            </a:r>
          </a:p>
          <a:p>
            <a:r>
              <a:rPr lang="en-US" dirty="0" smtClean="0">
                <a:solidFill>
                  <a:schemeClr val="bg1">
                    <a:lumMod val="75000"/>
                  </a:schemeClr>
                </a:solidFill>
              </a:rPr>
              <a:t>Competitive Analysis </a:t>
            </a:r>
          </a:p>
          <a:p>
            <a:r>
              <a:rPr lang="en-US" dirty="0" smtClean="0">
                <a:solidFill>
                  <a:schemeClr val="bg1">
                    <a:lumMod val="75000"/>
                  </a:schemeClr>
                </a:solidFill>
              </a:rPr>
              <a:t>Target Market Selection </a:t>
            </a:r>
          </a:p>
          <a:p>
            <a:r>
              <a:rPr lang="en-US" dirty="0" smtClean="0">
                <a:solidFill>
                  <a:schemeClr val="bg1">
                    <a:lumMod val="75000"/>
                  </a:schemeClr>
                </a:solidFill>
              </a:rPr>
              <a:t>Identifying Markets </a:t>
            </a:r>
          </a:p>
          <a:p>
            <a:r>
              <a:rPr lang="en-US" dirty="0" smtClean="0">
                <a:solidFill>
                  <a:schemeClr val="bg1">
                    <a:lumMod val="75000"/>
                  </a:schemeClr>
                </a:solidFill>
              </a:rPr>
              <a:t>Market Segmentation </a:t>
            </a:r>
          </a:p>
          <a:p>
            <a:r>
              <a:rPr lang="en-US" dirty="0" smtClean="0">
                <a:solidFill>
                  <a:schemeClr val="bg1">
                    <a:lumMod val="75000"/>
                  </a:schemeClr>
                </a:solidFill>
              </a:rPr>
              <a:t>Selecting A Target Market </a:t>
            </a:r>
          </a:p>
          <a:p>
            <a:r>
              <a:rPr lang="en-US" dirty="0" smtClean="0">
                <a:solidFill>
                  <a:schemeClr val="bg1">
                    <a:lumMod val="75000"/>
                  </a:schemeClr>
                </a:solidFill>
              </a:rPr>
              <a:t> Market Positioning </a:t>
            </a:r>
            <a:endParaRPr lang="en-GB" dirty="0">
              <a:solidFill>
                <a:schemeClr val="bg1">
                  <a:lumMod val="75000"/>
                </a:schemeClr>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Strategy &amp; Analysis </a:t>
            </a:r>
            <a:endParaRPr lang="en-GB" dirty="0"/>
          </a:p>
        </p:txBody>
      </p:sp>
      <p:sp>
        <p:nvSpPr>
          <p:cNvPr id="3" name="Content Placeholder 2"/>
          <p:cNvSpPr>
            <a:spLocks noGrp="1"/>
          </p:cNvSpPr>
          <p:nvPr>
            <p:ph sz="quarter" idx="1"/>
          </p:nvPr>
        </p:nvSpPr>
        <p:spPr>
          <a:xfrm>
            <a:off x="457200" y="1219200"/>
            <a:ext cx="8229600" cy="2819400"/>
          </a:xfrm>
        </p:spPr>
        <p:txBody>
          <a:bodyPr/>
          <a:lstStyle/>
          <a:p>
            <a:pPr>
              <a:buNone/>
            </a:pPr>
            <a:r>
              <a:rPr lang="en-US" dirty="0" smtClean="0"/>
              <a:t>Opportunity Analysis </a:t>
            </a:r>
          </a:p>
          <a:p>
            <a:pPr>
              <a:buNone/>
            </a:pPr>
            <a:r>
              <a:rPr lang="en-US" dirty="0" smtClean="0"/>
              <a:t>A careful analysis of the marketplace should lead to alternative market opportunities for </a:t>
            </a:r>
          </a:p>
          <a:p>
            <a:pPr lvl="1"/>
            <a:r>
              <a:rPr lang="en-US" dirty="0" smtClean="0"/>
              <a:t>	existing product lines in current markets</a:t>
            </a:r>
          </a:p>
          <a:p>
            <a:pPr lvl="1"/>
            <a:r>
              <a:rPr lang="en-US" dirty="0" smtClean="0"/>
              <a:t>	new products for current markets or </a:t>
            </a:r>
          </a:p>
          <a:p>
            <a:pPr lvl="1"/>
            <a:r>
              <a:rPr lang="en-US" dirty="0" smtClean="0"/>
              <a:t>	new products for new markets </a:t>
            </a:r>
          </a:p>
        </p:txBody>
      </p:sp>
      <p:sp>
        <p:nvSpPr>
          <p:cNvPr id="4" name="Content Placeholder 2"/>
          <p:cNvSpPr txBox="1">
            <a:spLocks/>
          </p:cNvSpPr>
          <p:nvPr/>
        </p:nvSpPr>
        <p:spPr>
          <a:xfrm>
            <a:off x="381000" y="3733800"/>
            <a:ext cx="8458200" cy="2819400"/>
          </a:xfrm>
          <a:prstGeom prst="rect">
            <a:avLst/>
          </a:prstGeom>
        </p:spPr>
        <p:txBody>
          <a:bodyPr vert="horz">
            <a:normAutofit/>
          </a:bodyPr>
          <a:lstStyle/>
          <a:p>
            <a:endParaRPr lang="en-GB" sz="2600" dirty="0" smtClean="0"/>
          </a:p>
          <a:p>
            <a:r>
              <a:rPr lang="en-GB" sz="2600" dirty="0" smtClean="0"/>
              <a:t>Market opportunities </a:t>
            </a:r>
          </a:p>
          <a:p>
            <a:r>
              <a:rPr lang="en-GB" sz="2600" dirty="0" smtClean="0"/>
              <a:t>Areas where there are </a:t>
            </a:r>
            <a:r>
              <a:rPr lang="en-GB" sz="2600" dirty="0" err="1" smtClean="0"/>
              <a:t>favorable</a:t>
            </a:r>
            <a:r>
              <a:rPr lang="en-GB" sz="2600" dirty="0" smtClean="0"/>
              <a:t> demand trends</a:t>
            </a:r>
            <a:r>
              <a:rPr lang="en-GB" sz="2800" dirty="0" smtClean="0"/>
              <a:t>, </a:t>
            </a:r>
          </a:p>
          <a:p>
            <a:r>
              <a:rPr lang="en-GB" sz="2300" i="1" dirty="0" smtClean="0"/>
              <a:t>where the company believes customer needs and opportunities are not being satisfied, and where it can compete effectively.</a:t>
            </a:r>
            <a:endParaRPr kumimoji="0" lang="en-US" sz="2300" i="1" u="none" strike="noStrike" kern="1200" cap="none" spc="0" normalizeH="0" baseline="0" noProof="0" dirty="0" smtClean="0">
              <a:ln>
                <a:noFill/>
              </a:ln>
              <a:solidFill>
                <a:schemeClr val="tx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opportunities </a:t>
            </a:r>
            <a:endParaRPr lang="en-GB" dirty="0"/>
          </a:p>
        </p:txBody>
      </p:sp>
      <p:sp>
        <p:nvSpPr>
          <p:cNvPr id="3" name="Content Placeholder 2"/>
          <p:cNvSpPr>
            <a:spLocks noGrp="1"/>
          </p:cNvSpPr>
          <p:nvPr>
            <p:ph sz="quarter" idx="1"/>
          </p:nvPr>
        </p:nvSpPr>
        <p:spPr>
          <a:xfrm>
            <a:off x="457200" y="1219200"/>
            <a:ext cx="5867400" cy="4937760"/>
          </a:xfrm>
        </p:spPr>
        <p:txBody>
          <a:bodyPr>
            <a:normAutofit fontScale="77500" lnSpcReduction="20000"/>
          </a:bodyPr>
          <a:lstStyle/>
          <a:p>
            <a:r>
              <a:rPr lang="en-GB" dirty="0" smtClean="0"/>
              <a:t>For example, the number of people who exercise has increased in recent years, and the market for athletic footwear has reached over $13.5 billion.</a:t>
            </a:r>
          </a:p>
          <a:p>
            <a:endParaRPr lang="en-GB" dirty="0" smtClean="0"/>
          </a:p>
          <a:p>
            <a:pPr>
              <a:buNone/>
            </a:pPr>
            <a:r>
              <a:rPr lang="en-GB" dirty="0" smtClean="0"/>
              <a:t> Athletic-shoe companies such as Nike, Reebok, and others see the shoe market as an opportunity to broaden their customer base both domestically and internationally. </a:t>
            </a:r>
          </a:p>
          <a:p>
            <a:pPr>
              <a:buNone/>
            </a:pPr>
            <a:r>
              <a:rPr lang="en-GB" dirty="0" smtClean="0"/>
              <a:t>To capitalize on this growth, some companies spend millions of dollars on advertising alone. In 2001 New Balance spent “only” $13 million, Reebok spent $49 million and Nike spent over $155 million. </a:t>
            </a:r>
          </a:p>
          <a:p>
            <a:pPr>
              <a:buNone/>
            </a:pPr>
            <a:r>
              <a:rPr lang="en-GB" dirty="0" smtClean="0"/>
              <a:t>All told, athletic-footwear companies spent over $5.9 billion on advertising and celebrity endorsements in 2001. </a:t>
            </a:r>
          </a:p>
          <a:p>
            <a:pPr>
              <a:buNone/>
            </a:pPr>
            <a:r>
              <a:rPr lang="en-GB" dirty="0" smtClean="0"/>
              <a:t>Changes in lifestyles have seen changes in the market for trail, running, basketball, and “lifestyle” shoes such as slip-ons</a:t>
            </a:r>
            <a:endParaRPr lang="en-GB" dirty="0"/>
          </a:p>
        </p:txBody>
      </p:sp>
      <p:sp>
        <p:nvSpPr>
          <p:cNvPr id="70658" name="AutoShape 2" descr="Nike Ads: Techniques Behind Brand's Marketing Succes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0660" name="AutoShape 4" descr="Nike Ads: Techniques Behind Brand's Marketing Succes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70662" name="Picture 6" descr="Nike Print Magazine Ads: The BEST 46 Nike Advertisements"/>
          <p:cNvPicPr>
            <a:picLocks noChangeAspect="1" noChangeArrowheads="1"/>
          </p:cNvPicPr>
          <p:nvPr/>
        </p:nvPicPr>
        <p:blipFill>
          <a:blip r:embed="rId2" cstate="print"/>
          <a:srcRect/>
          <a:stretch>
            <a:fillRect/>
          </a:stretch>
        </p:blipFill>
        <p:spPr bwMode="auto">
          <a:xfrm>
            <a:off x="6514206" y="1600201"/>
            <a:ext cx="2629793" cy="3505200"/>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GB" dirty="0"/>
          </a:p>
        </p:txBody>
      </p:sp>
      <p:sp>
        <p:nvSpPr>
          <p:cNvPr id="3" name="Content Placeholder 2"/>
          <p:cNvSpPr>
            <a:spLocks noGrp="1"/>
          </p:cNvSpPr>
          <p:nvPr>
            <p:ph sz="quarter" idx="1"/>
          </p:nvPr>
        </p:nvSpPr>
        <p:spPr/>
        <p:txBody>
          <a:bodyPr/>
          <a:lstStyle/>
          <a:p>
            <a:endParaRPr lang="en-GB" dirty="0"/>
          </a:p>
        </p:txBody>
      </p:sp>
      <p:pic>
        <p:nvPicPr>
          <p:cNvPr id="72706" name="Picture 2" descr="The Evolution Of Nike Adverts | Media Borne"/>
          <p:cNvPicPr>
            <a:picLocks noChangeAspect="1" noChangeArrowheads="1"/>
          </p:cNvPicPr>
          <p:nvPr/>
        </p:nvPicPr>
        <p:blipFill>
          <a:blip r:embed="rId2" cstate="print"/>
          <a:srcRect/>
          <a:stretch>
            <a:fillRect/>
          </a:stretch>
        </p:blipFill>
        <p:spPr bwMode="auto">
          <a:xfrm>
            <a:off x="0" y="457200"/>
            <a:ext cx="5486400" cy="3086100"/>
          </a:xfrm>
          <a:prstGeom prst="rect">
            <a:avLst/>
          </a:prstGeom>
          <a:noFill/>
        </p:spPr>
      </p:pic>
      <p:pic>
        <p:nvPicPr>
          <p:cNvPr id="72708" name="Picture 4" descr="Nike ad commercial online"/>
          <p:cNvPicPr>
            <a:picLocks noChangeAspect="1" noChangeArrowheads="1"/>
          </p:cNvPicPr>
          <p:nvPr/>
        </p:nvPicPr>
        <p:blipFill>
          <a:blip r:embed="rId3" cstate="print"/>
          <a:srcRect/>
          <a:stretch>
            <a:fillRect/>
          </a:stretch>
        </p:blipFill>
        <p:spPr bwMode="auto">
          <a:xfrm>
            <a:off x="5562600" y="838200"/>
            <a:ext cx="3378200" cy="4343400"/>
          </a:xfrm>
          <a:prstGeom prst="rect">
            <a:avLst/>
          </a:prstGeom>
          <a:noFill/>
        </p:spPr>
      </p:pic>
      <p:pic>
        <p:nvPicPr>
          <p:cNvPr id="72710" name="Picture 6" descr="Nike Print Magazine Ads: The BEST 46 Nike Advertisements"/>
          <p:cNvPicPr>
            <a:picLocks noChangeAspect="1" noChangeArrowheads="1"/>
          </p:cNvPicPr>
          <p:nvPr/>
        </p:nvPicPr>
        <p:blipFill>
          <a:blip r:embed="rId4" cstate="print"/>
          <a:srcRect/>
          <a:stretch>
            <a:fillRect/>
          </a:stretch>
        </p:blipFill>
        <p:spPr bwMode="auto">
          <a:xfrm>
            <a:off x="2438400" y="3810000"/>
            <a:ext cx="2223318" cy="304800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Identification </a:t>
            </a:r>
            <a:endParaRPr lang="en-GB" dirty="0"/>
          </a:p>
        </p:txBody>
      </p:sp>
      <p:sp>
        <p:nvSpPr>
          <p:cNvPr id="3" name="Content Placeholder 2"/>
          <p:cNvSpPr>
            <a:spLocks noGrp="1"/>
          </p:cNvSpPr>
          <p:nvPr>
            <p:ph sz="quarter" idx="1"/>
          </p:nvPr>
        </p:nvSpPr>
        <p:spPr>
          <a:xfrm>
            <a:off x="609600" y="1143000"/>
            <a:ext cx="3657600" cy="3962400"/>
          </a:xfrm>
          <a:ln>
            <a:solidFill>
              <a:schemeClr val="bg2">
                <a:lumMod val="25000"/>
              </a:schemeClr>
            </a:solidFill>
          </a:ln>
        </p:spPr>
        <p:txBody>
          <a:bodyPr>
            <a:normAutofit fontScale="70000" lnSpcReduction="20000"/>
          </a:bodyPr>
          <a:lstStyle/>
          <a:p>
            <a:pPr>
              <a:buNone/>
            </a:pPr>
            <a:r>
              <a:rPr lang="en-GB" dirty="0" smtClean="0"/>
              <a:t>A company usually identifies market opportunities by carefully examining the marketplace and noting demand trends and competition in various market segments. </a:t>
            </a:r>
          </a:p>
          <a:p>
            <a:pPr>
              <a:buNone/>
            </a:pPr>
            <a:r>
              <a:rPr lang="en-GB" dirty="0" smtClean="0"/>
              <a:t>A market can rarely be viewed as one large homogeneous group of customers; rather, it consists of many  heterogeneous groups, or segments. </a:t>
            </a:r>
          </a:p>
          <a:p>
            <a:pPr>
              <a:buNone/>
            </a:pPr>
            <a:r>
              <a:rPr lang="en-GB" dirty="0" smtClean="0"/>
              <a:t>In recent years, many companies have recognized the importance of tailoring their marketing to meet the needs and demand trends of different market segments.</a:t>
            </a:r>
            <a:endParaRPr lang="en-GB" dirty="0"/>
          </a:p>
        </p:txBody>
      </p:sp>
      <p:sp>
        <p:nvSpPr>
          <p:cNvPr id="4" name="Content Placeholder 2"/>
          <p:cNvSpPr txBox="1">
            <a:spLocks/>
          </p:cNvSpPr>
          <p:nvPr/>
        </p:nvSpPr>
        <p:spPr>
          <a:xfrm>
            <a:off x="4572000" y="1676400"/>
            <a:ext cx="4267200" cy="4419600"/>
          </a:xfrm>
          <a:prstGeom prst="rect">
            <a:avLst/>
          </a:prstGeom>
          <a:ln>
            <a:solidFill>
              <a:schemeClr val="bg2">
                <a:lumMod val="25000"/>
              </a:schemeClr>
            </a:solidFill>
          </a:ln>
        </p:spPr>
        <p:txBody>
          <a:bodyPr vert="horz">
            <a:normAutofit fontScale="70000" lnSpcReduction="20000"/>
          </a:bodyPr>
          <a:lstStyle/>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GB" sz="2600" b="0" i="0" u="none" strike="noStrike" kern="1200" cap="none" spc="0" normalizeH="0" baseline="0" noProof="0" dirty="0" smtClean="0">
                <a:ln>
                  <a:noFill/>
                </a:ln>
                <a:solidFill>
                  <a:schemeClr val="tx1"/>
                </a:solidFill>
                <a:effectLst/>
                <a:uLnTx/>
                <a:uFillTx/>
                <a:latin typeface="+mn-lt"/>
                <a:ea typeface="+mn-ea"/>
                <a:cs typeface="+mn-cs"/>
              </a:rPr>
              <a:t>For example, different market segments in the personal computer (PC) industry include the home, education, science, and business markets. </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GB" sz="2600" b="0" i="0" u="none" strike="noStrike" kern="1200" cap="none" spc="0" normalizeH="0" baseline="0" noProof="0" dirty="0" smtClean="0">
                <a:ln>
                  <a:noFill/>
                </a:ln>
                <a:solidFill>
                  <a:schemeClr val="tx1"/>
                </a:solidFill>
                <a:effectLst/>
                <a:uLnTx/>
                <a:uFillTx/>
                <a:latin typeface="+mn-lt"/>
                <a:ea typeface="+mn-ea"/>
                <a:cs typeface="+mn-cs"/>
              </a:rPr>
              <a:t>These segments can be even further divided. </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GB" sz="2600" b="0" i="0" u="none" strike="noStrike" kern="1200" cap="none" spc="0" normalizeH="0" baseline="0" noProof="0" dirty="0" smtClean="0">
                <a:ln>
                  <a:noFill/>
                </a:ln>
                <a:solidFill>
                  <a:schemeClr val="tx1"/>
                </a:solidFill>
                <a:effectLst/>
                <a:uLnTx/>
                <a:uFillTx/>
                <a:latin typeface="+mn-lt"/>
                <a:ea typeface="+mn-ea"/>
                <a:cs typeface="+mn-cs"/>
              </a:rPr>
              <a:t>The business market consists of both small companies and large corporations; the education market can range from elementary schools to colleges and universities. </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GB" sz="2600" b="0" i="0" u="none" strike="noStrike" kern="1200" cap="none" spc="0" normalizeH="0" baseline="0" noProof="0" dirty="0" smtClean="0">
                <a:ln>
                  <a:noFill/>
                </a:ln>
                <a:solidFill>
                  <a:schemeClr val="tx1"/>
                </a:solidFill>
                <a:effectLst/>
                <a:uLnTx/>
                <a:uFillTx/>
                <a:latin typeface="+mn-lt"/>
                <a:ea typeface="+mn-ea"/>
                <a:cs typeface="+mn-cs"/>
              </a:rPr>
              <a:t> A company that is marketing its products in the auto industry must decide in which particular market segment or segments it wishes to compete. </a:t>
            </a:r>
          </a:p>
          <a:p>
            <a:pPr marL="274320" marR="0" lvl="0" indent="-274320" algn="l" defTabSz="914400" rtl="0" eaLnBrk="1" fontAlgn="auto" latinLnBrk="0" hangingPunct="1">
              <a:lnSpc>
                <a:spcPct val="100000"/>
              </a:lnSpc>
              <a:spcBef>
                <a:spcPts val="600"/>
              </a:spcBef>
              <a:spcAft>
                <a:spcPts val="0"/>
              </a:spcAft>
              <a:buClr>
                <a:schemeClr val="accent1"/>
              </a:buClr>
              <a:buSzPct val="76000"/>
              <a:buFont typeface="Wingdings 3"/>
              <a:buNone/>
              <a:tabLst/>
              <a:defRPr/>
            </a:pPr>
            <a:r>
              <a:rPr kumimoji="0" lang="en-GB" sz="2600" b="0" i="0" u="none" strike="noStrike" kern="1200" cap="none" spc="0" normalizeH="0" baseline="0" noProof="0" dirty="0" smtClean="0">
                <a:ln>
                  <a:noFill/>
                </a:ln>
                <a:solidFill>
                  <a:schemeClr val="tx1"/>
                </a:solidFill>
                <a:effectLst/>
                <a:uLnTx/>
                <a:uFillTx/>
                <a:latin typeface="+mn-lt"/>
                <a:ea typeface="+mn-ea"/>
                <a:cs typeface="+mn-cs"/>
              </a:rPr>
              <a:t>This decision depends on the amount and nature of  competition the brand will face in a particular market.</a:t>
            </a:r>
            <a:endParaRPr kumimoji="0" lang="en-GB"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Strategy &amp; Analysis </a:t>
            </a:r>
            <a:endParaRPr lang="en-GB" dirty="0"/>
          </a:p>
        </p:txBody>
      </p:sp>
      <p:sp>
        <p:nvSpPr>
          <p:cNvPr id="3" name="Content Placeholder 2"/>
          <p:cNvSpPr>
            <a:spLocks noGrp="1"/>
          </p:cNvSpPr>
          <p:nvPr>
            <p:ph sz="quarter" idx="1"/>
          </p:nvPr>
        </p:nvSpPr>
        <p:spPr/>
        <p:txBody>
          <a:bodyPr/>
          <a:lstStyle/>
          <a:p>
            <a:r>
              <a:rPr lang="en-US" dirty="0" smtClean="0">
                <a:solidFill>
                  <a:schemeClr val="bg1">
                    <a:lumMod val="75000"/>
                  </a:schemeClr>
                </a:solidFill>
              </a:rPr>
              <a:t>Strategic Marketing Plan</a:t>
            </a:r>
          </a:p>
          <a:p>
            <a:r>
              <a:rPr lang="en-US" dirty="0" smtClean="0">
                <a:solidFill>
                  <a:schemeClr val="bg1">
                    <a:lumMod val="75000"/>
                  </a:schemeClr>
                </a:solidFill>
              </a:rPr>
              <a:t>Opportunity Analysis </a:t>
            </a:r>
          </a:p>
          <a:p>
            <a:r>
              <a:rPr lang="en-US" dirty="0" smtClean="0"/>
              <a:t>Competitive Analysis </a:t>
            </a:r>
          </a:p>
          <a:p>
            <a:r>
              <a:rPr lang="en-US" dirty="0" smtClean="0">
                <a:solidFill>
                  <a:schemeClr val="bg1">
                    <a:lumMod val="75000"/>
                  </a:schemeClr>
                </a:solidFill>
              </a:rPr>
              <a:t>Target Market Selection </a:t>
            </a:r>
          </a:p>
          <a:p>
            <a:r>
              <a:rPr lang="en-US" dirty="0" smtClean="0">
                <a:solidFill>
                  <a:schemeClr val="bg1">
                    <a:lumMod val="75000"/>
                  </a:schemeClr>
                </a:solidFill>
              </a:rPr>
              <a:t>Identifying Markets </a:t>
            </a:r>
          </a:p>
          <a:p>
            <a:r>
              <a:rPr lang="en-US" dirty="0" smtClean="0">
                <a:solidFill>
                  <a:schemeClr val="bg1">
                    <a:lumMod val="75000"/>
                  </a:schemeClr>
                </a:solidFill>
              </a:rPr>
              <a:t>Market Segmentation </a:t>
            </a:r>
          </a:p>
          <a:p>
            <a:r>
              <a:rPr lang="en-US" dirty="0" smtClean="0">
                <a:solidFill>
                  <a:schemeClr val="bg1">
                    <a:lumMod val="75000"/>
                  </a:schemeClr>
                </a:solidFill>
              </a:rPr>
              <a:t>Selecting A Target Market </a:t>
            </a:r>
          </a:p>
          <a:p>
            <a:r>
              <a:rPr lang="en-US" dirty="0" smtClean="0">
                <a:solidFill>
                  <a:schemeClr val="bg1">
                    <a:lumMod val="75000"/>
                  </a:schemeClr>
                </a:solidFill>
              </a:rPr>
              <a:t> Market Positioning </a:t>
            </a:r>
            <a:endParaRPr lang="en-GB" dirty="0">
              <a:solidFill>
                <a:schemeClr val="bg1">
                  <a:lumMod val="75000"/>
                </a:schemeClr>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Competitive Analysis</a:t>
            </a:r>
            <a:endParaRPr lang="en-GB" dirty="0"/>
          </a:p>
        </p:txBody>
      </p:sp>
      <p:sp>
        <p:nvSpPr>
          <p:cNvPr id="3" name="Content Placeholder 2"/>
          <p:cNvSpPr>
            <a:spLocks noGrp="1"/>
          </p:cNvSpPr>
          <p:nvPr>
            <p:ph sz="quarter" idx="1"/>
          </p:nvPr>
        </p:nvSpPr>
        <p:spPr>
          <a:xfrm>
            <a:off x="457200" y="1219200"/>
            <a:ext cx="4343400" cy="4937760"/>
          </a:xfrm>
        </p:spPr>
        <p:txBody>
          <a:bodyPr>
            <a:normAutofit lnSpcReduction="10000"/>
          </a:bodyPr>
          <a:lstStyle/>
          <a:p>
            <a:r>
              <a:rPr lang="en-GB" dirty="0" smtClean="0"/>
              <a:t>In developing the firm’s marketing strategies and plans for its products and services, the manager must carefully analyze the competition to be faced in the marketplace.</a:t>
            </a:r>
          </a:p>
          <a:p>
            <a:r>
              <a:rPr lang="en-GB" dirty="0" smtClean="0"/>
              <a:t>This may range from direct brand competition (which can also include its own brands) to more indirect forms of competition, such as product substitutes</a:t>
            </a:r>
            <a:endParaRPr lang="en-GB"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Competitive advantage</a:t>
            </a:r>
            <a:endParaRPr lang="en-GB" dirty="0"/>
          </a:p>
        </p:txBody>
      </p:sp>
      <p:sp>
        <p:nvSpPr>
          <p:cNvPr id="3" name="Content Placeholder 2"/>
          <p:cNvSpPr>
            <a:spLocks noGrp="1"/>
          </p:cNvSpPr>
          <p:nvPr>
            <p:ph sz="quarter" idx="1"/>
          </p:nvPr>
        </p:nvSpPr>
        <p:spPr/>
        <p:txBody>
          <a:bodyPr>
            <a:normAutofit fontScale="77500" lnSpcReduction="20000"/>
          </a:bodyPr>
          <a:lstStyle/>
          <a:p>
            <a:pPr>
              <a:buNone/>
            </a:pPr>
            <a:r>
              <a:rPr lang="en-GB" dirty="0" smtClean="0"/>
              <a:t>An important aspect of marketing strategy development is the search for a </a:t>
            </a:r>
            <a:r>
              <a:rPr lang="en-GB" b="1" dirty="0" smtClean="0"/>
              <a:t>competitive advantage, something special a firm does or has that gives it an edge over competitors.</a:t>
            </a:r>
          </a:p>
          <a:p>
            <a:pPr>
              <a:buNone/>
            </a:pPr>
            <a:r>
              <a:rPr lang="en-GB" dirty="0" smtClean="0"/>
              <a:t>Ways to achieve a competitive advantage include </a:t>
            </a:r>
          </a:p>
          <a:p>
            <a:r>
              <a:rPr lang="en-GB" dirty="0" smtClean="0"/>
              <a:t>having quality products that command a premium price, </a:t>
            </a:r>
          </a:p>
          <a:p>
            <a:r>
              <a:rPr lang="en-GB" dirty="0" smtClean="0"/>
              <a:t>providing superior customer service, </a:t>
            </a:r>
          </a:p>
          <a:p>
            <a:r>
              <a:rPr lang="en-GB" dirty="0" smtClean="0"/>
              <a:t>having the lowest production costs and lower prices, or </a:t>
            </a:r>
          </a:p>
          <a:p>
            <a:r>
              <a:rPr lang="en-GB" dirty="0" smtClean="0"/>
              <a:t>dominating channels of distribution. </a:t>
            </a:r>
          </a:p>
          <a:p>
            <a:pPr>
              <a:buNone/>
            </a:pPr>
            <a:r>
              <a:rPr lang="en-GB" dirty="0" smtClean="0"/>
              <a:t>Competitive advantage can also be achieved through</a:t>
            </a:r>
          </a:p>
          <a:p>
            <a:r>
              <a:rPr lang="en-GB" dirty="0" smtClean="0"/>
              <a:t> advertising that creates and maintains product differentiation and brand equity, an example of which was the long-running </a:t>
            </a:r>
            <a:r>
              <a:rPr lang="en-GB" dirty="0" smtClean="0">
                <a:solidFill>
                  <a:srgbClr val="C00000"/>
                </a:solidFill>
              </a:rPr>
              <a:t>advertising campaign </a:t>
            </a:r>
            <a:r>
              <a:rPr lang="en-GB" dirty="0" smtClean="0"/>
              <a:t>for Michelin tires, which stressed security as well as performance. </a:t>
            </a:r>
          </a:p>
          <a:p>
            <a:pPr>
              <a:buNone/>
            </a:pPr>
            <a:endParaRPr lang="en-GB" dirty="0" smtClean="0"/>
          </a:p>
          <a:p>
            <a:pPr>
              <a:buNone/>
            </a:pPr>
            <a:r>
              <a:rPr lang="en-GB" dirty="0" smtClean="0"/>
              <a:t>For example, the strong brand images of Colgate toothpaste, Campbell’s soup,</a:t>
            </a:r>
          </a:p>
          <a:p>
            <a:r>
              <a:rPr lang="en-GB" dirty="0" smtClean="0"/>
              <a:t>Nike shoes, Kodak, and McDonald’s give them a competitive advantage in their respective markets</a:t>
            </a:r>
            <a:endParaRPr lang="en-GB"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Strategy &amp; Analysis </a:t>
            </a:r>
            <a:endParaRPr lang="en-GB" dirty="0"/>
          </a:p>
        </p:txBody>
      </p:sp>
      <p:sp>
        <p:nvSpPr>
          <p:cNvPr id="3" name="Content Placeholder 2"/>
          <p:cNvSpPr>
            <a:spLocks noGrp="1"/>
          </p:cNvSpPr>
          <p:nvPr>
            <p:ph sz="quarter" idx="1"/>
          </p:nvPr>
        </p:nvSpPr>
        <p:spPr/>
        <p:txBody>
          <a:bodyPr/>
          <a:lstStyle/>
          <a:p>
            <a:r>
              <a:rPr lang="en-US" dirty="0" smtClean="0">
                <a:solidFill>
                  <a:schemeClr val="bg1">
                    <a:lumMod val="65000"/>
                  </a:schemeClr>
                </a:solidFill>
              </a:rPr>
              <a:t>Strategic Marketing Plan</a:t>
            </a:r>
          </a:p>
          <a:p>
            <a:r>
              <a:rPr lang="en-US" dirty="0" smtClean="0">
                <a:solidFill>
                  <a:schemeClr val="bg1">
                    <a:lumMod val="65000"/>
                  </a:schemeClr>
                </a:solidFill>
              </a:rPr>
              <a:t>Opportunity Analysis </a:t>
            </a:r>
          </a:p>
          <a:p>
            <a:r>
              <a:rPr lang="en-US" dirty="0" smtClean="0">
                <a:solidFill>
                  <a:schemeClr val="bg1">
                    <a:lumMod val="65000"/>
                  </a:schemeClr>
                </a:solidFill>
              </a:rPr>
              <a:t>Competitive Analysis </a:t>
            </a:r>
          </a:p>
          <a:p>
            <a:r>
              <a:rPr lang="en-US" dirty="0" smtClean="0"/>
              <a:t>Target Market Selection </a:t>
            </a:r>
          </a:p>
          <a:p>
            <a:r>
              <a:rPr lang="en-US" dirty="0" smtClean="0">
                <a:solidFill>
                  <a:schemeClr val="bg1">
                    <a:lumMod val="65000"/>
                  </a:schemeClr>
                </a:solidFill>
              </a:rPr>
              <a:t>Identifying Markets </a:t>
            </a:r>
          </a:p>
          <a:p>
            <a:r>
              <a:rPr lang="en-US" dirty="0" smtClean="0">
                <a:solidFill>
                  <a:schemeClr val="bg1">
                    <a:lumMod val="65000"/>
                  </a:schemeClr>
                </a:solidFill>
              </a:rPr>
              <a:t>Market Segmentation </a:t>
            </a:r>
          </a:p>
          <a:p>
            <a:r>
              <a:rPr lang="en-US" dirty="0" smtClean="0">
                <a:solidFill>
                  <a:schemeClr val="bg1">
                    <a:lumMod val="65000"/>
                  </a:schemeClr>
                </a:solidFill>
              </a:rPr>
              <a:t>Selecting A Target Market </a:t>
            </a:r>
          </a:p>
          <a:p>
            <a:r>
              <a:rPr lang="en-US" dirty="0" smtClean="0">
                <a:solidFill>
                  <a:schemeClr val="bg1">
                    <a:lumMod val="65000"/>
                  </a:schemeClr>
                </a:solidFill>
              </a:rPr>
              <a:t> Market Positioning </a:t>
            </a:r>
            <a:endParaRPr lang="en-GB" dirty="0">
              <a:solidFill>
                <a:schemeClr val="bg1">
                  <a:lumMod val="65000"/>
                </a:schemeClr>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Target Market Selection </a:t>
            </a:r>
            <a:endParaRPr lang="en-GB" dirty="0"/>
          </a:p>
        </p:txBody>
      </p:sp>
      <p:sp>
        <p:nvSpPr>
          <p:cNvPr id="3" name="Content Placeholder 2"/>
          <p:cNvSpPr>
            <a:spLocks noGrp="1"/>
          </p:cNvSpPr>
          <p:nvPr>
            <p:ph sz="quarter" idx="1"/>
          </p:nvPr>
        </p:nvSpPr>
        <p:spPr>
          <a:xfrm>
            <a:off x="457200" y="1219200"/>
            <a:ext cx="4038600" cy="3352800"/>
          </a:xfrm>
        </p:spPr>
        <p:txBody>
          <a:bodyPr/>
          <a:lstStyle/>
          <a:p>
            <a:pPr>
              <a:buNone/>
            </a:pPr>
            <a:r>
              <a:rPr lang="en-GB" dirty="0" smtClean="0"/>
              <a:t>After evaluating the opportunities presented by various market segments, including a detailed competitive analysis, the company may select one, or more, as a target market.</a:t>
            </a:r>
            <a:endParaRPr lang="en-GB"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Target Market Selection </a:t>
            </a:r>
            <a:endParaRPr lang="en-GB" dirty="0"/>
          </a:p>
        </p:txBody>
      </p:sp>
      <p:sp>
        <p:nvSpPr>
          <p:cNvPr id="3" name="Content Placeholder 2"/>
          <p:cNvSpPr>
            <a:spLocks noGrp="1"/>
          </p:cNvSpPr>
          <p:nvPr>
            <p:ph sz="quarter" idx="1"/>
          </p:nvPr>
        </p:nvSpPr>
        <p:spPr>
          <a:xfrm>
            <a:off x="457200" y="1219200"/>
            <a:ext cx="8001000" cy="4800600"/>
          </a:xfrm>
        </p:spPr>
        <p:txBody>
          <a:bodyPr>
            <a:normAutofit fontScale="92500" lnSpcReduction="20000"/>
          </a:bodyPr>
          <a:lstStyle/>
          <a:p>
            <a:pPr>
              <a:buNone/>
            </a:pPr>
            <a:r>
              <a:rPr lang="en-US" dirty="0" smtClean="0"/>
              <a:t>Identifying Markets </a:t>
            </a:r>
            <a:endParaRPr lang="en-GB" dirty="0" smtClean="0"/>
          </a:p>
          <a:p>
            <a:pPr>
              <a:buNone/>
            </a:pPr>
            <a:r>
              <a:rPr lang="en-GB" dirty="0" smtClean="0"/>
              <a:t>When employing a target marketing strategy, the marketer identifies the specific needs of groups of people (or segments), selects one or more of these segments as a target, and develops marketing programs directed to each.</a:t>
            </a:r>
          </a:p>
          <a:p>
            <a:pPr>
              <a:buNone/>
            </a:pPr>
            <a:endParaRPr lang="en-US" dirty="0" smtClean="0"/>
          </a:p>
          <a:p>
            <a:pPr>
              <a:buNone/>
            </a:pPr>
            <a:r>
              <a:rPr lang="en-GB" dirty="0" smtClean="0"/>
              <a:t>Target market identification isolates consumers with similar lifestyles, needs, and the like, and increases our knowledge of their specific requirements. The more marketers can establish this common ground with consumers, the more effective they will be in addressing these requirements in their communications programs and informing and/or persuading potential consumers that the product or service offering will meet their needs.</a:t>
            </a:r>
            <a:endParaRPr lang="en-GB"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Strategy &amp; Analysis </a:t>
            </a:r>
            <a:endParaRPr lang="en-GB" dirty="0"/>
          </a:p>
        </p:txBody>
      </p:sp>
      <p:sp>
        <p:nvSpPr>
          <p:cNvPr id="3" name="Content Placeholder 2"/>
          <p:cNvSpPr>
            <a:spLocks noGrp="1"/>
          </p:cNvSpPr>
          <p:nvPr>
            <p:ph sz="quarter" idx="1"/>
          </p:nvPr>
        </p:nvSpPr>
        <p:spPr/>
        <p:txBody>
          <a:bodyPr/>
          <a:lstStyle/>
          <a:p>
            <a:r>
              <a:rPr lang="en-US" dirty="0" smtClean="0">
                <a:solidFill>
                  <a:schemeClr val="bg1">
                    <a:lumMod val="65000"/>
                  </a:schemeClr>
                </a:solidFill>
              </a:rPr>
              <a:t>Strategic Marketing Plan</a:t>
            </a:r>
          </a:p>
          <a:p>
            <a:r>
              <a:rPr lang="en-US" dirty="0" smtClean="0">
                <a:solidFill>
                  <a:schemeClr val="bg1">
                    <a:lumMod val="65000"/>
                  </a:schemeClr>
                </a:solidFill>
              </a:rPr>
              <a:t>Opportunity Analysis </a:t>
            </a:r>
          </a:p>
          <a:p>
            <a:r>
              <a:rPr lang="en-US" dirty="0" smtClean="0">
                <a:solidFill>
                  <a:schemeClr val="bg1">
                    <a:lumMod val="65000"/>
                  </a:schemeClr>
                </a:solidFill>
              </a:rPr>
              <a:t>Competitive Analysis </a:t>
            </a:r>
          </a:p>
          <a:p>
            <a:r>
              <a:rPr lang="en-US" dirty="0" smtClean="0">
                <a:solidFill>
                  <a:schemeClr val="bg1">
                    <a:lumMod val="65000"/>
                  </a:schemeClr>
                </a:solidFill>
              </a:rPr>
              <a:t>Target Market Selection </a:t>
            </a:r>
          </a:p>
          <a:p>
            <a:r>
              <a:rPr lang="en-US" dirty="0" smtClean="0">
                <a:solidFill>
                  <a:schemeClr val="bg1">
                    <a:lumMod val="65000"/>
                  </a:schemeClr>
                </a:solidFill>
              </a:rPr>
              <a:t>Identifying Markets </a:t>
            </a:r>
          </a:p>
          <a:p>
            <a:r>
              <a:rPr lang="en-US" dirty="0" smtClean="0"/>
              <a:t>Market Segmentation </a:t>
            </a:r>
          </a:p>
          <a:p>
            <a:r>
              <a:rPr lang="en-US" dirty="0" smtClean="0">
                <a:solidFill>
                  <a:schemeClr val="bg1">
                    <a:lumMod val="65000"/>
                  </a:schemeClr>
                </a:solidFill>
              </a:rPr>
              <a:t>Selecting A Target Market </a:t>
            </a:r>
          </a:p>
          <a:p>
            <a:r>
              <a:rPr lang="en-US" dirty="0" smtClean="0">
                <a:solidFill>
                  <a:schemeClr val="bg1">
                    <a:lumMod val="65000"/>
                  </a:schemeClr>
                </a:solidFill>
              </a:rPr>
              <a:t> Market Positioning </a:t>
            </a:r>
            <a:endParaRPr lang="en-GB" dirty="0">
              <a:solidFill>
                <a:schemeClr val="bg1">
                  <a:lumMod val="65000"/>
                </a:schemeClr>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Market Segmentation </a:t>
            </a:r>
            <a:endParaRPr lang="en-GB" dirty="0"/>
          </a:p>
        </p:txBody>
      </p:sp>
      <p:sp>
        <p:nvSpPr>
          <p:cNvPr id="3" name="Content Placeholder 2"/>
          <p:cNvSpPr>
            <a:spLocks noGrp="1"/>
          </p:cNvSpPr>
          <p:nvPr>
            <p:ph sz="quarter" idx="1"/>
          </p:nvPr>
        </p:nvSpPr>
        <p:spPr/>
        <p:txBody>
          <a:bodyPr>
            <a:normAutofit fontScale="85000" lnSpcReduction="20000"/>
          </a:bodyPr>
          <a:lstStyle/>
          <a:p>
            <a:pPr>
              <a:buNone/>
            </a:pPr>
            <a:r>
              <a:rPr lang="en-GB" b="1" dirty="0" smtClean="0"/>
              <a:t>Market segmentation is “dividing up a market into distinct</a:t>
            </a:r>
          </a:p>
          <a:p>
            <a:pPr>
              <a:buNone/>
            </a:pPr>
            <a:r>
              <a:rPr lang="en-GB" dirty="0" smtClean="0"/>
              <a:t>groups that (1) have common needs and (2) will respond similarly to a marketing action.”</a:t>
            </a:r>
          </a:p>
          <a:p>
            <a:pPr>
              <a:buNone/>
            </a:pPr>
            <a:r>
              <a:rPr lang="en-GB" dirty="0" smtClean="0"/>
              <a:t> The segmentation process involves five distinct steps:</a:t>
            </a:r>
          </a:p>
          <a:p>
            <a:pPr>
              <a:buNone/>
            </a:pPr>
            <a:r>
              <a:rPr lang="en-GB" dirty="0" smtClean="0"/>
              <a:t>1. Finding ways to group consumers according to their needs.</a:t>
            </a:r>
          </a:p>
          <a:p>
            <a:pPr>
              <a:buNone/>
            </a:pPr>
            <a:r>
              <a:rPr lang="en-GB" dirty="0" smtClean="0"/>
              <a:t>2. Finding ways to group the marketing actions—usually the products offered—</a:t>
            </a:r>
          </a:p>
          <a:p>
            <a:pPr>
              <a:buNone/>
            </a:pPr>
            <a:r>
              <a:rPr lang="en-GB" dirty="0" smtClean="0"/>
              <a:t>available to the organization.</a:t>
            </a:r>
          </a:p>
          <a:p>
            <a:pPr>
              <a:buNone/>
            </a:pPr>
            <a:r>
              <a:rPr lang="en-GB" dirty="0" smtClean="0"/>
              <a:t>3. Developing a market-product grid to relate the market segments to the firm’s products</a:t>
            </a:r>
          </a:p>
          <a:p>
            <a:pPr>
              <a:buNone/>
            </a:pPr>
            <a:r>
              <a:rPr lang="en-GB" dirty="0" smtClean="0"/>
              <a:t>or actions.</a:t>
            </a:r>
          </a:p>
          <a:p>
            <a:pPr>
              <a:buNone/>
            </a:pPr>
            <a:r>
              <a:rPr lang="en-GB" dirty="0" smtClean="0"/>
              <a:t>4. Selecting the target segments toward which the firm directs its marketing actions.</a:t>
            </a:r>
          </a:p>
          <a:p>
            <a:pPr>
              <a:buNone/>
            </a:pPr>
            <a:r>
              <a:rPr lang="en-GB" dirty="0" smtClean="0"/>
              <a:t>5. Taking marketing actions to reach target segments.</a:t>
            </a:r>
            <a:endParaRPr lang="en-GB"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Market Segmentation – Bases for Segmentation </a:t>
            </a:r>
            <a:endParaRPr lang="en-GB" sz="2400" dirty="0"/>
          </a:p>
        </p:txBody>
      </p:sp>
      <p:sp>
        <p:nvSpPr>
          <p:cNvPr id="3" name="Content Placeholder 2"/>
          <p:cNvSpPr>
            <a:spLocks noGrp="1"/>
          </p:cNvSpPr>
          <p:nvPr>
            <p:ph sz="quarter" idx="1"/>
          </p:nvPr>
        </p:nvSpPr>
        <p:spPr/>
        <p:txBody>
          <a:bodyPr>
            <a:normAutofit lnSpcReduction="10000"/>
          </a:bodyPr>
          <a:lstStyle/>
          <a:p>
            <a:r>
              <a:rPr lang="en-GB" b="1" dirty="0" smtClean="0"/>
              <a:t>Geographic Segmentation: </a:t>
            </a:r>
            <a:r>
              <a:rPr lang="en-GB" dirty="0" smtClean="0"/>
              <a:t>markets are divided into different geographic units. These units may include nations, states, counties, or even </a:t>
            </a:r>
            <a:r>
              <a:rPr lang="en-GB" dirty="0" err="1" smtClean="0"/>
              <a:t>neighborhoods</a:t>
            </a:r>
            <a:r>
              <a:rPr lang="en-GB" dirty="0" smtClean="0"/>
              <a:t>. </a:t>
            </a:r>
          </a:p>
          <a:p>
            <a:r>
              <a:rPr lang="en-GB" b="1" dirty="0" smtClean="0"/>
              <a:t>Demographic Segmentation: </a:t>
            </a:r>
            <a:r>
              <a:rPr lang="en-GB" dirty="0" smtClean="0"/>
              <a:t>variables such as age, sex, family size, education, income, and social class is called </a:t>
            </a:r>
            <a:r>
              <a:rPr lang="en-GB" b="1" dirty="0" smtClean="0"/>
              <a:t>demographic segmentation.</a:t>
            </a:r>
          </a:p>
          <a:p>
            <a:r>
              <a:rPr lang="en-GB" b="1" dirty="0" smtClean="0"/>
              <a:t>Psychographic Segmentation :</a:t>
            </a:r>
            <a:r>
              <a:rPr lang="en-GB" dirty="0" smtClean="0"/>
              <a:t>Dividing the market on the basis of personality and/or lifestyles is referred to as psychographic segmentation. While there is some disagreement as to whether personality is a useful basis for segmentation, lifestyle factors have been used effectively. Many consider lifestyle the most effective criterion for segmentation.</a:t>
            </a:r>
            <a:endParaRPr lang="en-GB"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sz="quarter" idx="1"/>
          </p:nvPr>
        </p:nvSpPr>
        <p:spPr/>
        <p:txBody>
          <a:bodyPr>
            <a:normAutofit/>
          </a:bodyPr>
          <a:lstStyle/>
          <a:p>
            <a:r>
              <a:rPr lang="en-GB" dirty="0" smtClean="0"/>
              <a:t>Psychographic segmentation has been increasingly accepted with the advent of the values and lifestyles (VALS) program. Although marketers employed lifestyle segmentation long before VALS </a:t>
            </a:r>
          </a:p>
          <a:p>
            <a:r>
              <a:rPr lang="en-GB" dirty="0" smtClean="0"/>
              <a:t>Developed by the Stanford Research Institute (SRI), VALS has become a very popular method for applying lifestyle segmentation. VALS 2 divides Americans into eight lifestyle segments that exhibit distinctive attitudes, </a:t>
            </a:r>
            <a:r>
              <a:rPr lang="en-GB" dirty="0" err="1" smtClean="0"/>
              <a:t>behaviors</a:t>
            </a:r>
            <a:r>
              <a:rPr lang="en-GB" dirty="0" smtClean="0"/>
              <a:t>, and decision-making patterns</a:t>
            </a:r>
          </a:p>
          <a:p>
            <a:r>
              <a:rPr lang="en-GB" dirty="0" smtClean="0"/>
              <a:t>education, income, health, energy level, self-confidence, and degree of consumerism</a:t>
            </a:r>
            <a:endParaRPr lang="en-GB"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sp>
        <p:nvSpPr>
          <p:cNvPr id="73730" name="AutoShape 2" descr="VALS frame work Source: Strategic Business Insights | Download Scientific  Diagr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3732" name="AutoShape 4" descr="VALS frame work Source: Strategic Business Insights | Download Scientific  Diagra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73734" name="Picture 6" descr="Vals Framework With Psychographic Segmentation PPT Slide"/>
          <p:cNvPicPr>
            <a:picLocks noChangeAspect="1" noChangeArrowheads="1"/>
          </p:cNvPicPr>
          <p:nvPr/>
        </p:nvPicPr>
        <p:blipFill>
          <a:blip r:embed="rId2" cstate="print"/>
          <a:srcRect/>
          <a:stretch>
            <a:fillRect/>
          </a:stretch>
        </p:blipFill>
        <p:spPr bwMode="auto">
          <a:xfrm>
            <a:off x="152400" y="1066800"/>
            <a:ext cx="8763000" cy="4929188"/>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normAutofit/>
          </a:bodyPr>
          <a:lstStyle/>
          <a:p>
            <a:pPr>
              <a:buNone/>
            </a:pPr>
            <a:r>
              <a:rPr lang="en-GB" b="1" dirty="0" err="1" smtClean="0"/>
              <a:t>Behavioristic</a:t>
            </a:r>
            <a:r>
              <a:rPr lang="en-GB" b="1" dirty="0" smtClean="0"/>
              <a:t> Segmentation</a:t>
            </a:r>
            <a:r>
              <a:rPr lang="en-GB" dirty="0" smtClean="0"/>
              <a:t> </a:t>
            </a:r>
          </a:p>
          <a:p>
            <a:pPr>
              <a:buNone/>
            </a:pPr>
            <a:r>
              <a:rPr lang="en-GB" dirty="0" smtClean="0"/>
              <a:t>Dividing consumers into groups according to their usage, loyalties, or buying responses to a product is </a:t>
            </a:r>
            <a:r>
              <a:rPr lang="en-GB" dirty="0" err="1" smtClean="0"/>
              <a:t>behavioristic</a:t>
            </a:r>
            <a:r>
              <a:rPr lang="en-GB" dirty="0" smtClean="0"/>
              <a:t> segmentation. </a:t>
            </a:r>
          </a:p>
          <a:p>
            <a:pPr>
              <a:buNone/>
            </a:pPr>
            <a:r>
              <a:rPr lang="en-GB" dirty="0" smtClean="0"/>
              <a:t>A profile (demographic or psychographic) of the user is developed, which serves as the basis for promotional strategies designed to attract new users. </a:t>
            </a:r>
          </a:p>
          <a:p>
            <a:pPr>
              <a:buNone/>
            </a:pPr>
            <a:r>
              <a:rPr lang="en-GB" dirty="0" smtClean="0"/>
              <a:t>For example, teenagers share certain similarities in their consumption </a:t>
            </a:r>
            <a:r>
              <a:rPr lang="en-GB" dirty="0" err="1" smtClean="0"/>
              <a:t>behaviors</a:t>
            </a:r>
            <a:r>
              <a:rPr lang="en-GB" dirty="0" smtClean="0"/>
              <a:t>. </a:t>
            </a:r>
            <a:endParaRPr lang="en-GB"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a:xfrm>
            <a:off x="457200" y="1219200"/>
            <a:ext cx="4648200" cy="4937760"/>
          </a:xfrm>
        </p:spPr>
        <p:txBody>
          <a:bodyPr>
            <a:normAutofit lnSpcReduction="10000"/>
          </a:bodyPr>
          <a:lstStyle/>
          <a:p>
            <a:r>
              <a:rPr lang="en-GB" b="1" dirty="0" smtClean="0"/>
              <a:t>Benefit Segmentation In purchasing products, consumers are generally trying to </a:t>
            </a:r>
            <a:r>
              <a:rPr lang="en-GB" dirty="0" smtClean="0"/>
              <a:t>satisfy specific needs and/or wants. They are looking for products that provide specific benefits to satisfy these needs. The grouping of consumers on the basis of attributes sought in a product is known as </a:t>
            </a:r>
            <a:r>
              <a:rPr lang="en-GB" b="1" dirty="0" smtClean="0"/>
              <a:t>benefit segmentation and is widely used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 segmentation – example </a:t>
            </a:r>
            <a:endParaRPr lang="en-GB" dirty="0"/>
          </a:p>
        </p:txBody>
      </p:sp>
      <p:sp>
        <p:nvSpPr>
          <p:cNvPr id="3" name="Content Placeholder 2"/>
          <p:cNvSpPr>
            <a:spLocks noGrp="1"/>
          </p:cNvSpPr>
          <p:nvPr>
            <p:ph sz="quarter" idx="1"/>
          </p:nvPr>
        </p:nvSpPr>
        <p:spPr>
          <a:xfrm>
            <a:off x="457200" y="1219200"/>
            <a:ext cx="5791200" cy="4937760"/>
          </a:xfrm>
        </p:spPr>
        <p:txBody>
          <a:bodyPr>
            <a:normAutofit fontScale="92500" lnSpcReduction="10000"/>
          </a:bodyPr>
          <a:lstStyle/>
          <a:p>
            <a:pPr>
              <a:buNone/>
            </a:pPr>
            <a:r>
              <a:rPr lang="en-GB" dirty="0" smtClean="0"/>
              <a:t>Another example of benefit segmentation can be seen in the toothpaste market. </a:t>
            </a:r>
          </a:p>
          <a:p>
            <a:pPr>
              <a:buNone/>
            </a:pPr>
            <a:r>
              <a:rPr lang="en-GB" dirty="0" smtClean="0"/>
              <a:t>Some consumers want </a:t>
            </a:r>
          </a:p>
          <a:p>
            <a:r>
              <a:rPr lang="en-GB" dirty="0" smtClean="0"/>
              <a:t>a product with fluoride (Crest, Colgate); </a:t>
            </a:r>
          </a:p>
          <a:p>
            <a:r>
              <a:rPr lang="en-GB" dirty="0" smtClean="0"/>
              <a:t>others prefer one that freshens their breath (Close-Up, Aqua-Fresh). </a:t>
            </a:r>
          </a:p>
          <a:p>
            <a:r>
              <a:rPr lang="en-GB" dirty="0" smtClean="0"/>
              <a:t>offer tartar control (Crest) and </a:t>
            </a:r>
          </a:p>
          <a:p>
            <a:r>
              <a:rPr lang="en-GB" dirty="0" smtClean="0"/>
              <a:t>plaque reduction (</a:t>
            </a:r>
            <a:r>
              <a:rPr lang="en-GB" dirty="0" err="1" smtClean="0"/>
              <a:t>Viadent</a:t>
            </a:r>
            <a:r>
              <a:rPr lang="en-GB" dirty="0" smtClean="0"/>
              <a:t>). The Den-Mat Corp. introduced </a:t>
            </a:r>
          </a:p>
          <a:p>
            <a:r>
              <a:rPr lang="en-GB" dirty="0" smtClean="0"/>
              <a:t>Rembrandt whitening toothpaste for consumers who want whiter teeth, </a:t>
            </a:r>
          </a:p>
          <a:p>
            <a:pPr>
              <a:buNone/>
            </a:pPr>
            <a:r>
              <a:rPr lang="en-GB" dirty="0" smtClean="0"/>
              <a:t>and other brands followed with their own whitening attributes.</a:t>
            </a:r>
          </a:p>
          <a:p>
            <a:pPr>
              <a:buNone/>
            </a:pPr>
            <a:endParaRPr lang="en-GB" dirty="0"/>
          </a:p>
        </p:txBody>
      </p:sp>
      <p:sp>
        <p:nvSpPr>
          <p:cNvPr id="90114" name="AutoShape 2" descr="Optic White® Purple Toothpaste for Teeth Whitening - Colgate - Colga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90116" name="AutoShape 4" descr="Optic White® Purple Toothpaste for Teeth Whitening - Colgate - Colga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90118" name="Picture 6" descr="Buy Teeth Whitening Toothpaste Without SLS - Perfora Dream White Combo"/>
          <p:cNvPicPr>
            <a:picLocks noChangeAspect="1" noChangeArrowheads="1"/>
          </p:cNvPicPr>
          <p:nvPr/>
        </p:nvPicPr>
        <p:blipFill>
          <a:blip r:embed="rId2" cstate="print"/>
          <a:srcRect/>
          <a:stretch>
            <a:fillRect/>
          </a:stretch>
        </p:blipFill>
        <p:spPr bwMode="auto">
          <a:xfrm>
            <a:off x="6553200" y="1905000"/>
            <a:ext cx="1981200" cy="1981200"/>
          </a:xfrm>
          <a:prstGeom prst="rect">
            <a:avLst/>
          </a:prstGeom>
          <a:noFill/>
        </p:spPr>
      </p:pic>
      <p:pic>
        <p:nvPicPr>
          <p:cNvPr id="90120" name="Picture 8" descr="With Kiara Advani, Colgate moves oral care to a beauty essential,  ETBrandEquity"/>
          <p:cNvPicPr>
            <a:picLocks noChangeAspect="1" noChangeArrowheads="1"/>
          </p:cNvPicPr>
          <p:nvPr/>
        </p:nvPicPr>
        <p:blipFill>
          <a:blip r:embed="rId3" cstate="print"/>
          <a:srcRect/>
          <a:stretch>
            <a:fillRect/>
          </a:stretch>
        </p:blipFill>
        <p:spPr bwMode="auto">
          <a:xfrm>
            <a:off x="6096000" y="4191000"/>
            <a:ext cx="2644363" cy="1981200"/>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Strategy &amp; Analysis </a:t>
            </a:r>
            <a:endParaRPr lang="en-GB" dirty="0"/>
          </a:p>
        </p:txBody>
      </p:sp>
      <p:sp>
        <p:nvSpPr>
          <p:cNvPr id="3" name="Content Placeholder 2"/>
          <p:cNvSpPr>
            <a:spLocks noGrp="1"/>
          </p:cNvSpPr>
          <p:nvPr>
            <p:ph sz="quarter" idx="1"/>
          </p:nvPr>
        </p:nvSpPr>
        <p:spPr/>
        <p:txBody>
          <a:bodyPr/>
          <a:lstStyle/>
          <a:p>
            <a:r>
              <a:rPr lang="en-US" dirty="0" smtClean="0"/>
              <a:t>Strategic Marketing Plan</a:t>
            </a:r>
          </a:p>
          <a:p>
            <a:r>
              <a:rPr lang="en-US" dirty="0" smtClean="0"/>
              <a:t>Opportunity Analysis </a:t>
            </a:r>
          </a:p>
          <a:p>
            <a:r>
              <a:rPr lang="en-US" dirty="0" smtClean="0"/>
              <a:t>Competitive Analysis </a:t>
            </a:r>
          </a:p>
          <a:p>
            <a:r>
              <a:rPr lang="en-US" dirty="0" smtClean="0"/>
              <a:t>Target Market Selection </a:t>
            </a:r>
          </a:p>
          <a:p>
            <a:r>
              <a:rPr lang="en-US" dirty="0" smtClean="0"/>
              <a:t>Identifying Markets </a:t>
            </a:r>
          </a:p>
          <a:p>
            <a:r>
              <a:rPr lang="en-US" dirty="0" smtClean="0"/>
              <a:t>Market Segmentation </a:t>
            </a:r>
          </a:p>
          <a:p>
            <a:r>
              <a:rPr lang="en-US" dirty="0" smtClean="0"/>
              <a:t>Selecting A Target Market </a:t>
            </a:r>
          </a:p>
          <a:p>
            <a:r>
              <a:rPr lang="en-US" dirty="0" smtClean="0"/>
              <a:t> Market Positioning </a:t>
            </a:r>
            <a:endParaRPr lang="en-GB"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Strategy &amp; Analysis </a:t>
            </a:r>
            <a:endParaRPr lang="en-GB" dirty="0"/>
          </a:p>
        </p:txBody>
      </p:sp>
      <p:sp>
        <p:nvSpPr>
          <p:cNvPr id="3" name="Content Placeholder 2"/>
          <p:cNvSpPr>
            <a:spLocks noGrp="1"/>
          </p:cNvSpPr>
          <p:nvPr>
            <p:ph sz="quarter" idx="1"/>
          </p:nvPr>
        </p:nvSpPr>
        <p:spPr/>
        <p:txBody>
          <a:bodyPr/>
          <a:lstStyle/>
          <a:p>
            <a:r>
              <a:rPr lang="en-US" dirty="0" smtClean="0">
                <a:solidFill>
                  <a:schemeClr val="bg1">
                    <a:lumMod val="65000"/>
                  </a:schemeClr>
                </a:solidFill>
              </a:rPr>
              <a:t>Strategic Marketing Plan</a:t>
            </a:r>
          </a:p>
          <a:p>
            <a:r>
              <a:rPr lang="en-US" dirty="0" smtClean="0">
                <a:solidFill>
                  <a:schemeClr val="bg1">
                    <a:lumMod val="65000"/>
                  </a:schemeClr>
                </a:solidFill>
              </a:rPr>
              <a:t>Opportunity Analysis </a:t>
            </a:r>
          </a:p>
          <a:p>
            <a:r>
              <a:rPr lang="en-US" dirty="0" smtClean="0">
                <a:solidFill>
                  <a:schemeClr val="bg1">
                    <a:lumMod val="65000"/>
                  </a:schemeClr>
                </a:solidFill>
              </a:rPr>
              <a:t>Competitive Analysis </a:t>
            </a:r>
          </a:p>
          <a:p>
            <a:r>
              <a:rPr lang="en-US" dirty="0" smtClean="0">
                <a:solidFill>
                  <a:schemeClr val="bg1">
                    <a:lumMod val="65000"/>
                  </a:schemeClr>
                </a:solidFill>
              </a:rPr>
              <a:t>Target Market Selection </a:t>
            </a:r>
          </a:p>
          <a:p>
            <a:r>
              <a:rPr lang="en-US" dirty="0" smtClean="0">
                <a:solidFill>
                  <a:schemeClr val="bg1">
                    <a:lumMod val="65000"/>
                  </a:schemeClr>
                </a:solidFill>
              </a:rPr>
              <a:t>Identifying Markets </a:t>
            </a:r>
          </a:p>
          <a:p>
            <a:r>
              <a:rPr lang="en-US" dirty="0" smtClean="0">
                <a:solidFill>
                  <a:schemeClr val="bg1">
                    <a:lumMod val="65000"/>
                  </a:schemeClr>
                </a:solidFill>
              </a:rPr>
              <a:t>Market Segmentation </a:t>
            </a:r>
          </a:p>
          <a:p>
            <a:r>
              <a:rPr lang="en-US" dirty="0" smtClean="0"/>
              <a:t>Selecting A Target Market </a:t>
            </a:r>
          </a:p>
          <a:p>
            <a:r>
              <a:rPr lang="en-US" dirty="0" smtClean="0"/>
              <a:t> </a:t>
            </a:r>
            <a:r>
              <a:rPr lang="en-US" dirty="0" smtClean="0">
                <a:solidFill>
                  <a:schemeClr val="bg1">
                    <a:lumMod val="65000"/>
                  </a:schemeClr>
                </a:solidFill>
              </a:rPr>
              <a:t>Market Positioning </a:t>
            </a:r>
            <a:endParaRPr lang="en-GB" dirty="0">
              <a:solidFill>
                <a:schemeClr val="bg1">
                  <a:lumMod val="65000"/>
                </a:schemeClr>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Selecting a Target Market</a:t>
            </a:r>
            <a:endParaRPr lang="en-GB" dirty="0"/>
          </a:p>
        </p:txBody>
      </p:sp>
      <p:sp>
        <p:nvSpPr>
          <p:cNvPr id="3" name="Content Placeholder 2"/>
          <p:cNvSpPr>
            <a:spLocks noGrp="1"/>
          </p:cNvSpPr>
          <p:nvPr>
            <p:ph sz="quarter" idx="1"/>
          </p:nvPr>
        </p:nvSpPr>
        <p:spPr/>
        <p:txBody>
          <a:bodyPr/>
          <a:lstStyle/>
          <a:p>
            <a:r>
              <a:rPr lang="en-GB" dirty="0" smtClean="0"/>
              <a:t>(1) determining how many segments to enter and </a:t>
            </a:r>
          </a:p>
          <a:p>
            <a:r>
              <a:rPr lang="en-GB" dirty="0" smtClean="0"/>
              <a:t>(2) determining which segments offer the most potential.</a:t>
            </a:r>
            <a:endParaRPr lang="en-GB"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Selecting a Target Market</a:t>
            </a:r>
            <a:endParaRPr lang="en-GB" dirty="0"/>
          </a:p>
        </p:txBody>
      </p:sp>
      <p:sp>
        <p:nvSpPr>
          <p:cNvPr id="3" name="Content Placeholder 2"/>
          <p:cNvSpPr>
            <a:spLocks noGrp="1"/>
          </p:cNvSpPr>
          <p:nvPr>
            <p:ph sz="quarter" idx="1"/>
          </p:nvPr>
        </p:nvSpPr>
        <p:spPr/>
        <p:txBody>
          <a:bodyPr/>
          <a:lstStyle/>
          <a:p>
            <a:pPr>
              <a:buNone/>
            </a:pPr>
            <a:r>
              <a:rPr lang="en-GB" dirty="0" smtClean="0"/>
              <a:t>(1) determining how many segments to enter</a:t>
            </a:r>
          </a:p>
          <a:p>
            <a:pPr>
              <a:buNone/>
            </a:pPr>
            <a:r>
              <a:rPr lang="en-GB" b="1" dirty="0" smtClean="0"/>
              <a:t>Undifferentiated marketing</a:t>
            </a:r>
            <a:r>
              <a:rPr lang="en-GB" dirty="0" smtClean="0"/>
              <a:t> involves ignoring segment differences and offering just one product or service to the entire market.</a:t>
            </a:r>
          </a:p>
          <a:p>
            <a:pPr>
              <a:buNone/>
            </a:pPr>
            <a:r>
              <a:rPr lang="en-GB" b="1" dirty="0" smtClean="0"/>
              <a:t>Differentiated marketing </a:t>
            </a:r>
            <a:r>
              <a:rPr lang="en-GB" dirty="0" smtClean="0"/>
              <a:t>involves marketing in a number of segments, developing separate marketing strategies for each.</a:t>
            </a:r>
          </a:p>
          <a:p>
            <a:pPr>
              <a:buNone/>
            </a:pPr>
            <a:r>
              <a:rPr lang="en-GB" b="1" dirty="0" smtClean="0"/>
              <a:t>Concentrated marketing</a:t>
            </a:r>
            <a:r>
              <a:rPr lang="en-GB" dirty="0" smtClean="0"/>
              <a:t>, is used when the firm selects one segment and attempts to capture a large share of this market.</a:t>
            </a:r>
            <a:endParaRPr lang="en-GB"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Selecting a Target Market</a:t>
            </a:r>
            <a:endParaRPr lang="en-GB" dirty="0"/>
          </a:p>
        </p:txBody>
      </p:sp>
      <p:sp>
        <p:nvSpPr>
          <p:cNvPr id="3" name="Content Placeholder 2"/>
          <p:cNvSpPr>
            <a:spLocks noGrp="1"/>
          </p:cNvSpPr>
          <p:nvPr>
            <p:ph sz="quarter" idx="1"/>
          </p:nvPr>
        </p:nvSpPr>
        <p:spPr>
          <a:xfrm>
            <a:off x="457200" y="1143000"/>
            <a:ext cx="4800600" cy="5334000"/>
          </a:xfrm>
        </p:spPr>
        <p:txBody>
          <a:bodyPr>
            <a:normAutofit fontScale="70000" lnSpcReduction="20000"/>
          </a:bodyPr>
          <a:lstStyle/>
          <a:p>
            <a:r>
              <a:rPr lang="en-GB" dirty="0" smtClean="0"/>
              <a:t>(2) determining which segments offer the most potential</a:t>
            </a:r>
          </a:p>
          <a:p>
            <a:pPr>
              <a:buNone/>
            </a:pPr>
            <a:r>
              <a:rPr lang="en-GB" dirty="0" smtClean="0"/>
              <a:t>The second step in selecting a market involves </a:t>
            </a:r>
            <a:r>
              <a:rPr lang="en-GB" b="1" dirty="0" smtClean="0"/>
              <a:t>determining the most attractive segment</a:t>
            </a:r>
            <a:r>
              <a:rPr lang="en-GB" dirty="0" smtClean="0"/>
              <a:t>. </a:t>
            </a:r>
          </a:p>
          <a:p>
            <a:pPr>
              <a:buNone/>
            </a:pPr>
            <a:r>
              <a:rPr lang="en-GB" dirty="0" smtClean="0"/>
              <a:t>The firm must examine the sales potential of the segment, the opportunities for growth, the competition, and its own ability to compete. </a:t>
            </a:r>
          </a:p>
          <a:p>
            <a:pPr>
              <a:buNone/>
            </a:pPr>
            <a:r>
              <a:rPr lang="en-GB" dirty="0" smtClean="0"/>
              <a:t>Then it must decide whether it can market to this group. </a:t>
            </a:r>
          </a:p>
          <a:p>
            <a:endParaRPr lang="en-GB" dirty="0" smtClean="0"/>
          </a:p>
          <a:p>
            <a:pPr>
              <a:buNone/>
            </a:pPr>
            <a:r>
              <a:rPr lang="en-GB" dirty="0" smtClean="0"/>
              <a:t>For example, Royal Crown (RC) Cola has often been quite successful in identifying new segment opportunities but because of limited resources has been less able to capitalize on them than Coke and Pepsi. </a:t>
            </a:r>
          </a:p>
          <a:p>
            <a:pPr>
              <a:buNone/>
            </a:pPr>
            <a:r>
              <a:rPr lang="en-GB" dirty="0" smtClean="0"/>
              <a:t>RC was the first to bring to market diet colas and caffeine-free colas, but it has not been able to establish itself as a market leader in either market.</a:t>
            </a:r>
            <a:endParaRPr lang="en-GB" dirty="0"/>
          </a:p>
        </p:txBody>
      </p:sp>
      <p:pic>
        <p:nvPicPr>
          <p:cNvPr id="100354" name="Picture 2" descr="RC COLA (ROYAL CROWN)-Cola caffeine free-355mL-United States-1985"/>
          <p:cNvPicPr>
            <a:picLocks noChangeAspect="1" noChangeArrowheads="1"/>
          </p:cNvPicPr>
          <p:nvPr/>
        </p:nvPicPr>
        <p:blipFill>
          <a:blip r:embed="rId2" cstate="print"/>
          <a:srcRect/>
          <a:stretch>
            <a:fillRect/>
          </a:stretch>
        </p:blipFill>
        <p:spPr bwMode="auto">
          <a:xfrm>
            <a:off x="6705600" y="304800"/>
            <a:ext cx="1372973" cy="2743200"/>
          </a:xfrm>
          <a:prstGeom prst="rect">
            <a:avLst/>
          </a:prstGeom>
          <a:noFill/>
        </p:spPr>
      </p:pic>
      <p:pic>
        <p:nvPicPr>
          <p:cNvPr id="100358" name="Picture 6" descr="Coca-Cola Caffeine Free COKE Soda Pop, 12 fl oz, 12 Pack Cans - Walmart.com"/>
          <p:cNvPicPr>
            <a:picLocks noChangeAspect="1" noChangeArrowheads="1"/>
          </p:cNvPicPr>
          <p:nvPr/>
        </p:nvPicPr>
        <p:blipFill>
          <a:blip r:embed="rId3" cstate="print"/>
          <a:srcRect/>
          <a:stretch>
            <a:fillRect/>
          </a:stretch>
        </p:blipFill>
        <p:spPr bwMode="auto">
          <a:xfrm>
            <a:off x="5562600" y="3200400"/>
            <a:ext cx="3352800" cy="3352800"/>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Undifferentiated marketing</a:t>
            </a:r>
            <a:endParaRPr lang="en-GB" dirty="0"/>
          </a:p>
        </p:txBody>
      </p:sp>
      <p:sp>
        <p:nvSpPr>
          <p:cNvPr id="3" name="Content Placeholder 2"/>
          <p:cNvSpPr>
            <a:spLocks noGrp="1"/>
          </p:cNvSpPr>
          <p:nvPr>
            <p:ph sz="quarter" idx="1"/>
          </p:nvPr>
        </p:nvSpPr>
        <p:spPr/>
        <p:txBody>
          <a:bodyPr/>
          <a:lstStyle/>
          <a:p>
            <a:endParaRPr lang="en-GB" dirty="0"/>
          </a:p>
        </p:txBody>
      </p:sp>
      <p:pic>
        <p:nvPicPr>
          <p:cNvPr id="93188" name="Picture 4" descr="Brand &amp; Products | Coca-Cola Original"/>
          <p:cNvPicPr>
            <a:picLocks noChangeAspect="1" noChangeArrowheads="1"/>
          </p:cNvPicPr>
          <p:nvPr/>
        </p:nvPicPr>
        <p:blipFill>
          <a:blip r:embed="rId2" cstate="print"/>
          <a:srcRect/>
          <a:stretch>
            <a:fillRect/>
          </a:stretch>
        </p:blipFill>
        <p:spPr bwMode="auto">
          <a:xfrm>
            <a:off x="3505200" y="2209800"/>
            <a:ext cx="2667000" cy="2667000"/>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Differentiated marketing</a:t>
            </a:r>
            <a:endParaRPr lang="en-GB" dirty="0"/>
          </a:p>
        </p:txBody>
      </p:sp>
      <p:sp>
        <p:nvSpPr>
          <p:cNvPr id="3" name="Content Placeholder 2"/>
          <p:cNvSpPr>
            <a:spLocks noGrp="1"/>
          </p:cNvSpPr>
          <p:nvPr>
            <p:ph sz="quarter" idx="1"/>
          </p:nvPr>
        </p:nvSpPr>
        <p:spPr/>
        <p:txBody>
          <a:bodyPr/>
          <a:lstStyle/>
          <a:p>
            <a:endParaRPr lang="en-GB"/>
          </a:p>
        </p:txBody>
      </p:sp>
      <p:pic>
        <p:nvPicPr>
          <p:cNvPr id="96258" name="Picture 2" descr="Marketing shake-up brings all Coca-Cola variants under single brand | News  | The Grocer"/>
          <p:cNvPicPr>
            <a:picLocks noChangeAspect="1" noChangeArrowheads="1"/>
          </p:cNvPicPr>
          <p:nvPr/>
        </p:nvPicPr>
        <p:blipFill>
          <a:blip r:embed="rId2" cstate="print"/>
          <a:srcRect/>
          <a:stretch>
            <a:fillRect/>
          </a:stretch>
        </p:blipFill>
        <p:spPr bwMode="auto">
          <a:xfrm>
            <a:off x="2209800" y="2286000"/>
            <a:ext cx="4876800" cy="3657600"/>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Concentrated marketing</a:t>
            </a:r>
            <a:endParaRPr lang="en-GB" dirty="0"/>
          </a:p>
        </p:txBody>
      </p:sp>
      <p:sp>
        <p:nvSpPr>
          <p:cNvPr id="3" name="Content Placeholder 2"/>
          <p:cNvSpPr>
            <a:spLocks noGrp="1"/>
          </p:cNvSpPr>
          <p:nvPr>
            <p:ph sz="quarter" idx="1"/>
          </p:nvPr>
        </p:nvSpPr>
        <p:spPr/>
        <p:txBody>
          <a:bodyPr/>
          <a:lstStyle/>
          <a:p>
            <a:endParaRPr lang="en-GB" dirty="0"/>
          </a:p>
        </p:txBody>
      </p:sp>
      <p:pic>
        <p:nvPicPr>
          <p:cNvPr id="97282" name="Picture 2" descr="Rolex Brand Analysis | SIMCON Blog"/>
          <p:cNvPicPr>
            <a:picLocks noChangeAspect="1" noChangeArrowheads="1"/>
          </p:cNvPicPr>
          <p:nvPr/>
        </p:nvPicPr>
        <p:blipFill>
          <a:blip r:embed="rId2" cstate="print"/>
          <a:srcRect/>
          <a:stretch>
            <a:fillRect/>
          </a:stretch>
        </p:blipFill>
        <p:spPr bwMode="auto">
          <a:xfrm>
            <a:off x="3276600" y="1495424"/>
            <a:ext cx="2871762" cy="3914776"/>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Selecting A Target Market </a:t>
            </a:r>
            <a:endParaRPr lang="en-GB" dirty="0"/>
          </a:p>
        </p:txBody>
      </p:sp>
      <p:sp>
        <p:nvSpPr>
          <p:cNvPr id="3" name="Content Placeholder 2"/>
          <p:cNvSpPr>
            <a:spLocks noGrp="1"/>
          </p:cNvSpPr>
          <p:nvPr>
            <p:ph sz="quarter" idx="1"/>
          </p:nvPr>
        </p:nvSpPr>
        <p:spPr/>
        <p:txBody>
          <a:bodyPr/>
          <a:lstStyle/>
          <a:p>
            <a:endParaRPr lang="en-GB"/>
          </a:p>
        </p:txBody>
      </p:sp>
      <p:sp>
        <p:nvSpPr>
          <p:cNvPr id="99330" name="AutoShape 2" descr="What is Concentrated Marketing? Strategies, Niche Market and Examples - The  Investors 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99332" name="AutoShape 4" descr="What is Concentrated Marketing? Strategies, Niche Market and Examples - The  Investors 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99334" name="Picture 6" descr="What is Concentrated Marketing? Strategies, Niche Market and Examples - The  Investors Book"/>
          <p:cNvPicPr>
            <a:picLocks noChangeAspect="1" noChangeArrowheads="1"/>
          </p:cNvPicPr>
          <p:nvPr/>
        </p:nvPicPr>
        <p:blipFill>
          <a:blip r:embed="rId2" cstate="print"/>
          <a:srcRect/>
          <a:stretch>
            <a:fillRect/>
          </a:stretch>
        </p:blipFill>
        <p:spPr bwMode="auto">
          <a:xfrm>
            <a:off x="742955" y="2743200"/>
            <a:ext cx="7715245" cy="2057400"/>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Selecting A Target Market </a:t>
            </a:r>
            <a:endParaRPr lang="en-GB" dirty="0"/>
          </a:p>
        </p:txBody>
      </p:sp>
      <p:sp>
        <p:nvSpPr>
          <p:cNvPr id="3" name="Content Placeholder 2"/>
          <p:cNvSpPr>
            <a:spLocks noGrp="1"/>
          </p:cNvSpPr>
          <p:nvPr>
            <p:ph sz="quarter" idx="1"/>
          </p:nvPr>
        </p:nvSpPr>
        <p:spPr/>
        <p:txBody>
          <a:bodyPr/>
          <a:lstStyle/>
          <a:p>
            <a:endParaRPr lang="en-GB"/>
          </a:p>
        </p:txBody>
      </p:sp>
      <p:pic>
        <p:nvPicPr>
          <p:cNvPr id="98306" name="Picture 2" descr="Selecting Target Markets - The Marketing Map"/>
          <p:cNvPicPr>
            <a:picLocks noChangeAspect="1" noChangeArrowheads="1"/>
          </p:cNvPicPr>
          <p:nvPr/>
        </p:nvPicPr>
        <p:blipFill>
          <a:blip r:embed="rId2" cstate="print"/>
          <a:srcRect/>
          <a:stretch>
            <a:fillRect/>
          </a:stretch>
        </p:blipFill>
        <p:spPr bwMode="auto">
          <a:xfrm>
            <a:off x="1371600" y="1676400"/>
            <a:ext cx="7259074" cy="4419600"/>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Strategy &amp; Analysis </a:t>
            </a:r>
            <a:endParaRPr lang="en-GB" dirty="0"/>
          </a:p>
        </p:txBody>
      </p:sp>
      <p:sp>
        <p:nvSpPr>
          <p:cNvPr id="3" name="Content Placeholder 2"/>
          <p:cNvSpPr>
            <a:spLocks noGrp="1"/>
          </p:cNvSpPr>
          <p:nvPr>
            <p:ph sz="quarter" idx="1"/>
          </p:nvPr>
        </p:nvSpPr>
        <p:spPr/>
        <p:txBody>
          <a:bodyPr/>
          <a:lstStyle/>
          <a:p>
            <a:r>
              <a:rPr lang="en-US" dirty="0" smtClean="0">
                <a:solidFill>
                  <a:schemeClr val="bg1">
                    <a:lumMod val="65000"/>
                  </a:schemeClr>
                </a:solidFill>
              </a:rPr>
              <a:t>Strategic Marketing Plan</a:t>
            </a:r>
          </a:p>
          <a:p>
            <a:r>
              <a:rPr lang="en-US" dirty="0" smtClean="0">
                <a:solidFill>
                  <a:schemeClr val="bg1">
                    <a:lumMod val="65000"/>
                  </a:schemeClr>
                </a:solidFill>
              </a:rPr>
              <a:t>Opportunity Analysis </a:t>
            </a:r>
          </a:p>
          <a:p>
            <a:r>
              <a:rPr lang="en-US" dirty="0" smtClean="0">
                <a:solidFill>
                  <a:schemeClr val="bg1">
                    <a:lumMod val="65000"/>
                  </a:schemeClr>
                </a:solidFill>
              </a:rPr>
              <a:t>Competitive Analysis </a:t>
            </a:r>
          </a:p>
          <a:p>
            <a:r>
              <a:rPr lang="en-US" dirty="0" smtClean="0">
                <a:solidFill>
                  <a:schemeClr val="bg1">
                    <a:lumMod val="65000"/>
                  </a:schemeClr>
                </a:solidFill>
              </a:rPr>
              <a:t>Target Market Selection </a:t>
            </a:r>
          </a:p>
          <a:p>
            <a:r>
              <a:rPr lang="en-US" dirty="0" smtClean="0">
                <a:solidFill>
                  <a:schemeClr val="bg1">
                    <a:lumMod val="65000"/>
                  </a:schemeClr>
                </a:solidFill>
              </a:rPr>
              <a:t>Identifying Markets </a:t>
            </a:r>
          </a:p>
          <a:p>
            <a:r>
              <a:rPr lang="en-US" dirty="0" smtClean="0">
                <a:solidFill>
                  <a:schemeClr val="bg1">
                    <a:lumMod val="65000"/>
                  </a:schemeClr>
                </a:solidFill>
              </a:rPr>
              <a:t>Market Segmentation </a:t>
            </a:r>
          </a:p>
          <a:p>
            <a:r>
              <a:rPr lang="en-US" dirty="0" smtClean="0">
                <a:solidFill>
                  <a:schemeClr val="bg1">
                    <a:lumMod val="65000"/>
                  </a:schemeClr>
                </a:solidFill>
              </a:rPr>
              <a:t>Selecting A Target Market </a:t>
            </a:r>
          </a:p>
          <a:p>
            <a:r>
              <a:rPr lang="en-US" dirty="0" smtClean="0"/>
              <a:t> Market Positioning </a:t>
            </a:r>
            <a:endParaRPr lang="en-GB"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Positioning</a:t>
            </a:r>
            <a:endParaRPr lang="en-GB" dirty="0"/>
          </a:p>
        </p:txBody>
      </p:sp>
      <p:sp>
        <p:nvSpPr>
          <p:cNvPr id="3" name="Content Placeholder 2"/>
          <p:cNvSpPr>
            <a:spLocks noGrp="1"/>
          </p:cNvSpPr>
          <p:nvPr>
            <p:ph sz="quarter" idx="1"/>
          </p:nvPr>
        </p:nvSpPr>
        <p:spPr/>
        <p:txBody>
          <a:bodyPr>
            <a:normAutofit/>
          </a:bodyPr>
          <a:lstStyle/>
          <a:p>
            <a:pPr>
              <a:buNone/>
            </a:pPr>
            <a:r>
              <a:rPr lang="en-GB" b="1" dirty="0" smtClean="0"/>
              <a:t>Positioning has been defined as “the art and science of fitting the product or service to </a:t>
            </a:r>
            <a:r>
              <a:rPr lang="en-GB" dirty="0" smtClean="0"/>
              <a:t>one or more segments of the broad market in such a way as to set it meaningfully apart from competition.”</a:t>
            </a:r>
          </a:p>
          <a:p>
            <a:pPr>
              <a:buNone/>
            </a:pPr>
            <a:r>
              <a:rPr lang="en-GB" dirty="0" smtClean="0"/>
              <a:t> As you can see, the position of the product, service, or even store is the image that comes to mind and the attributes consumers perceive as related to it. </a:t>
            </a:r>
          </a:p>
          <a:p>
            <a:pPr>
              <a:buNone/>
            </a:pPr>
            <a:r>
              <a:rPr lang="en-GB" dirty="0" smtClean="0"/>
              <a:t>This communication occurs through the message itself, which explains the benefits, as well as the media strategy employed to reach the target group. </a:t>
            </a:r>
            <a:endParaRPr lang="en-GB"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Positioning</a:t>
            </a:r>
            <a:endParaRPr lang="en-GB" dirty="0"/>
          </a:p>
        </p:txBody>
      </p:sp>
      <p:sp>
        <p:nvSpPr>
          <p:cNvPr id="3" name="Content Placeholder 2"/>
          <p:cNvSpPr>
            <a:spLocks noGrp="1"/>
          </p:cNvSpPr>
          <p:nvPr>
            <p:ph sz="quarter" idx="1"/>
          </p:nvPr>
        </p:nvSpPr>
        <p:spPr/>
        <p:txBody>
          <a:bodyPr>
            <a:normAutofit fontScale="85000" lnSpcReduction="20000"/>
          </a:bodyPr>
          <a:lstStyle/>
          <a:p>
            <a:pPr>
              <a:buNone/>
            </a:pPr>
            <a:r>
              <a:rPr lang="en-GB" dirty="0" smtClean="0"/>
              <a:t>Take a few moments to think about how some products are positioned and how their positions are conveyed to you.</a:t>
            </a:r>
          </a:p>
          <a:p>
            <a:pPr>
              <a:buNone/>
            </a:pPr>
            <a:endParaRPr lang="en-US" dirty="0" smtClean="0"/>
          </a:p>
          <a:p>
            <a:pPr>
              <a:buNone/>
            </a:pPr>
            <a:r>
              <a:rPr lang="en-US" dirty="0" smtClean="0"/>
              <a:t>What comes to your mind when you hear their name?</a:t>
            </a:r>
          </a:p>
          <a:p>
            <a:pPr>
              <a:buNone/>
            </a:pPr>
            <a:endParaRPr lang="en-US" dirty="0" smtClean="0"/>
          </a:p>
          <a:p>
            <a:pPr>
              <a:buNone/>
            </a:pPr>
            <a:r>
              <a:rPr lang="en-US" dirty="0" smtClean="0"/>
              <a:t>What about their stores and their websites?</a:t>
            </a:r>
          </a:p>
          <a:p>
            <a:pPr>
              <a:buNone/>
            </a:pPr>
            <a:endParaRPr lang="en-US" dirty="0" smtClean="0"/>
          </a:p>
          <a:p>
            <a:pPr>
              <a:buNone/>
            </a:pPr>
            <a:r>
              <a:rPr lang="en-US" dirty="0" smtClean="0"/>
              <a:t>Think of their ads. Are their approaches different from their competitors?  When and where are these ads shown?</a:t>
            </a:r>
          </a:p>
          <a:p>
            <a:pPr>
              <a:buNone/>
            </a:pPr>
            <a:r>
              <a:rPr lang="en-US" dirty="0" smtClean="0"/>
              <a:t>Nike </a:t>
            </a:r>
          </a:p>
          <a:p>
            <a:pPr>
              <a:buNone/>
            </a:pPr>
            <a:r>
              <a:rPr lang="en-US" dirty="0" smtClean="0"/>
              <a:t>Adidas </a:t>
            </a:r>
          </a:p>
          <a:p>
            <a:pPr>
              <a:buNone/>
            </a:pPr>
            <a:r>
              <a:rPr lang="en-US" dirty="0" smtClean="0"/>
              <a:t>McDonalds </a:t>
            </a:r>
          </a:p>
          <a:p>
            <a:pPr>
              <a:buNone/>
            </a:pPr>
            <a:r>
              <a:rPr lang="en-US" dirty="0" smtClean="0"/>
              <a:t>BMW </a:t>
            </a:r>
          </a:p>
          <a:p>
            <a:pPr>
              <a:buNone/>
            </a:pPr>
            <a:r>
              <a:rPr lang="en-US" dirty="0" smtClean="0"/>
              <a:t>Apple </a:t>
            </a:r>
            <a:endParaRPr lang="en-GB"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Positioning</a:t>
            </a:r>
            <a:endParaRPr lang="en-GB" dirty="0"/>
          </a:p>
        </p:txBody>
      </p:sp>
      <p:sp>
        <p:nvSpPr>
          <p:cNvPr id="3" name="Content Placeholder 2"/>
          <p:cNvSpPr>
            <a:spLocks noGrp="1"/>
          </p:cNvSpPr>
          <p:nvPr>
            <p:ph sz="quarter" idx="1"/>
          </p:nvPr>
        </p:nvSpPr>
        <p:spPr>
          <a:xfrm>
            <a:off x="457200" y="1219200"/>
            <a:ext cx="4343400" cy="4937760"/>
          </a:xfrm>
        </p:spPr>
        <p:txBody>
          <a:bodyPr/>
          <a:lstStyle/>
          <a:p>
            <a:pPr>
              <a:buNone/>
            </a:pPr>
            <a:r>
              <a:rPr lang="en-GB" dirty="0" smtClean="0"/>
              <a:t>The most important factor in establishing a brand in the marketplace.</a:t>
            </a:r>
          </a:p>
          <a:p>
            <a:r>
              <a:rPr lang="en-GB" dirty="0" smtClean="0"/>
              <a:t>Thus, </a:t>
            </a:r>
            <a:r>
              <a:rPr lang="en-GB" i="1" dirty="0" smtClean="0"/>
              <a:t>positioning, relates to the image of the product and/</a:t>
            </a:r>
            <a:r>
              <a:rPr lang="en-GB" dirty="0" smtClean="0"/>
              <a:t>or brand relative to competing products or brands. The position of the product or brand is the key factor in communicating the benefits it offers and differentiating it from the competition.</a:t>
            </a:r>
            <a:endParaRPr lang="en-GB"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Developing a Positioning Strategy</a:t>
            </a:r>
            <a:endParaRPr lang="en-GB" dirty="0"/>
          </a:p>
        </p:txBody>
      </p:sp>
      <p:sp>
        <p:nvSpPr>
          <p:cNvPr id="3" name="Content Placeholder 2"/>
          <p:cNvSpPr>
            <a:spLocks noGrp="1"/>
          </p:cNvSpPr>
          <p:nvPr>
            <p:ph sz="quarter" idx="1"/>
          </p:nvPr>
        </p:nvSpPr>
        <p:spPr/>
        <p:txBody>
          <a:bodyPr>
            <a:normAutofit lnSpcReduction="10000"/>
          </a:bodyPr>
          <a:lstStyle/>
          <a:p>
            <a:pPr>
              <a:buNone/>
            </a:pPr>
            <a:r>
              <a:rPr lang="en-GB" dirty="0" smtClean="0"/>
              <a:t>1.  What position, if any, do we already have in the prospect’s mind? (This information must come from the marketplace, not the managers’ perceptions.)</a:t>
            </a:r>
          </a:p>
          <a:p>
            <a:pPr>
              <a:buNone/>
            </a:pPr>
            <a:r>
              <a:rPr lang="en-GB" dirty="0" smtClean="0"/>
              <a:t>2.  What position do we want to own?</a:t>
            </a:r>
          </a:p>
          <a:p>
            <a:pPr>
              <a:buNone/>
            </a:pPr>
            <a:r>
              <a:rPr lang="en-GB" dirty="0" smtClean="0"/>
              <a:t>3.  What companies must be outgunned if we are to establish that position?</a:t>
            </a:r>
          </a:p>
          <a:p>
            <a:pPr>
              <a:buNone/>
            </a:pPr>
            <a:r>
              <a:rPr lang="en-GB" dirty="0" smtClean="0"/>
              <a:t>4.  Do we have enough marketing money to occupy and hold the position?</a:t>
            </a:r>
          </a:p>
          <a:p>
            <a:pPr>
              <a:buNone/>
            </a:pPr>
            <a:r>
              <a:rPr lang="en-GB" dirty="0" smtClean="0"/>
              <a:t>5.  Do we are strong enough to stick with one consistent positioning strategy?</a:t>
            </a:r>
          </a:p>
          <a:p>
            <a:pPr>
              <a:buNone/>
            </a:pPr>
            <a:r>
              <a:rPr lang="en-GB" dirty="0" smtClean="0"/>
              <a:t>6.  Does our creative approach match our positioning strategy?</a:t>
            </a:r>
            <a:endParaRPr lang="en-GB"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Positioning Strategies</a:t>
            </a:r>
            <a:endParaRPr lang="en-GB" dirty="0"/>
          </a:p>
        </p:txBody>
      </p:sp>
      <p:sp>
        <p:nvSpPr>
          <p:cNvPr id="3" name="Content Placeholder 2"/>
          <p:cNvSpPr>
            <a:spLocks noGrp="1"/>
          </p:cNvSpPr>
          <p:nvPr>
            <p:ph sz="quarter" idx="1"/>
          </p:nvPr>
        </p:nvSpPr>
        <p:spPr/>
        <p:txBody>
          <a:bodyPr>
            <a:normAutofit/>
          </a:bodyPr>
          <a:lstStyle/>
          <a:p>
            <a:pPr>
              <a:buNone/>
            </a:pPr>
            <a:r>
              <a:rPr lang="en-GB" dirty="0" err="1" smtClean="0"/>
              <a:t>Aaker</a:t>
            </a:r>
            <a:r>
              <a:rPr lang="en-GB" dirty="0" smtClean="0"/>
              <a:t> and J. Gary </a:t>
            </a:r>
            <a:r>
              <a:rPr lang="en-GB" dirty="0" err="1" smtClean="0"/>
              <a:t>Shansby</a:t>
            </a:r>
            <a:r>
              <a:rPr lang="en-GB" dirty="0" smtClean="0"/>
              <a:t> discuss six such strategies: positioning by</a:t>
            </a:r>
          </a:p>
          <a:p>
            <a:pPr marL="514350" indent="-514350">
              <a:buFont typeface="+mj-lt"/>
              <a:buAutoNum type="arabicPeriod"/>
            </a:pPr>
            <a:r>
              <a:rPr lang="en-GB" dirty="0" smtClean="0"/>
              <a:t>product attributes,</a:t>
            </a:r>
          </a:p>
          <a:p>
            <a:pPr marL="514350" indent="-514350">
              <a:buFont typeface="+mj-lt"/>
              <a:buAutoNum type="arabicPeriod"/>
            </a:pPr>
            <a:r>
              <a:rPr lang="en-GB" dirty="0" smtClean="0"/>
              <a:t>price/quality, </a:t>
            </a:r>
          </a:p>
          <a:p>
            <a:pPr marL="514350" indent="-514350">
              <a:buFont typeface="+mj-lt"/>
              <a:buAutoNum type="arabicPeriod"/>
            </a:pPr>
            <a:r>
              <a:rPr lang="en-GB" dirty="0" smtClean="0"/>
              <a:t>use, </a:t>
            </a:r>
          </a:p>
          <a:p>
            <a:pPr marL="514350" indent="-514350">
              <a:buFont typeface="+mj-lt"/>
              <a:buAutoNum type="arabicPeriod"/>
            </a:pPr>
            <a:r>
              <a:rPr lang="en-GB" dirty="0" smtClean="0"/>
              <a:t>product class, </a:t>
            </a:r>
          </a:p>
          <a:p>
            <a:pPr marL="514350" indent="-514350">
              <a:buFont typeface="+mj-lt"/>
              <a:buAutoNum type="arabicPeriod"/>
            </a:pPr>
            <a:r>
              <a:rPr lang="en-GB" dirty="0" smtClean="0"/>
              <a:t>users, </a:t>
            </a:r>
          </a:p>
          <a:p>
            <a:pPr marL="514350" indent="-514350">
              <a:buFont typeface="+mj-lt"/>
              <a:buAutoNum type="arabicPeriod"/>
            </a:pPr>
            <a:r>
              <a:rPr lang="en-GB" dirty="0" smtClean="0"/>
              <a:t>and competitor.</a:t>
            </a:r>
          </a:p>
          <a:p>
            <a:pPr marL="514350" indent="-514350">
              <a:buFont typeface="+mj-lt"/>
              <a:buAutoNum type="arabicPeriod"/>
            </a:pPr>
            <a:r>
              <a:rPr lang="en-GB" dirty="0" smtClean="0"/>
              <a:t>positioning by cultural symbols [proposed by </a:t>
            </a:r>
            <a:r>
              <a:rPr lang="en-GB" dirty="0" err="1" smtClean="0"/>
              <a:t>Aaker</a:t>
            </a:r>
            <a:r>
              <a:rPr lang="en-GB" dirty="0" smtClean="0"/>
              <a:t> and Myers]</a:t>
            </a:r>
            <a:endParaRPr lang="en-GB"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b="1" dirty="0" smtClean="0"/>
              <a:t>Positioning by Product Attributes and Benefits</a:t>
            </a:r>
            <a:endParaRPr lang="en-GB" sz="2400" dirty="0"/>
          </a:p>
        </p:txBody>
      </p:sp>
      <p:sp>
        <p:nvSpPr>
          <p:cNvPr id="3" name="Content Placeholder 2"/>
          <p:cNvSpPr>
            <a:spLocks noGrp="1"/>
          </p:cNvSpPr>
          <p:nvPr>
            <p:ph sz="quarter" idx="1"/>
          </p:nvPr>
        </p:nvSpPr>
        <p:spPr/>
        <p:txBody>
          <a:bodyPr>
            <a:normAutofit lnSpcReduction="10000"/>
          </a:bodyPr>
          <a:lstStyle/>
          <a:p>
            <a:r>
              <a:rPr lang="en-GB" dirty="0" smtClean="0"/>
              <a:t>A common approach to positioning is setting the brand apart from competitors on the basis of the specific characteristics or benefits offered. </a:t>
            </a:r>
          </a:p>
          <a:p>
            <a:r>
              <a:rPr lang="en-GB" dirty="0" smtClean="0"/>
              <a:t>Sometimes a product may be positioned on more than one product benefit. </a:t>
            </a:r>
          </a:p>
          <a:p>
            <a:r>
              <a:rPr lang="en-GB" dirty="0" smtClean="0"/>
              <a:t>Marketers attempt to identify </a:t>
            </a:r>
            <a:r>
              <a:rPr lang="en-GB" b="1" dirty="0" smtClean="0"/>
              <a:t>salient attributes (those that are </a:t>
            </a:r>
            <a:r>
              <a:rPr lang="en-GB" dirty="0" smtClean="0"/>
              <a:t>important to consumers and are the basis for making a purchase decision). </a:t>
            </a:r>
          </a:p>
          <a:p>
            <a:r>
              <a:rPr lang="en-GB" dirty="0" smtClean="0"/>
              <a:t>For example, when Apple first introduced its computers, the key benefit stressed was ease of use—an effective strategy, given the complexity of computers in the market at that time.</a:t>
            </a:r>
            <a:endParaRPr lang="en-GB"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Positioning by Price/Quality</a:t>
            </a:r>
            <a:endParaRPr lang="en-GB" dirty="0"/>
          </a:p>
        </p:txBody>
      </p:sp>
      <p:sp>
        <p:nvSpPr>
          <p:cNvPr id="3" name="Content Placeholder 2"/>
          <p:cNvSpPr>
            <a:spLocks noGrp="1"/>
          </p:cNvSpPr>
          <p:nvPr>
            <p:ph sz="quarter" idx="1"/>
          </p:nvPr>
        </p:nvSpPr>
        <p:spPr>
          <a:xfrm>
            <a:off x="457200" y="1219200"/>
            <a:ext cx="4724400" cy="4937760"/>
          </a:xfrm>
        </p:spPr>
        <p:txBody>
          <a:bodyPr>
            <a:normAutofit lnSpcReduction="10000"/>
          </a:bodyPr>
          <a:lstStyle/>
          <a:p>
            <a:r>
              <a:rPr lang="en-GB" dirty="0" smtClean="0"/>
              <a:t>Price/quality characteristics to position their brands. </a:t>
            </a:r>
          </a:p>
          <a:p>
            <a:r>
              <a:rPr lang="en-GB" dirty="0" smtClean="0"/>
              <a:t>Employ ads that reflect the image of a high quality brand where cost, while not irrelevant, is considered secondary to the quality benefits derived from using the brand. </a:t>
            </a:r>
          </a:p>
          <a:p>
            <a:pPr>
              <a:buNone/>
            </a:pPr>
            <a:r>
              <a:rPr lang="en-GB" dirty="0" smtClean="0"/>
              <a:t>[Premium brands positioned at the high end employ this approach] </a:t>
            </a:r>
            <a:endParaRPr lang="en-GB" dirty="0"/>
          </a:p>
        </p:txBody>
      </p:sp>
      <p:pic>
        <p:nvPicPr>
          <p:cNvPr id="101378" name="Picture 2" descr="Patek Philippe Celebrates 20 Years of Its Iconic Advertising Campaign"/>
          <p:cNvPicPr>
            <a:picLocks noChangeAspect="1" noChangeArrowheads="1"/>
          </p:cNvPicPr>
          <p:nvPr/>
        </p:nvPicPr>
        <p:blipFill>
          <a:blip r:embed="rId2" cstate="print"/>
          <a:srcRect/>
          <a:stretch>
            <a:fillRect/>
          </a:stretch>
        </p:blipFill>
        <p:spPr bwMode="auto">
          <a:xfrm>
            <a:off x="5410200" y="1371600"/>
            <a:ext cx="3391899" cy="4429126"/>
          </a:xfrm>
          <a:prstGeom prst="rect">
            <a:avLst/>
          </a:prstGeom>
          <a:noFill/>
          <a:ln>
            <a:solidFill>
              <a:schemeClr val="accent6">
                <a:lumMod val="50000"/>
              </a:schemeClr>
            </a:solid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Positioning by Use or Application</a:t>
            </a:r>
            <a:endParaRPr lang="en-GB" dirty="0"/>
          </a:p>
        </p:txBody>
      </p:sp>
      <p:sp>
        <p:nvSpPr>
          <p:cNvPr id="3" name="Content Placeholder 2"/>
          <p:cNvSpPr>
            <a:spLocks noGrp="1"/>
          </p:cNvSpPr>
          <p:nvPr>
            <p:ph sz="quarter" idx="1"/>
          </p:nvPr>
        </p:nvSpPr>
        <p:spPr>
          <a:xfrm>
            <a:off x="457200" y="1905000"/>
            <a:ext cx="3733800" cy="3733800"/>
          </a:xfrm>
        </p:spPr>
        <p:txBody>
          <a:bodyPr/>
          <a:lstStyle/>
          <a:p>
            <a:pPr>
              <a:buNone/>
            </a:pPr>
            <a:r>
              <a:rPr lang="en-GB" dirty="0" smtClean="0"/>
              <a:t>is to associate it with a specific use or application.</a:t>
            </a:r>
          </a:p>
          <a:p>
            <a:pPr>
              <a:buNone/>
            </a:pPr>
            <a:r>
              <a:rPr lang="en-GB" dirty="0" smtClean="0"/>
              <a:t>Black &amp; Decker </a:t>
            </a:r>
            <a:r>
              <a:rPr lang="en-GB" dirty="0" err="1" smtClean="0"/>
              <a:t>Snakelight</a:t>
            </a:r>
            <a:r>
              <a:rPr lang="en-GB" dirty="0" smtClean="0"/>
              <a:t>: an innovative solution to the problem of trying to hold a flashlight while working</a:t>
            </a:r>
            <a:endParaRPr lang="en-GB" dirty="0"/>
          </a:p>
        </p:txBody>
      </p:sp>
      <p:pic>
        <p:nvPicPr>
          <p:cNvPr id="108546" name="Picture 2" descr="Snakelight 2 in 1 Rechargeable Light | BLACK+DECKER"/>
          <p:cNvPicPr>
            <a:picLocks noChangeAspect="1" noChangeArrowheads="1"/>
          </p:cNvPicPr>
          <p:nvPr/>
        </p:nvPicPr>
        <p:blipFill>
          <a:blip r:embed="rId2" cstate="print"/>
          <a:srcRect/>
          <a:stretch>
            <a:fillRect/>
          </a:stretch>
        </p:blipFill>
        <p:spPr bwMode="auto">
          <a:xfrm>
            <a:off x="4724400" y="1676400"/>
            <a:ext cx="3733800" cy="3733800"/>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Positioning by Product Class</a:t>
            </a:r>
            <a:endParaRPr lang="en-GB" dirty="0"/>
          </a:p>
        </p:txBody>
      </p:sp>
      <p:sp>
        <p:nvSpPr>
          <p:cNvPr id="3" name="Content Placeholder 2"/>
          <p:cNvSpPr>
            <a:spLocks noGrp="1"/>
          </p:cNvSpPr>
          <p:nvPr>
            <p:ph sz="quarter" idx="1"/>
          </p:nvPr>
        </p:nvSpPr>
        <p:spPr>
          <a:xfrm>
            <a:off x="457200" y="2209800"/>
            <a:ext cx="4267200" cy="2133600"/>
          </a:xfrm>
        </p:spPr>
        <p:txBody>
          <a:bodyPr/>
          <a:lstStyle/>
          <a:p>
            <a:pPr>
              <a:buNone/>
            </a:pPr>
            <a:r>
              <a:rPr lang="en-US" dirty="0" smtClean="0"/>
              <a:t>Rather than positioning against a competitive brand, </a:t>
            </a:r>
          </a:p>
          <a:p>
            <a:pPr>
              <a:buNone/>
            </a:pPr>
            <a:r>
              <a:rPr lang="en-US" dirty="0" smtClean="0"/>
              <a:t>Position against another product category </a:t>
            </a:r>
            <a:endParaRPr lang="en-GB" dirty="0"/>
          </a:p>
        </p:txBody>
      </p:sp>
      <p:sp>
        <p:nvSpPr>
          <p:cNvPr id="109570" name="AutoShape 2" descr="Exclusive | Amtrak's New Marketing Strategy: It's Not a Train, It's a Hotel  on Wheels - WSJ"/>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9572" name="Picture 4" descr="Exclusive | Amtrak's New Marketing Strategy: It's Not a Train, It's a Hotel  on Wheels - WSJ"/>
          <p:cNvPicPr>
            <a:picLocks noChangeAspect="1" noChangeArrowheads="1"/>
          </p:cNvPicPr>
          <p:nvPr/>
        </p:nvPicPr>
        <p:blipFill>
          <a:blip r:embed="rId2" cstate="print"/>
          <a:srcRect/>
          <a:stretch>
            <a:fillRect/>
          </a:stretch>
        </p:blipFill>
        <p:spPr bwMode="auto">
          <a:xfrm>
            <a:off x="5715000" y="1219200"/>
            <a:ext cx="3040070" cy="4572000"/>
          </a:xfrm>
          <a:prstGeom prst="rect">
            <a:avLst/>
          </a:prstGeom>
          <a:noFill/>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Positioning by Product User</a:t>
            </a:r>
            <a:endParaRPr lang="en-GB" dirty="0"/>
          </a:p>
        </p:txBody>
      </p:sp>
      <p:sp>
        <p:nvSpPr>
          <p:cNvPr id="3" name="Content Placeholder 2"/>
          <p:cNvSpPr>
            <a:spLocks noGrp="1"/>
          </p:cNvSpPr>
          <p:nvPr>
            <p:ph sz="quarter" idx="1"/>
          </p:nvPr>
        </p:nvSpPr>
        <p:spPr>
          <a:xfrm>
            <a:off x="457200" y="2438400"/>
            <a:ext cx="3886200" cy="1524000"/>
          </a:xfrm>
        </p:spPr>
        <p:txBody>
          <a:bodyPr/>
          <a:lstStyle/>
          <a:p>
            <a:pPr>
              <a:buNone/>
            </a:pPr>
            <a:r>
              <a:rPr lang="en-US" dirty="0" smtClean="0"/>
              <a:t>Product associating it with a particular user </a:t>
            </a:r>
            <a:endParaRPr lang="en-GB" dirty="0"/>
          </a:p>
        </p:txBody>
      </p:sp>
      <p:pic>
        <p:nvPicPr>
          <p:cNvPr id="110594" name="Picture 2" descr="Vegan food company provokes with M*** F*** advertising campaign | Veganism  | The Guardian"/>
          <p:cNvPicPr>
            <a:picLocks noChangeAspect="1" noChangeArrowheads="1"/>
          </p:cNvPicPr>
          <p:nvPr/>
        </p:nvPicPr>
        <p:blipFill>
          <a:blip r:embed="rId2" cstate="print"/>
          <a:srcRect/>
          <a:stretch>
            <a:fillRect/>
          </a:stretch>
        </p:blipFill>
        <p:spPr bwMode="auto">
          <a:xfrm>
            <a:off x="4876800" y="1828800"/>
            <a:ext cx="4267200" cy="2560320"/>
          </a:xfrm>
          <a:prstGeom prst="rect">
            <a:avLst/>
          </a:prstGeom>
          <a:noFill/>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Positioning by Competitor</a:t>
            </a:r>
            <a:endParaRPr lang="en-GB" dirty="0"/>
          </a:p>
        </p:txBody>
      </p:sp>
      <p:sp>
        <p:nvSpPr>
          <p:cNvPr id="3" name="Content Placeholder 2"/>
          <p:cNvSpPr>
            <a:spLocks noGrp="1"/>
          </p:cNvSpPr>
          <p:nvPr>
            <p:ph sz="quarter" idx="1"/>
          </p:nvPr>
        </p:nvSpPr>
        <p:spPr>
          <a:xfrm>
            <a:off x="304800" y="2438400"/>
            <a:ext cx="4191000" cy="2209800"/>
          </a:xfrm>
          <a:ln>
            <a:solidFill>
              <a:schemeClr val="accent6">
                <a:lumMod val="50000"/>
              </a:schemeClr>
            </a:solidFill>
          </a:ln>
        </p:spPr>
        <p:txBody>
          <a:bodyPr/>
          <a:lstStyle/>
          <a:p>
            <a:pPr>
              <a:buNone/>
            </a:pPr>
            <a:r>
              <a:rPr lang="en-US" dirty="0" smtClean="0"/>
              <a:t>An effective positioning strategy for a product/brand may focus on specific competitors </a:t>
            </a:r>
            <a:endParaRPr lang="en-GB" dirty="0"/>
          </a:p>
        </p:txBody>
      </p:sp>
      <p:pic>
        <p:nvPicPr>
          <p:cNvPr id="111618" name="Picture 2" descr="Tomorrow Marketers Academy - Avis - &quot;We're number two. We try harder.&quot; USP  độc đáo này của Avis đã biến một khái niệm được coi là tiêu cực - “đứng thứ  hai” -"/>
          <p:cNvPicPr>
            <a:picLocks noChangeAspect="1" noChangeArrowheads="1"/>
          </p:cNvPicPr>
          <p:nvPr/>
        </p:nvPicPr>
        <p:blipFill>
          <a:blip r:embed="rId2" cstate="print"/>
          <a:srcRect/>
          <a:stretch>
            <a:fillRect/>
          </a:stretch>
        </p:blipFill>
        <p:spPr bwMode="auto">
          <a:xfrm>
            <a:off x="5791200" y="1676400"/>
            <a:ext cx="2466975" cy="1847851"/>
          </a:xfrm>
          <a:prstGeom prst="rect">
            <a:avLst/>
          </a:prstGeom>
          <a:noFill/>
        </p:spPr>
      </p:pic>
      <p:pic>
        <p:nvPicPr>
          <p:cNvPr id="111620" name="Picture 4" descr="Apparently Avis Was Right, No. 2 Does Try Harder – Borden's Blather"/>
          <p:cNvPicPr>
            <a:picLocks noChangeAspect="1" noChangeArrowheads="1"/>
          </p:cNvPicPr>
          <p:nvPr/>
        </p:nvPicPr>
        <p:blipFill>
          <a:blip r:embed="rId3" cstate="print"/>
          <a:srcRect/>
          <a:stretch>
            <a:fillRect/>
          </a:stretch>
        </p:blipFill>
        <p:spPr bwMode="auto">
          <a:xfrm>
            <a:off x="5486400" y="3886200"/>
            <a:ext cx="3191932" cy="2209800"/>
          </a:xfrm>
          <a:prstGeom prst="rect">
            <a:avLst/>
          </a:prstGeom>
          <a:noFill/>
        </p:spPr>
      </p:pic>
      <p:sp>
        <p:nvSpPr>
          <p:cNvPr id="6" name="Rectangle 5"/>
          <p:cNvSpPr/>
          <p:nvPr/>
        </p:nvSpPr>
        <p:spPr>
          <a:xfrm>
            <a:off x="685800" y="5525869"/>
            <a:ext cx="5181600" cy="369332"/>
          </a:xfrm>
          <a:prstGeom prst="rect">
            <a:avLst/>
          </a:prstGeom>
          <a:ln>
            <a:solidFill>
              <a:schemeClr val="accent6">
                <a:lumMod val="50000"/>
              </a:schemeClr>
            </a:solidFill>
          </a:ln>
        </p:spPr>
        <p:txBody>
          <a:bodyPr wrap="square">
            <a:spAutoFit/>
          </a:bodyPr>
          <a:lstStyle/>
          <a:p>
            <a:r>
              <a:rPr lang="en-GB" dirty="0" smtClean="0"/>
              <a:t>https://www.youtube.com/watch?v=zMFuPbUQBPQ</a:t>
            </a:r>
            <a:endParaRPr lang="en-GB"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Positioning by Cultural Symbols</a:t>
            </a:r>
            <a:endParaRPr lang="en-GB" dirty="0"/>
          </a:p>
        </p:txBody>
      </p:sp>
      <p:sp>
        <p:nvSpPr>
          <p:cNvPr id="3" name="Content Placeholder 2"/>
          <p:cNvSpPr>
            <a:spLocks noGrp="1"/>
          </p:cNvSpPr>
          <p:nvPr>
            <p:ph sz="quarter" idx="1"/>
          </p:nvPr>
        </p:nvSpPr>
        <p:spPr>
          <a:xfrm>
            <a:off x="457200" y="1752600"/>
            <a:ext cx="4114800" cy="1295400"/>
          </a:xfrm>
        </p:spPr>
        <p:txBody>
          <a:bodyPr/>
          <a:lstStyle/>
          <a:p>
            <a:pPr>
              <a:buNone/>
            </a:pPr>
            <a:r>
              <a:rPr lang="en-GB" dirty="0" smtClean="0"/>
              <a:t>cultural symbols are used to differentiate brands</a:t>
            </a:r>
            <a:endParaRPr lang="en-GB" dirty="0"/>
          </a:p>
        </p:txBody>
      </p:sp>
      <p:sp>
        <p:nvSpPr>
          <p:cNvPr id="112642" name="AutoShape 2" descr="Μπανάνες Chiquita class extra | Φρέσκα φρούτα Chiquit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12644" name="Picture 4" descr="Buy Chiquita Banana Ecuador On The Fresh Market UAE"/>
          <p:cNvPicPr>
            <a:picLocks noChangeAspect="1" noChangeArrowheads="1"/>
          </p:cNvPicPr>
          <p:nvPr/>
        </p:nvPicPr>
        <p:blipFill>
          <a:blip r:embed="rId2" cstate="print"/>
          <a:srcRect/>
          <a:stretch>
            <a:fillRect/>
          </a:stretch>
        </p:blipFill>
        <p:spPr bwMode="auto">
          <a:xfrm>
            <a:off x="5257800" y="1600200"/>
            <a:ext cx="2746375" cy="2746375"/>
          </a:xfrm>
          <a:prstGeom prst="rect">
            <a:avLst/>
          </a:prstGeom>
          <a:noFill/>
        </p:spPr>
      </p:pic>
      <p:sp>
        <p:nvSpPr>
          <p:cNvPr id="112646" name="AutoShape 6" descr="Planters cleans up Mr. Peanut in brand refresh ahead of sale to Hormel |  Marketing Div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12648" name="AutoShape 8" descr="Planters cleans up Mr. Peanut in brand refresh ahead of sale to Hormel |  Marketing Div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12650" name="Picture 10" descr="Planters Dry Roasted Peanuts - Smart &amp; Final"/>
          <p:cNvPicPr>
            <a:picLocks noChangeAspect="1" noChangeArrowheads="1"/>
          </p:cNvPicPr>
          <p:nvPr/>
        </p:nvPicPr>
        <p:blipFill>
          <a:blip r:embed="rId3" cstate="print"/>
          <a:srcRect/>
          <a:stretch>
            <a:fillRect/>
          </a:stretch>
        </p:blipFill>
        <p:spPr bwMode="auto">
          <a:xfrm>
            <a:off x="6934200" y="4114800"/>
            <a:ext cx="2209800" cy="2209800"/>
          </a:xfrm>
          <a:prstGeom prst="rect">
            <a:avLst/>
          </a:prstGeom>
          <a:noFill/>
        </p:spPr>
      </p:pic>
      <p:pic>
        <p:nvPicPr>
          <p:cNvPr id="112652" name="Picture 12" descr="Sweet Tweets Cookies"/>
          <p:cNvPicPr>
            <a:picLocks noChangeAspect="1" noChangeArrowheads="1"/>
          </p:cNvPicPr>
          <p:nvPr/>
        </p:nvPicPr>
        <p:blipFill>
          <a:blip r:embed="rId4" cstate="print"/>
          <a:srcRect/>
          <a:stretch>
            <a:fillRect/>
          </a:stretch>
        </p:blipFill>
        <p:spPr bwMode="auto">
          <a:xfrm>
            <a:off x="2819400" y="4419600"/>
            <a:ext cx="2843106" cy="1752600"/>
          </a:xfrm>
          <a:prstGeom prst="rect">
            <a:avLst/>
          </a:prstGeom>
          <a:noFill/>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Advertising &amp; Promotion </a:t>
            </a:r>
            <a:endParaRPr lang="en-GB" dirty="0"/>
          </a:p>
        </p:txBody>
      </p:sp>
      <p:sp>
        <p:nvSpPr>
          <p:cNvPr id="3" name="Content Placeholder 2"/>
          <p:cNvSpPr>
            <a:spLocks noGrp="1"/>
          </p:cNvSpPr>
          <p:nvPr>
            <p:ph sz="quarter" idx="1"/>
          </p:nvPr>
        </p:nvSpPr>
        <p:spPr/>
        <p:txBody>
          <a:bodyPr>
            <a:normAutofit fontScale="92500"/>
          </a:bodyPr>
          <a:lstStyle/>
          <a:p>
            <a:pPr>
              <a:buNone/>
            </a:pPr>
            <a:r>
              <a:rPr lang="en-GB" dirty="0" smtClean="0"/>
              <a:t>Tools of promotion such as advertising, sales promotion, direct marketing, publicity/public relations, and personal selling are employed to inform consumers about their products, their prices, and places where the products are available.</a:t>
            </a:r>
          </a:p>
          <a:p>
            <a:pPr>
              <a:buNone/>
            </a:pPr>
            <a:endParaRPr lang="en-GB" dirty="0" smtClean="0"/>
          </a:p>
          <a:p>
            <a:pPr>
              <a:buNone/>
            </a:pPr>
            <a:r>
              <a:rPr lang="en-GB" dirty="0" smtClean="0"/>
              <a:t>All tools / promotional –mix variables must work together to achieve an </a:t>
            </a:r>
            <a:r>
              <a:rPr lang="en-GB" b="1" i="1" dirty="0" smtClean="0"/>
              <a:t>integrated marketing communications program</a:t>
            </a:r>
            <a:r>
              <a:rPr lang="en-GB" dirty="0" smtClean="0"/>
              <a:t>.</a:t>
            </a:r>
          </a:p>
          <a:p>
            <a:pPr>
              <a:buNone/>
            </a:pPr>
            <a:endParaRPr lang="en-GB" dirty="0" smtClean="0"/>
          </a:p>
          <a:p>
            <a:pPr>
              <a:buNone/>
            </a:pPr>
            <a:r>
              <a:rPr lang="en-GB" dirty="0" smtClean="0"/>
              <a:t>The development and implementation of an IMC program is based on a strong foundation that includes market analysis, target, marketing and positioning, and coordination of the various marketing-mix elements.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Bibliography </a:t>
            </a:r>
            <a:endParaRPr lang="en-GB" dirty="0"/>
          </a:p>
        </p:txBody>
      </p:sp>
      <p:sp>
        <p:nvSpPr>
          <p:cNvPr id="3" name="Content Placeholder 2"/>
          <p:cNvSpPr>
            <a:spLocks noGrp="1"/>
          </p:cNvSpPr>
          <p:nvPr>
            <p:ph sz="quarter" idx="1"/>
          </p:nvPr>
        </p:nvSpPr>
        <p:spPr/>
        <p:txBody>
          <a:bodyPr/>
          <a:lstStyle/>
          <a:p>
            <a:r>
              <a:rPr lang="en-GB" dirty="0" smtClean="0"/>
              <a:t>Belch, G. E., &amp; Belch, M. A. (2021). Advertising and promotion: An integrated marketing communications perspective 6th. </a:t>
            </a:r>
            <a:r>
              <a:rPr lang="en-GB" i="1" dirty="0" smtClean="0"/>
              <a:t>New York: McGraw-Hill</a:t>
            </a:r>
            <a:r>
              <a:rPr lang="en-GB" dirty="0" smtClean="0"/>
              <a:t>.</a:t>
            </a:r>
          </a:p>
          <a:p>
            <a:endParaRPr lang="en-US" dirty="0" smtClean="0"/>
          </a:p>
          <a:p>
            <a:r>
              <a:rPr lang="en-GB" dirty="0" err="1" smtClean="0"/>
              <a:t>Laudon</a:t>
            </a:r>
            <a:r>
              <a:rPr lang="en-GB" dirty="0" smtClean="0"/>
              <a:t> K &amp;  </a:t>
            </a:r>
            <a:r>
              <a:rPr lang="en-GB" dirty="0" err="1" smtClean="0"/>
              <a:t>Traver</a:t>
            </a:r>
            <a:r>
              <a:rPr lang="en-GB" dirty="0" smtClean="0"/>
              <a:t> C. (2021). E-Commerce 2021-2022 Business, Technology and Society, 17</a:t>
            </a:r>
            <a:r>
              <a:rPr lang="en-GB" baseline="30000" dirty="0" smtClean="0"/>
              <a:t>th </a:t>
            </a:r>
            <a:r>
              <a:rPr lang="en-GB" dirty="0" smtClean="0"/>
              <a:t>Global Edition</a:t>
            </a:r>
          </a:p>
          <a:p>
            <a:endParaRPr lang="en-GB"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3337</TotalTime>
  <Words>4000</Words>
  <Application>Microsoft Office PowerPoint</Application>
  <PresentationFormat>On-screen Show (4:3)</PresentationFormat>
  <Paragraphs>461</Paragraphs>
  <Slides>93</Slides>
  <Notes>1</Notes>
  <HiddenSlides>0</HiddenSlides>
  <MMClips>0</MMClips>
  <ScaleCrop>false</ScaleCrop>
  <HeadingPairs>
    <vt:vector size="4" baseType="variant">
      <vt:variant>
        <vt:lpstr>Theme</vt:lpstr>
      </vt:variant>
      <vt:variant>
        <vt:i4>1</vt:i4>
      </vt:variant>
      <vt:variant>
        <vt:lpstr>Slide Titles</vt:lpstr>
      </vt:variant>
      <vt:variant>
        <vt:i4>93</vt:i4>
      </vt:variant>
    </vt:vector>
  </HeadingPairs>
  <TitlesOfParts>
    <vt:vector size="94" baseType="lpstr">
      <vt:lpstr>Origin</vt:lpstr>
      <vt:lpstr>Advertising &amp; Communication Management IMC Branding Positioning &amp; Consumer Engagement  </vt:lpstr>
      <vt:lpstr>Samsung </vt:lpstr>
      <vt:lpstr>Samsung Strategy </vt:lpstr>
      <vt:lpstr>Samsung Strategy </vt:lpstr>
      <vt:lpstr>Samsung Strategy </vt:lpstr>
      <vt:lpstr>Samsung Strategy </vt:lpstr>
      <vt:lpstr>Internet </vt:lpstr>
      <vt:lpstr>Samsung Strategy </vt:lpstr>
      <vt:lpstr>Samsung Strategy </vt:lpstr>
      <vt:lpstr>Slide 10</vt:lpstr>
      <vt:lpstr>Samsung Strategy </vt:lpstr>
      <vt:lpstr>Marketing &amp; Promotions Process Model  Belch &amp; Belch pg 39</vt:lpstr>
      <vt:lpstr>Marketing Strategy &amp; Analysis</vt:lpstr>
      <vt:lpstr>A Generic Strategic Approach </vt:lpstr>
      <vt:lpstr>SOSTAC e-MARKETING PLAN </vt:lpstr>
      <vt:lpstr>Sostac – Situation Analysis </vt:lpstr>
      <vt:lpstr>Sostac – Objectives </vt:lpstr>
      <vt:lpstr>Sostac – Strategy </vt:lpstr>
      <vt:lpstr>Sostac – Strategy - S-T-P</vt:lpstr>
      <vt:lpstr>S-T-P </vt:lpstr>
      <vt:lpstr>Value Proposition</vt:lpstr>
      <vt:lpstr>Online Value Proposition (OVP)</vt:lpstr>
      <vt:lpstr>Tactics </vt:lpstr>
      <vt:lpstr>Actions </vt:lpstr>
      <vt:lpstr>Control </vt:lpstr>
      <vt:lpstr>Strategic Approach in Advertising &amp; IMC </vt:lpstr>
      <vt:lpstr>Example Strategy: VP -OVP</vt:lpstr>
      <vt:lpstr>Starbucks Value Proposition</vt:lpstr>
      <vt:lpstr>Starbucks Value Proposition Statement</vt:lpstr>
      <vt:lpstr>Starbucks Value Proposition Example</vt:lpstr>
      <vt:lpstr>Starbucks On line Value Proposition</vt:lpstr>
      <vt:lpstr>Starbucks On line Value Proposition Statement</vt:lpstr>
      <vt:lpstr>Starbucks On line Value Proposition Statement- IMC</vt:lpstr>
      <vt:lpstr>Starbucks On line Value Proposition Statement- IMC</vt:lpstr>
      <vt:lpstr>Starbucks</vt:lpstr>
      <vt:lpstr>Starbucks Rewards online Loyalty Program </vt:lpstr>
      <vt:lpstr>Starbucks’ Mobile App Makes Online Ordering and Paying Easy</vt:lpstr>
      <vt:lpstr>Starbucks On line Value Proposition- Example </vt:lpstr>
      <vt:lpstr>Starbucks</vt:lpstr>
      <vt:lpstr>Website </vt:lpstr>
      <vt:lpstr>IMC</vt:lpstr>
      <vt:lpstr>Slide 42</vt:lpstr>
      <vt:lpstr>Slide 43</vt:lpstr>
      <vt:lpstr>Slide 44</vt:lpstr>
      <vt:lpstr>Slide 45</vt:lpstr>
      <vt:lpstr>Slide 46</vt:lpstr>
      <vt:lpstr>Starbucks Outdoor Ads </vt:lpstr>
      <vt:lpstr>Slide 48</vt:lpstr>
      <vt:lpstr>Marketing Strategy &amp; Analysis </vt:lpstr>
      <vt:lpstr>Marketing Strategy &amp; Analysis </vt:lpstr>
      <vt:lpstr>Marketing Strategy &amp; Analysis </vt:lpstr>
      <vt:lpstr>Market opportunities </vt:lpstr>
      <vt:lpstr>.,</vt:lpstr>
      <vt:lpstr>Market Identification </vt:lpstr>
      <vt:lpstr>Marketing Strategy &amp; Analysis </vt:lpstr>
      <vt:lpstr>Competitive Analysis</vt:lpstr>
      <vt:lpstr>Competitive advantage</vt:lpstr>
      <vt:lpstr>Marketing Strategy &amp; Analysis </vt:lpstr>
      <vt:lpstr>Target Market Selection </vt:lpstr>
      <vt:lpstr>Target Market Selection </vt:lpstr>
      <vt:lpstr>Marketing Strategy &amp; Analysis </vt:lpstr>
      <vt:lpstr>Market Segmentation </vt:lpstr>
      <vt:lpstr>Market Segmentation – Bases for Segmentation </vt:lpstr>
      <vt:lpstr>Slide 64</vt:lpstr>
      <vt:lpstr>Slide 65</vt:lpstr>
      <vt:lpstr>Slide 66</vt:lpstr>
      <vt:lpstr>Slide 67</vt:lpstr>
      <vt:lpstr>Benefit segmentation – example </vt:lpstr>
      <vt:lpstr>Marketing Strategy &amp; Analysis </vt:lpstr>
      <vt:lpstr>Marketing Strategy &amp; Analysis </vt:lpstr>
      <vt:lpstr>Selecting a Target Market</vt:lpstr>
      <vt:lpstr>Selecting a Target Market</vt:lpstr>
      <vt:lpstr>Selecting a Target Market</vt:lpstr>
      <vt:lpstr>Undifferentiated marketing</vt:lpstr>
      <vt:lpstr>Differentiated marketing</vt:lpstr>
      <vt:lpstr>Concentrated marketing</vt:lpstr>
      <vt:lpstr>Selecting A Target Market </vt:lpstr>
      <vt:lpstr>Selecting A Target Market </vt:lpstr>
      <vt:lpstr>Marketing Strategy &amp; Analysis </vt:lpstr>
      <vt:lpstr>Market Positioning</vt:lpstr>
      <vt:lpstr>Market Positioning</vt:lpstr>
      <vt:lpstr>Market Positioning</vt:lpstr>
      <vt:lpstr>Developing a Positioning Strategy</vt:lpstr>
      <vt:lpstr>Positioning Strategies</vt:lpstr>
      <vt:lpstr>Positioning by Product Attributes and Benefits</vt:lpstr>
      <vt:lpstr>Positioning by Price/Quality</vt:lpstr>
      <vt:lpstr>Positioning by Use or Application</vt:lpstr>
      <vt:lpstr>Positioning by Product Class</vt:lpstr>
      <vt:lpstr>Positioning by Product User</vt:lpstr>
      <vt:lpstr>Positioning by Competitor</vt:lpstr>
      <vt:lpstr>Positioning by Cultural Symbols</vt:lpstr>
      <vt:lpstr>The Role of Advertising &amp; Promotion </vt:lpstr>
      <vt:lpstr>Bibliography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Advertising &amp; Communication Management IMC Branding Positioning &amp; Consumer Engagement  </dc:title>
  <dc:creator>JennyPalla</dc:creator>
  <cp:lastModifiedBy>JennyPalla</cp:lastModifiedBy>
  <cp:revision>12</cp:revision>
  <dcterms:created xsi:type="dcterms:W3CDTF">2006-08-16T00:00:00Z</dcterms:created>
  <dcterms:modified xsi:type="dcterms:W3CDTF">2025-10-13T08:02:05Z</dcterms:modified>
</cp:coreProperties>
</file>