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8" r:id="rId17"/>
    <p:sldId id="271" r:id="rId18"/>
    <p:sldId id="272" r:id="rId19"/>
    <p:sldId id="273" r:id="rId20"/>
    <p:sldId id="274" r:id="rId21"/>
    <p:sldId id="275" r:id="rId22"/>
    <p:sldId id="276" r:id="rId23"/>
    <p:sldId id="277" r:id="rId24"/>
    <p:sldId id="279" r:id="rId25"/>
    <p:sldId id="280" r:id="rId26"/>
    <p:sldId id="281"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6" y="-3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1D8BD707-D9CF-40AE-B4C6-C98DA3205C09}" type="datetimeFigureOut">
              <a:rPr lang="en-US" smtClean="0"/>
              <a:pPr/>
              <a:t>10/23/2026</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B6F15528-21DE-4FAA-801E-634DDDAF4B2B}"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B6F15528-21DE-4FAA-801E-634DDDAF4B2B}"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D8BD707-D9CF-40AE-B4C6-C98DA3205C09}" type="datetimeFigureOut">
              <a:rPr lang="en-US" smtClean="0"/>
              <a:pPr/>
              <a:t>10/23/2026</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B6F15528-21DE-4FAA-801E-634DDDAF4B2B}"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advertisingnews.com/popular-slogan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000" dirty="0" smtClean="0"/>
              <a:t>Advertising &amp; Communication Management</a:t>
            </a:r>
            <a:br>
              <a:rPr lang="en-US" sz="2000" dirty="0" smtClean="0"/>
            </a:br>
            <a:r>
              <a:rPr lang="en-US" sz="2000" dirty="0" smtClean="0"/>
              <a:t>Lecture 4 </a:t>
            </a:r>
            <a:br>
              <a:rPr lang="en-US" sz="2000" dirty="0" smtClean="0"/>
            </a:br>
            <a:endParaRPr lang="en-GB" sz="2000" dirty="0"/>
          </a:p>
        </p:txBody>
      </p:sp>
      <p:sp>
        <p:nvSpPr>
          <p:cNvPr id="3" name="Subtitle 2"/>
          <p:cNvSpPr>
            <a:spLocks noGrp="1"/>
          </p:cNvSpPr>
          <p:nvPr>
            <p:ph type="subTitle" idx="1"/>
          </p:nvPr>
        </p:nvSpPr>
        <p:spPr>
          <a:xfrm>
            <a:off x="1295400" y="1600200"/>
            <a:ext cx="7010400" cy="1752600"/>
          </a:xfrm>
        </p:spPr>
        <p:txBody>
          <a:bodyPr>
            <a:normAutofit/>
          </a:bodyPr>
          <a:lstStyle/>
          <a:p>
            <a:r>
              <a:rPr lang="en-GB" dirty="0" smtClean="0"/>
              <a:t>Creative Strategy – Planning &amp; Development. Message appeals, positioning, and campaign objectives </a:t>
            </a:r>
          </a:p>
          <a:p>
            <a:endParaRPr lang="en-US" dirty="0" smtClean="0"/>
          </a:p>
          <a:p>
            <a:r>
              <a:rPr lang="en-US" dirty="0" err="1" smtClean="0"/>
              <a:t>Polyxeni</a:t>
            </a:r>
            <a:r>
              <a:rPr lang="en-US" dirty="0" smtClean="0"/>
              <a:t> (Jenny) </a:t>
            </a:r>
            <a:r>
              <a:rPr lang="en-US" dirty="0" err="1" smtClean="0"/>
              <a:t>Palla</a:t>
            </a:r>
            <a:r>
              <a:rPr lang="en-US" dirty="0" smtClean="0"/>
              <a:t>, PhD</a:t>
            </a:r>
            <a:endParaRPr lang="en-GB" dirty="0" smtClean="0"/>
          </a:p>
          <a:p>
            <a:endParaRPr lang="en-GB" dirty="0"/>
          </a:p>
        </p:txBody>
      </p:sp>
      <p:pic>
        <p:nvPicPr>
          <p:cNvPr id="4" name="Picture 6" descr="C:\Users\JennyPalla\Desktop\ADVERTISING &amp; COMMUNICATION MANAGEMENT\ERASMUS\image001.jpg"/>
          <p:cNvPicPr>
            <a:picLocks noChangeAspect="1" noChangeArrowheads="1"/>
          </p:cNvPicPr>
          <p:nvPr/>
        </p:nvPicPr>
        <p:blipFill>
          <a:blip r:embed="rId2" cstate="print"/>
          <a:srcRect/>
          <a:stretch>
            <a:fillRect/>
          </a:stretch>
        </p:blipFill>
        <p:spPr bwMode="auto">
          <a:xfrm>
            <a:off x="6264275" y="0"/>
            <a:ext cx="2879725" cy="751754"/>
          </a:xfrm>
          <a:prstGeom prst="rect">
            <a:avLst/>
          </a:prstGeom>
          <a:noFill/>
        </p:spPr>
      </p:pic>
      <p:pic>
        <p:nvPicPr>
          <p:cNvPr id="5" name="Picture 6" descr="C:\Users\JennyPalla\Desktop\ADVERTISING &amp; COMMUNICATION MANAGEMENT\ERASMUS\image002.png"/>
          <p:cNvPicPr>
            <a:picLocks noChangeAspect="1" noChangeArrowheads="1"/>
          </p:cNvPicPr>
          <p:nvPr/>
        </p:nvPicPr>
        <p:blipFill>
          <a:blip r:embed="rId3" cstate="print"/>
          <a:srcRect/>
          <a:stretch>
            <a:fillRect/>
          </a:stretch>
        </p:blipFill>
        <p:spPr bwMode="auto">
          <a:xfrm>
            <a:off x="6981825" y="5943600"/>
            <a:ext cx="2162175" cy="733425"/>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creativity?</a:t>
            </a:r>
            <a:endParaRPr lang="en-GB" dirty="0"/>
          </a:p>
        </p:txBody>
      </p:sp>
      <p:sp>
        <p:nvSpPr>
          <p:cNvPr id="3" name="Content Placeholder 2"/>
          <p:cNvSpPr>
            <a:spLocks noGrp="1"/>
          </p:cNvSpPr>
          <p:nvPr>
            <p:ph sz="quarter" idx="1"/>
          </p:nvPr>
        </p:nvSpPr>
        <p:spPr/>
        <p:txBody>
          <a:bodyPr>
            <a:normAutofit fontScale="92500" lnSpcReduction="10000"/>
          </a:bodyPr>
          <a:lstStyle/>
          <a:p>
            <a:pPr>
              <a:buNone/>
            </a:pPr>
            <a:r>
              <a:rPr lang="en-GB" i="1" dirty="0" smtClean="0"/>
              <a:t>Creativity is probably one of the most commonly used terms in </a:t>
            </a:r>
            <a:r>
              <a:rPr lang="en-GB" dirty="0" smtClean="0"/>
              <a:t>advertising. Ads are often called creative. </a:t>
            </a:r>
          </a:p>
          <a:p>
            <a:pPr>
              <a:buNone/>
            </a:pPr>
            <a:r>
              <a:rPr lang="en-GB" dirty="0" smtClean="0"/>
              <a:t>What is meant by </a:t>
            </a:r>
            <a:r>
              <a:rPr lang="en-GB" i="1" dirty="0" smtClean="0"/>
              <a:t>creativity in advertising?</a:t>
            </a:r>
          </a:p>
          <a:p>
            <a:pPr>
              <a:buNone/>
            </a:pPr>
            <a:r>
              <a:rPr lang="en-GB" dirty="0" smtClean="0"/>
              <a:t>In direct contrast to the client orientation, the art director, copywriter, and commercial director viewed the advertisement as a </a:t>
            </a:r>
            <a:r>
              <a:rPr lang="en-GB" i="1" dirty="0" smtClean="0"/>
              <a:t>communication vehicle </a:t>
            </a:r>
            <a:r>
              <a:rPr lang="en-GB" dirty="0" smtClean="0"/>
              <a:t>for promoting their own </a:t>
            </a:r>
            <a:r>
              <a:rPr lang="en-GB" b="1" i="1" dirty="0" smtClean="0"/>
              <a:t>aesthetic viewpoints </a:t>
            </a:r>
            <a:r>
              <a:rPr lang="en-GB" dirty="0" smtClean="0"/>
              <a:t>and personal career objectives. </a:t>
            </a:r>
          </a:p>
          <a:p>
            <a:pPr>
              <a:buNone/>
            </a:pPr>
            <a:r>
              <a:rPr lang="en-GB" dirty="0" smtClean="0"/>
              <a:t>Both the copywriter and art director made this point explicitly, noting that a desirable commercial from their standpoint was one which communicated their unique creative talents and thereby permitted them to obtain “better” jobs at an increased salary.</a:t>
            </a:r>
          </a:p>
          <a:p>
            <a:pPr algn="r">
              <a:buNone/>
            </a:pPr>
            <a:r>
              <a:rPr lang="en-GB" dirty="0" smtClean="0"/>
              <a:t>Hirschman</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Advertising creativity</a:t>
            </a:r>
            <a:endParaRPr lang="en-GB" dirty="0"/>
          </a:p>
        </p:txBody>
      </p:sp>
      <p:sp>
        <p:nvSpPr>
          <p:cNvPr id="3" name="Content Placeholder 2"/>
          <p:cNvSpPr>
            <a:spLocks noGrp="1"/>
          </p:cNvSpPr>
          <p:nvPr>
            <p:ph sz="quarter" idx="1"/>
          </p:nvPr>
        </p:nvSpPr>
        <p:spPr>
          <a:xfrm>
            <a:off x="457200" y="1676400"/>
            <a:ext cx="4876800" cy="4343400"/>
          </a:xfrm>
        </p:spPr>
        <p:style>
          <a:lnRef idx="2">
            <a:schemeClr val="accent3"/>
          </a:lnRef>
          <a:fillRef idx="1">
            <a:schemeClr val="lt1"/>
          </a:fillRef>
          <a:effectRef idx="0">
            <a:schemeClr val="accent3"/>
          </a:effectRef>
          <a:fontRef idx="minor">
            <a:schemeClr val="dk1"/>
          </a:fontRef>
        </p:style>
        <p:txBody>
          <a:bodyPr>
            <a:normAutofit fontScale="92500" lnSpcReduction="20000"/>
          </a:bodyPr>
          <a:lstStyle/>
          <a:p>
            <a:pPr>
              <a:buNone/>
            </a:pPr>
            <a:r>
              <a:rPr lang="en-GB" b="1" dirty="0" smtClean="0"/>
              <a:t>Advertising creativity is the ability to generate fresh, unique, and appropriate </a:t>
            </a:r>
            <a:r>
              <a:rPr lang="en-GB" dirty="0" smtClean="0"/>
              <a:t>ideas that can be used as solutions to communications problems. </a:t>
            </a:r>
          </a:p>
          <a:p>
            <a:pPr>
              <a:buNone/>
            </a:pPr>
            <a:r>
              <a:rPr lang="en-GB" dirty="0" smtClean="0"/>
              <a:t>To be </a:t>
            </a:r>
            <a:r>
              <a:rPr lang="en-GB" b="1" i="1" dirty="0" smtClean="0">
                <a:solidFill>
                  <a:schemeClr val="bg2">
                    <a:lumMod val="50000"/>
                  </a:schemeClr>
                </a:solidFill>
              </a:rPr>
              <a:t>appropriate</a:t>
            </a:r>
            <a:r>
              <a:rPr lang="en-GB" i="1" dirty="0" smtClean="0"/>
              <a:t> </a:t>
            </a:r>
            <a:r>
              <a:rPr lang="en-GB" dirty="0" smtClean="0"/>
              <a:t>and </a:t>
            </a:r>
            <a:r>
              <a:rPr lang="en-GB" b="1" i="1" dirty="0" smtClean="0">
                <a:solidFill>
                  <a:schemeClr val="bg2">
                    <a:lumMod val="50000"/>
                  </a:schemeClr>
                </a:solidFill>
              </a:rPr>
              <a:t>effective</a:t>
            </a:r>
            <a:r>
              <a:rPr lang="en-GB" dirty="0" smtClean="0"/>
              <a:t>, a creative idea must be </a:t>
            </a:r>
            <a:r>
              <a:rPr lang="en-GB" b="1" i="1" dirty="0" smtClean="0">
                <a:solidFill>
                  <a:schemeClr val="bg2">
                    <a:lumMod val="50000"/>
                  </a:schemeClr>
                </a:solidFill>
              </a:rPr>
              <a:t>relevant</a:t>
            </a:r>
            <a:r>
              <a:rPr lang="en-GB" dirty="0" smtClean="0"/>
              <a:t> to the target audience. </a:t>
            </a:r>
          </a:p>
          <a:p>
            <a:pPr>
              <a:buNone/>
            </a:pPr>
            <a:r>
              <a:rPr lang="en-GB" dirty="0" smtClean="0"/>
              <a:t>Many ad agencies recognize the importance of developing advertising that is creative and different yet communicates relevant information to the target audience.</a:t>
            </a:r>
            <a:endParaRPr lang="en-GB" dirty="0"/>
          </a:p>
        </p:txBody>
      </p:sp>
      <p:pic>
        <p:nvPicPr>
          <p:cNvPr id="31746" name="Picture 2" descr="Apple"/>
          <p:cNvPicPr>
            <a:picLocks noChangeAspect="1" noChangeArrowheads="1"/>
          </p:cNvPicPr>
          <p:nvPr/>
        </p:nvPicPr>
        <p:blipFill>
          <a:blip r:embed="rId2" cstate="print"/>
          <a:srcRect/>
          <a:stretch>
            <a:fillRect/>
          </a:stretch>
        </p:blipFill>
        <p:spPr bwMode="auto">
          <a:xfrm>
            <a:off x="6248400" y="1981200"/>
            <a:ext cx="2686050" cy="2686051"/>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Advertising Creativity</a:t>
            </a:r>
            <a:endParaRPr lang="en-GB" dirty="0"/>
          </a:p>
        </p:txBody>
      </p:sp>
      <p:sp>
        <p:nvSpPr>
          <p:cNvPr id="3" name="Content Placeholder 2"/>
          <p:cNvSpPr>
            <a:spLocks noGrp="1"/>
          </p:cNvSpPr>
          <p:nvPr>
            <p:ph sz="quarter" idx="1"/>
          </p:nvPr>
        </p:nvSpPr>
        <p:spPr>
          <a:xfrm>
            <a:off x="609600" y="1386840"/>
            <a:ext cx="4724400" cy="4937760"/>
          </a:xfrm>
          <a:ln>
            <a:solidFill>
              <a:srgbClr val="FF0000"/>
            </a:solidFill>
          </a:ln>
        </p:spPr>
        <p:style>
          <a:lnRef idx="2">
            <a:schemeClr val="accent2"/>
          </a:lnRef>
          <a:fillRef idx="1">
            <a:schemeClr val="lt1"/>
          </a:fillRef>
          <a:effectRef idx="0">
            <a:schemeClr val="accent2"/>
          </a:effectRef>
          <a:fontRef idx="minor">
            <a:schemeClr val="dk1"/>
          </a:fontRef>
        </p:style>
        <p:txBody>
          <a:bodyPr>
            <a:normAutofit fontScale="92500" lnSpcReduction="20000"/>
          </a:bodyPr>
          <a:lstStyle/>
          <a:p>
            <a:pPr>
              <a:buNone/>
            </a:pPr>
            <a:r>
              <a:rPr lang="en-GB" dirty="0" smtClean="0"/>
              <a:t>Advertising creativity is not the exclusive domain of those who work on the creative side of advertising. </a:t>
            </a:r>
            <a:r>
              <a:rPr lang="en-GB" u="sng" dirty="0" smtClean="0"/>
              <a:t>The nature of the business requires creative thinking from everyone involved in the promotional planning process</a:t>
            </a:r>
            <a:r>
              <a:rPr lang="en-GB" dirty="0" smtClean="0"/>
              <a:t>. </a:t>
            </a:r>
          </a:p>
          <a:p>
            <a:pPr>
              <a:buNone/>
            </a:pPr>
            <a:r>
              <a:rPr lang="en-GB" dirty="0" smtClean="0"/>
              <a:t>Agency people, such as account executives, media planners, researchers, and attorneys, as well as those on the client side, such as marketing and brand managers, </a:t>
            </a:r>
            <a:r>
              <a:rPr lang="en-GB" dirty="0" smtClean="0">
                <a:solidFill>
                  <a:srgbClr val="FF0000"/>
                </a:solidFill>
              </a:rPr>
              <a:t>must all seek creative solutions </a:t>
            </a:r>
            <a:r>
              <a:rPr lang="en-GB" dirty="0" smtClean="0"/>
              <a:t>to problems encountered in planning, developing, and executing an advertising campaign.</a:t>
            </a:r>
          </a:p>
        </p:txBody>
      </p:sp>
      <p:pic>
        <p:nvPicPr>
          <p:cNvPr id="30722" name="Picture 2" descr="25 Genius Ads That Will Make You Look Twice"/>
          <p:cNvPicPr>
            <a:picLocks noChangeAspect="1" noChangeArrowheads="1"/>
          </p:cNvPicPr>
          <p:nvPr/>
        </p:nvPicPr>
        <p:blipFill>
          <a:blip r:embed="rId2" cstate="print"/>
          <a:srcRect/>
          <a:stretch>
            <a:fillRect/>
          </a:stretch>
        </p:blipFill>
        <p:spPr bwMode="auto">
          <a:xfrm>
            <a:off x="6103387" y="2133600"/>
            <a:ext cx="3040613" cy="3810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Planning Creative Strategy</a:t>
            </a:r>
            <a:endParaRPr lang="en-GB" dirty="0"/>
          </a:p>
        </p:txBody>
      </p:sp>
      <p:sp>
        <p:nvSpPr>
          <p:cNvPr id="3" name="Content Placeholder 2"/>
          <p:cNvSpPr>
            <a:spLocks noGrp="1"/>
          </p:cNvSpPr>
          <p:nvPr>
            <p:ph sz="quarter" idx="1"/>
          </p:nvPr>
        </p:nvSpPr>
        <p:spPr>
          <a:xfrm>
            <a:off x="457200" y="1219200"/>
            <a:ext cx="4724400" cy="4937760"/>
          </a:xfrm>
          <a:ln>
            <a:solidFill>
              <a:srgbClr val="FF0000"/>
            </a:solidFill>
          </a:ln>
        </p:spPr>
        <p:txBody>
          <a:bodyPr>
            <a:normAutofit fontScale="92500" lnSpcReduction="10000"/>
          </a:bodyPr>
          <a:lstStyle/>
          <a:p>
            <a:pPr>
              <a:buNone/>
            </a:pPr>
            <a:r>
              <a:rPr lang="en-GB" dirty="0" smtClean="0"/>
              <a:t>The job of the creative team is </a:t>
            </a:r>
            <a:r>
              <a:rPr lang="en-GB" dirty="0" smtClean="0">
                <a:solidFill>
                  <a:srgbClr val="FF0000"/>
                </a:solidFill>
              </a:rPr>
              <a:t>challenging</a:t>
            </a:r>
            <a:r>
              <a:rPr lang="en-GB" dirty="0" smtClean="0"/>
              <a:t> because every marketing situation is different and </a:t>
            </a:r>
            <a:r>
              <a:rPr lang="en-GB" dirty="0" smtClean="0">
                <a:solidFill>
                  <a:srgbClr val="FF0000"/>
                </a:solidFill>
              </a:rPr>
              <a:t>each campaign </a:t>
            </a:r>
            <a:r>
              <a:rPr lang="en-GB" dirty="0" smtClean="0"/>
              <a:t>or advertisement may </a:t>
            </a:r>
            <a:r>
              <a:rPr lang="en-GB" dirty="0" smtClean="0">
                <a:solidFill>
                  <a:srgbClr val="FF0000"/>
                </a:solidFill>
              </a:rPr>
              <a:t>require a different creative approach</a:t>
            </a:r>
            <a:r>
              <a:rPr lang="en-GB" dirty="0" smtClean="0"/>
              <a:t>. Numerous guidelines have been developed for creating effective advertising, </a:t>
            </a:r>
            <a:endParaRPr lang="en-GB" dirty="0" smtClean="0"/>
          </a:p>
          <a:p>
            <a:pPr>
              <a:buNone/>
            </a:pPr>
            <a:r>
              <a:rPr lang="en-GB" b="1" u="sng" dirty="0" smtClean="0">
                <a:solidFill>
                  <a:srgbClr val="FF0000"/>
                </a:solidFill>
              </a:rPr>
              <a:t>but </a:t>
            </a:r>
            <a:r>
              <a:rPr lang="en-GB" b="1" u="sng" dirty="0" smtClean="0">
                <a:solidFill>
                  <a:srgbClr val="FF0000"/>
                </a:solidFill>
              </a:rPr>
              <a:t>there is no magic formula. </a:t>
            </a:r>
          </a:p>
          <a:p>
            <a:pPr>
              <a:buNone/>
            </a:pPr>
            <a:r>
              <a:rPr lang="en-GB" dirty="0" smtClean="0"/>
              <a:t>As copywriter Hank </a:t>
            </a:r>
            <a:r>
              <a:rPr lang="en-GB" dirty="0" err="1" smtClean="0"/>
              <a:t>Sneiden</a:t>
            </a:r>
            <a:r>
              <a:rPr lang="en-GB" dirty="0" smtClean="0"/>
              <a:t> notes in his book </a:t>
            </a:r>
            <a:r>
              <a:rPr lang="en-GB" i="1" dirty="0" smtClean="0"/>
              <a:t>Advertising Pure and Simple</a:t>
            </a:r>
            <a:endParaRPr lang="en-GB" dirty="0"/>
          </a:p>
        </p:txBody>
      </p:sp>
      <p:pic>
        <p:nvPicPr>
          <p:cNvPr id="29698" name="Picture 2" descr="https://images-na.ssl-images-amazon.com/images/S/compressed.photo.goodreads.com/books/1394403186i/2409423.jpg"/>
          <p:cNvPicPr>
            <a:picLocks noChangeAspect="1" noChangeArrowheads="1"/>
          </p:cNvPicPr>
          <p:nvPr/>
        </p:nvPicPr>
        <p:blipFill>
          <a:blip r:embed="rId2" cstate="print"/>
          <a:srcRect/>
          <a:stretch>
            <a:fillRect/>
          </a:stretch>
        </p:blipFill>
        <p:spPr bwMode="auto">
          <a:xfrm>
            <a:off x="5638800" y="1295400"/>
            <a:ext cx="3019425" cy="4524375"/>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Planning Creative </a:t>
            </a:r>
            <a:r>
              <a:rPr lang="en-GB" dirty="0" smtClean="0"/>
              <a:t>Strategy</a:t>
            </a:r>
            <a:br>
              <a:rPr lang="en-GB" dirty="0" smtClean="0"/>
            </a:br>
            <a:r>
              <a:rPr lang="en-GB" dirty="0" smtClean="0"/>
              <a:t>T</a:t>
            </a:r>
            <a:r>
              <a:rPr lang="en-GB" dirty="0" smtClean="0"/>
              <a:t>he </a:t>
            </a:r>
            <a:r>
              <a:rPr lang="en-GB" dirty="0" smtClean="0"/>
              <a:t>A</a:t>
            </a:r>
            <a:r>
              <a:rPr lang="en-GB" dirty="0" smtClean="0"/>
              <a:t>rt of Participation in Advertising </a:t>
            </a:r>
            <a:endParaRPr lang="en-GB" dirty="0"/>
          </a:p>
        </p:txBody>
      </p:sp>
      <p:sp>
        <p:nvSpPr>
          <p:cNvPr id="3" name="Content Placeholder 2"/>
          <p:cNvSpPr>
            <a:spLocks noGrp="1"/>
          </p:cNvSpPr>
          <p:nvPr>
            <p:ph sz="quarter" idx="1"/>
          </p:nvPr>
        </p:nvSpPr>
        <p:spPr>
          <a:xfrm>
            <a:off x="457200" y="1219200"/>
            <a:ext cx="8229600" cy="5181600"/>
          </a:xfrm>
          <a:ln>
            <a:solidFill>
              <a:schemeClr val="accent2">
                <a:lumMod val="75000"/>
              </a:schemeClr>
            </a:solidFill>
          </a:ln>
        </p:spPr>
        <p:txBody>
          <a:bodyPr>
            <a:normAutofit/>
          </a:bodyPr>
          <a:lstStyle/>
          <a:p>
            <a:pPr>
              <a:buNone/>
            </a:pPr>
            <a:r>
              <a:rPr lang="en-GB" dirty="0" smtClean="0"/>
              <a:t>Those who work on the creative side of advertising often face a </a:t>
            </a:r>
            <a:r>
              <a:rPr lang="en-GB" u="sng" dirty="0" smtClean="0"/>
              <a:t>real challenge</a:t>
            </a:r>
            <a:r>
              <a:rPr lang="en-GB" dirty="0" smtClean="0"/>
              <a:t>. They must take all the research, creative briefs, strategy statements, communications objectives, and other input and transform them into an advertising message. </a:t>
            </a:r>
          </a:p>
          <a:p>
            <a:pPr>
              <a:buNone/>
            </a:pPr>
            <a:r>
              <a:rPr lang="en-GB" dirty="0" smtClean="0"/>
              <a:t>Their job is to write copy, design layouts and illustrations, or produce commercials that </a:t>
            </a:r>
            <a:r>
              <a:rPr lang="en-GB" dirty="0" smtClean="0">
                <a:solidFill>
                  <a:srgbClr val="FF0000"/>
                </a:solidFill>
              </a:rPr>
              <a:t>effectively</a:t>
            </a:r>
            <a:r>
              <a:rPr lang="en-GB" dirty="0" smtClean="0"/>
              <a:t> communicate the central theme on which the campaign is based. </a:t>
            </a:r>
          </a:p>
          <a:p>
            <a:pPr>
              <a:buNone/>
            </a:pPr>
            <a:r>
              <a:rPr lang="en-GB" dirty="0" smtClean="0"/>
              <a:t>Rather than simply stating the features or benefits of a product or service, </a:t>
            </a:r>
            <a:r>
              <a:rPr lang="en-GB" b="1" dirty="0" smtClean="0">
                <a:solidFill>
                  <a:schemeClr val="accent6">
                    <a:lumMod val="75000"/>
                  </a:schemeClr>
                </a:solidFill>
              </a:rPr>
              <a:t>they must put the advertising message into a form that will </a:t>
            </a:r>
            <a:r>
              <a:rPr lang="en-GB" b="1" dirty="0" smtClean="0">
                <a:solidFill>
                  <a:srgbClr val="FF0000"/>
                </a:solidFill>
              </a:rPr>
              <a:t>engage</a:t>
            </a:r>
            <a:r>
              <a:rPr lang="en-GB" b="1" dirty="0" smtClean="0">
                <a:solidFill>
                  <a:schemeClr val="accent6">
                    <a:lumMod val="75000"/>
                  </a:schemeClr>
                </a:solidFill>
              </a:rPr>
              <a:t> the audience’s interest and make the ads memorable. </a:t>
            </a:r>
          </a:p>
          <a:p>
            <a:pPr>
              <a:buNone/>
            </a:pP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Creative Challenge</a:t>
            </a:r>
            <a:endParaRPr lang="en-GB" dirty="0"/>
          </a:p>
        </p:txBody>
      </p:sp>
      <p:sp>
        <p:nvSpPr>
          <p:cNvPr id="3" name="Content Placeholder 2"/>
          <p:cNvSpPr>
            <a:spLocks noGrp="1"/>
          </p:cNvSpPr>
          <p:nvPr>
            <p:ph sz="quarter" idx="1"/>
          </p:nvPr>
        </p:nvSpPr>
        <p:spPr>
          <a:xfrm>
            <a:off x="457200" y="1447800"/>
            <a:ext cx="8229600" cy="4556760"/>
          </a:xfrm>
        </p:spPr>
        <p:txBody>
          <a:bodyPr>
            <a:normAutofit fontScale="92500" lnSpcReduction="10000"/>
          </a:bodyPr>
          <a:lstStyle/>
          <a:p>
            <a:r>
              <a:rPr lang="en-GB" dirty="0" smtClean="0"/>
              <a:t>Rules lead to dull stereotyped advertising, and they stifle creativity, inspiration, initiative, and progress. The only hard and fast rule that I know </a:t>
            </a:r>
            <a:r>
              <a:rPr lang="en-GB" dirty="0" smtClean="0"/>
              <a:t>that </a:t>
            </a:r>
          </a:p>
          <a:p>
            <a:pPr algn="ctr">
              <a:buNone/>
            </a:pPr>
            <a:r>
              <a:rPr lang="en-GB" dirty="0" smtClean="0">
                <a:solidFill>
                  <a:srgbClr val="FF0000"/>
                </a:solidFill>
              </a:rPr>
              <a:t>in </a:t>
            </a:r>
            <a:r>
              <a:rPr lang="en-GB" dirty="0" smtClean="0">
                <a:solidFill>
                  <a:srgbClr val="FF0000"/>
                </a:solidFill>
              </a:rPr>
              <a:t>advertising is that there are no rules. </a:t>
            </a:r>
          </a:p>
          <a:p>
            <a:r>
              <a:rPr lang="en-GB" dirty="0" smtClean="0"/>
              <a:t>No formulas. No right way. Given the same problem, a dozen creative talents would solve it a dozen different ways. </a:t>
            </a:r>
          </a:p>
          <a:p>
            <a:r>
              <a:rPr lang="en-GB" dirty="0" smtClean="0"/>
              <a:t>If there were a sure-fire formula for successful advertising, everyone would use it. Then there’d be no need for creative people. </a:t>
            </a:r>
          </a:p>
          <a:p>
            <a:r>
              <a:rPr lang="en-GB" dirty="0" smtClean="0"/>
              <a:t>We would simply program robots to create our ads and commercials and they’d sell loads of product—to other robots.</a:t>
            </a: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Creative Personnel</a:t>
            </a:r>
          </a:p>
        </p:txBody>
      </p:sp>
      <p:sp>
        <p:nvSpPr>
          <p:cNvPr id="3" name="Content Placeholder 2"/>
          <p:cNvSpPr>
            <a:spLocks noGrp="1"/>
          </p:cNvSpPr>
          <p:nvPr>
            <p:ph sz="quarter" idx="1"/>
          </p:nvPr>
        </p:nvSpPr>
        <p:spPr>
          <a:xfrm>
            <a:off x="457200" y="1219200"/>
            <a:ext cx="5029200" cy="4937760"/>
          </a:xfrm>
          <a:ln>
            <a:solidFill>
              <a:schemeClr val="accent2">
                <a:lumMod val="75000"/>
              </a:schemeClr>
            </a:solidFill>
          </a:ln>
        </p:spPr>
        <p:txBody>
          <a:bodyPr>
            <a:normAutofit fontScale="77500" lnSpcReduction="20000"/>
          </a:bodyPr>
          <a:lstStyle/>
          <a:p>
            <a:pPr>
              <a:buNone/>
            </a:pPr>
            <a:r>
              <a:rPr lang="en-GB" dirty="0" smtClean="0"/>
              <a:t>The educational background of creative personnel is often in </a:t>
            </a:r>
            <a:r>
              <a:rPr lang="en-GB" dirty="0" err="1" smtClean="0"/>
              <a:t>nonbusiness</a:t>
            </a:r>
            <a:r>
              <a:rPr lang="en-GB" dirty="0" smtClean="0"/>
              <a:t> areas such as art, literature, music, humanities, or journalism, so their interests and perspectives tend to differ from those of managers with a business education or background. </a:t>
            </a:r>
          </a:p>
          <a:p>
            <a:pPr>
              <a:buNone/>
            </a:pPr>
            <a:endParaRPr lang="en-GB" dirty="0" smtClean="0"/>
          </a:p>
          <a:p>
            <a:pPr>
              <a:buNone/>
            </a:pPr>
            <a:r>
              <a:rPr lang="en-GB" dirty="0" smtClean="0"/>
              <a:t>Creative people tend to be more abstract and less structured, organized, or conventional in their approach to a problem, relying on intuition more often than logic. </a:t>
            </a:r>
          </a:p>
          <a:p>
            <a:pPr>
              <a:buNone/>
            </a:pPr>
            <a:r>
              <a:rPr lang="en-GB" dirty="0" smtClean="0"/>
              <a:t>Yet the differences between creative and managerial personalities and perspectives must be recognized and tolerated so that creative people can do their best work and all those involved in the advertising process can cooperate</a:t>
            </a:r>
          </a:p>
          <a:p>
            <a:pPr>
              <a:buNone/>
            </a:pPr>
            <a:endParaRPr lang="en-GB" dirty="0" smtClean="0"/>
          </a:p>
        </p:txBody>
      </p:sp>
      <p:pic>
        <p:nvPicPr>
          <p:cNvPr id="1026" name="Picture 2" descr="https://img.freepik.com/photos-premium/conception-magazine-portrait-equipe-lors-reunion-homme-collaboration-projet-planification-creative-personnel-heureux-travail-photographie-table-portfolio-catalogue-processus-edition_590464-280325.jpg"/>
          <p:cNvPicPr>
            <a:picLocks noChangeAspect="1" noChangeArrowheads="1"/>
          </p:cNvPicPr>
          <p:nvPr/>
        </p:nvPicPr>
        <p:blipFill>
          <a:blip r:embed="rId2" cstate="print"/>
          <a:srcRect/>
          <a:stretch>
            <a:fillRect/>
          </a:stretch>
        </p:blipFill>
        <p:spPr bwMode="auto">
          <a:xfrm>
            <a:off x="5715731" y="1981200"/>
            <a:ext cx="3202958" cy="21336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Creative Process Young’s model </a:t>
            </a:r>
            <a:endParaRPr lang="en-GB" dirty="0"/>
          </a:p>
        </p:txBody>
      </p:sp>
      <p:sp>
        <p:nvSpPr>
          <p:cNvPr id="3" name="Content Placeholder 2"/>
          <p:cNvSpPr>
            <a:spLocks noGrp="1"/>
          </p:cNvSpPr>
          <p:nvPr>
            <p:ph sz="quarter" idx="1"/>
          </p:nvPr>
        </p:nvSpPr>
        <p:spPr/>
        <p:txBody>
          <a:bodyPr>
            <a:normAutofit fontScale="92500" lnSpcReduction="10000"/>
          </a:bodyPr>
          <a:lstStyle/>
          <a:p>
            <a:r>
              <a:rPr lang="en-GB" dirty="0" smtClean="0"/>
              <a:t>Young’s model of the creative process contains five steps:</a:t>
            </a:r>
          </a:p>
          <a:p>
            <a:pPr marL="514350" indent="-514350">
              <a:buFont typeface="+mj-lt"/>
              <a:buAutoNum type="arabicPeriod"/>
            </a:pPr>
            <a:r>
              <a:rPr lang="en-GB" i="1" dirty="0" smtClean="0">
                <a:solidFill>
                  <a:srgbClr val="FF0000"/>
                </a:solidFill>
              </a:rPr>
              <a:t>Immersion</a:t>
            </a:r>
            <a:r>
              <a:rPr lang="en-GB" i="1" dirty="0" smtClean="0"/>
              <a:t>. Gathering raw material and information through background research </a:t>
            </a:r>
            <a:r>
              <a:rPr lang="en-GB" dirty="0" smtClean="0"/>
              <a:t>and immersing yourself in the problem.</a:t>
            </a:r>
          </a:p>
          <a:p>
            <a:pPr marL="514350" indent="-514350">
              <a:buFont typeface="+mj-lt"/>
              <a:buAutoNum type="arabicPeriod"/>
            </a:pPr>
            <a:r>
              <a:rPr lang="en-GB" i="1" dirty="0" smtClean="0">
                <a:solidFill>
                  <a:srgbClr val="FF0000"/>
                </a:solidFill>
              </a:rPr>
              <a:t>Digestion</a:t>
            </a:r>
            <a:r>
              <a:rPr lang="en-GB" i="1" dirty="0" smtClean="0"/>
              <a:t>. Taking the information, working it over, and wrestling with it in the mind.</a:t>
            </a:r>
          </a:p>
          <a:p>
            <a:pPr marL="514350" indent="-514350">
              <a:buFont typeface="+mj-lt"/>
              <a:buAutoNum type="arabicPeriod"/>
            </a:pPr>
            <a:r>
              <a:rPr lang="en-GB" i="1" dirty="0" smtClean="0">
                <a:solidFill>
                  <a:srgbClr val="FF0000"/>
                </a:solidFill>
              </a:rPr>
              <a:t>Incubation</a:t>
            </a:r>
            <a:r>
              <a:rPr lang="en-GB" i="1" dirty="0" smtClean="0"/>
              <a:t>. Putting the problems out of your conscious mind and turning the information </a:t>
            </a:r>
            <a:r>
              <a:rPr lang="en-GB" dirty="0" smtClean="0"/>
              <a:t>over to the subconscious to do the work.</a:t>
            </a:r>
          </a:p>
          <a:p>
            <a:pPr marL="514350" indent="-514350">
              <a:buFont typeface="+mj-lt"/>
              <a:buAutoNum type="arabicPeriod"/>
            </a:pPr>
            <a:r>
              <a:rPr lang="en-GB" i="1" dirty="0" smtClean="0">
                <a:solidFill>
                  <a:srgbClr val="FF0000"/>
                </a:solidFill>
              </a:rPr>
              <a:t>Illumination</a:t>
            </a:r>
            <a:r>
              <a:rPr lang="en-GB" i="1" dirty="0" smtClean="0"/>
              <a:t>. The birth of an idea—the “Eureka! I have it!” phenomenon.</a:t>
            </a:r>
          </a:p>
          <a:p>
            <a:pPr marL="514350" indent="-514350">
              <a:buFont typeface="+mj-lt"/>
              <a:buAutoNum type="arabicPeriod"/>
            </a:pPr>
            <a:r>
              <a:rPr lang="en-GB" i="1" dirty="0" smtClean="0">
                <a:solidFill>
                  <a:srgbClr val="FF0000"/>
                </a:solidFill>
              </a:rPr>
              <a:t>Reality or verification</a:t>
            </a:r>
            <a:r>
              <a:rPr lang="en-GB" i="1" dirty="0" smtClean="0"/>
              <a:t>. Studying the idea to see if it still looks good or solves the </a:t>
            </a:r>
            <a:r>
              <a:rPr lang="en-GB" dirty="0" smtClean="0"/>
              <a:t>problem; then shaping the idea to practical usefulness.</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Creative Process Graham </a:t>
            </a:r>
            <a:r>
              <a:rPr lang="en-GB" dirty="0" err="1" smtClean="0"/>
              <a:t>Wallas</a:t>
            </a:r>
            <a:endParaRPr lang="en-GB" dirty="0"/>
          </a:p>
        </p:txBody>
      </p:sp>
      <p:sp>
        <p:nvSpPr>
          <p:cNvPr id="3" name="Content Placeholder 2"/>
          <p:cNvSpPr>
            <a:spLocks noGrp="1"/>
          </p:cNvSpPr>
          <p:nvPr>
            <p:ph sz="quarter" idx="1"/>
          </p:nvPr>
        </p:nvSpPr>
        <p:spPr/>
        <p:txBody>
          <a:bodyPr>
            <a:normAutofit/>
          </a:bodyPr>
          <a:lstStyle/>
          <a:p>
            <a:r>
              <a:rPr lang="en-GB" dirty="0" smtClean="0"/>
              <a:t>Young’s process of creativity is similar to a four-step approach outlined much earlier by English sociologist Graham </a:t>
            </a:r>
            <a:r>
              <a:rPr lang="en-GB" dirty="0" err="1" smtClean="0"/>
              <a:t>Wallas</a:t>
            </a:r>
            <a:r>
              <a:rPr lang="en-GB" dirty="0" smtClean="0"/>
              <a:t>:</a:t>
            </a:r>
          </a:p>
          <a:p>
            <a:pPr marL="514350" indent="-514350">
              <a:buFont typeface="+mj-lt"/>
              <a:buAutoNum type="arabicPeriod"/>
            </a:pPr>
            <a:r>
              <a:rPr lang="en-GB" i="1" dirty="0" smtClean="0">
                <a:solidFill>
                  <a:srgbClr val="FF0000"/>
                </a:solidFill>
              </a:rPr>
              <a:t>Preparation</a:t>
            </a:r>
            <a:r>
              <a:rPr lang="en-GB" i="1" dirty="0" smtClean="0"/>
              <a:t>. Gathering background information needed to solve the problem </a:t>
            </a:r>
            <a:r>
              <a:rPr lang="en-GB" dirty="0" smtClean="0"/>
              <a:t>through research and study.</a:t>
            </a:r>
          </a:p>
          <a:p>
            <a:pPr marL="514350" indent="-514350">
              <a:buFont typeface="+mj-lt"/>
              <a:buAutoNum type="arabicPeriod"/>
            </a:pPr>
            <a:r>
              <a:rPr lang="en-GB" i="1" dirty="0" smtClean="0">
                <a:solidFill>
                  <a:srgbClr val="FF0000"/>
                </a:solidFill>
              </a:rPr>
              <a:t>Incubation</a:t>
            </a:r>
            <a:r>
              <a:rPr lang="en-GB" i="1" dirty="0" smtClean="0"/>
              <a:t>. Getting away and letting ideas develop.</a:t>
            </a:r>
          </a:p>
          <a:p>
            <a:pPr marL="514350" indent="-514350">
              <a:buFont typeface="+mj-lt"/>
              <a:buAutoNum type="arabicPeriod"/>
            </a:pPr>
            <a:r>
              <a:rPr lang="en-GB" i="1" dirty="0" smtClean="0">
                <a:solidFill>
                  <a:srgbClr val="FF0000"/>
                </a:solidFill>
              </a:rPr>
              <a:t>Illumination</a:t>
            </a:r>
            <a:r>
              <a:rPr lang="en-GB" i="1" dirty="0" smtClean="0"/>
              <a:t>. Seeing the light or solution.</a:t>
            </a:r>
          </a:p>
          <a:p>
            <a:pPr marL="514350" indent="-514350">
              <a:buFont typeface="+mj-lt"/>
              <a:buAutoNum type="arabicPeriod"/>
            </a:pPr>
            <a:r>
              <a:rPr lang="en-GB" i="1" dirty="0" smtClean="0">
                <a:solidFill>
                  <a:srgbClr val="FF0000"/>
                </a:solidFill>
              </a:rPr>
              <a:t>Verification</a:t>
            </a:r>
            <a:r>
              <a:rPr lang="en-GB" i="1" dirty="0" smtClean="0"/>
              <a:t>. Refining and polishing the idea and seeing if it is an appropriate </a:t>
            </a:r>
            <a:r>
              <a:rPr lang="en-GB" dirty="0" smtClean="0"/>
              <a:t>solution.</a:t>
            </a:r>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smtClean="0"/>
              <a:t>The Creative Process </a:t>
            </a:r>
            <a:br>
              <a:rPr lang="en-GB" dirty="0" smtClean="0"/>
            </a:br>
            <a:r>
              <a:rPr lang="en-GB" dirty="0" smtClean="0"/>
              <a:t>Young &amp; Graham </a:t>
            </a:r>
            <a:r>
              <a:rPr lang="en-GB" dirty="0" err="1" smtClean="0"/>
              <a:t>Wallas</a:t>
            </a:r>
            <a:endParaRPr lang="en-GB" dirty="0"/>
          </a:p>
        </p:txBody>
      </p:sp>
      <p:sp>
        <p:nvSpPr>
          <p:cNvPr id="3" name="Content Placeholder 2"/>
          <p:cNvSpPr>
            <a:spLocks noGrp="1"/>
          </p:cNvSpPr>
          <p:nvPr>
            <p:ph sz="quarter" idx="1"/>
          </p:nvPr>
        </p:nvSpPr>
        <p:spPr>
          <a:xfrm>
            <a:off x="457200" y="2057400"/>
            <a:ext cx="3733800" cy="2743200"/>
          </a:xfrm>
        </p:spPr>
        <p:style>
          <a:lnRef idx="1">
            <a:schemeClr val="accent6"/>
          </a:lnRef>
          <a:fillRef idx="2">
            <a:schemeClr val="accent6"/>
          </a:fillRef>
          <a:effectRef idx="1">
            <a:schemeClr val="accent6"/>
          </a:effectRef>
          <a:fontRef idx="minor">
            <a:schemeClr val="dk1"/>
          </a:fontRef>
        </p:style>
        <p:txBody>
          <a:bodyPr/>
          <a:lstStyle/>
          <a:p>
            <a:pPr marL="514350" indent="-514350">
              <a:buFont typeface="+mj-lt"/>
              <a:buAutoNum type="arabicPeriod"/>
            </a:pPr>
            <a:r>
              <a:rPr lang="en-GB" i="1" dirty="0" smtClean="0"/>
              <a:t>Immersion. </a:t>
            </a:r>
            <a:endParaRPr lang="en-GB" dirty="0" smtClean="0"/>
          </a:p>
          <a:p>
            <a:pPr marL="514350" indent="-514350">
              <a:buFont typeface="+mj-lt"/>
              <a:buAutoNum type="arabicPeriod"/>
            </a:pPr>
            <a:r>
              <a:rPr lang="en-GB" i="1" dirty="0" smtClean="0"/>
              <a:t>Digestion. </a:t>
            </a:r>
          </a:p>
          <a:p>
            <a:pPr marL="514350" indent="-514350">
              <a:buFont typeface="+mj-lt"/>
              <a:buAutoNum type="arabicPeriod"/>
            </a:pPr>
            <a:r>
              <a:rPr lang="en-GB" i="1" dirty="0" smtClean="0"/>
              <a:t>Incubation. </a:t>
            </a:r>
            <a:endParaRPr lang="en-GB" dirty="0" smtClean="0"/>
          </a:p>
          <a:p>
            <a:pPr marL="514350" indent="-514350">
              <a:buFont typeface="+mj-lt"/>
              <a:buAutoNum type="arabicPeriod"/>
            </a:pPr>
            <a:r>
              <a:rPr lang="en-GB" i="1" dirty="0" smtClean="0"/>
              <a:t>Illumination. </a:t>
            </a:r>
          </a:p>
          <a:p>
            <a:pPr marL="514350" indent="-514350">
              <a:buFont typeface="+mj-lt"/>
              <a:buAutoNum type="arabicPeriod"/>
            </a:pPr>
            <a:r>
              <a:rPr lang="en-GB" i="1" dirty="0" smtClean="0"/>
              <a:t>Reality or verification. </a:t>
            </a:r>
            <a:endParaRPr lang="en-GB" dirty="0"/>
          </a:p>
        </p:txBody>
      </p:sp>
      <p:sp>
        <p:nvSpPr>
          <p:cNvPr id="5" name="Content Placeholder 2"/>
          <p:cNvSpPr txBox="1">
            <a:spLocks/>
          </p:cNvSpPr>
          <p:nvPr/>
        </p:nvSpPr>
        <p:spPr>
          <a:xfrm>
            <a:off x="4648200" y="2209800"/>
            <a:ext cx="3733800" cy="2362200"/>
          </a:xfrm>
          <a:prstGeom prst="rect">
            <a:avLst/>
          </a:prstGeom>
        </p:spPr>
        <p:style>
          <a:lnRef idx="1">
            <a:schemeClr val="accent4"/>
          </a:lnRef>
          <a:fillRef idx="2">
            <a:schemeClr val="accent4"/>
          </a:fillRef>
          <a:effectRef idx="1">
            <a:schemeClr val="accent4"/>
          </a:effectRef>
          <a:fontRef idx="minor">
            <a:schemeClr val="dk1"/>
          </a:fontRef>
        </p:style>
        <p:txBody>
          <a:bodyPr vert="horz">
            <a:normAutofit/>
          </a:bodyPr>
          <a:lstStyle/>
          <a:p>
            <a:pPr marL="514350" indent="-514350">
              <a:buFont typeface="+mj-lt"/>
              <a:buAutoNum type="arabicPeriod"/>
            </a:pPr>
            <a:r>
              <a:rPr lang="en-GB" sz="2800" i="1" dirty="0" smtClean="0"/>
              <a:t>Preparation. </a:t>
            </a:r>
            <a:endParaRPr lang="en-GB" sz="2800" dirty="0" smtClean="0"/>
          </a:p>
          <a:p>
            <a:pPr marL="514350" indent="-514350">
              <a:buFont typeface="+mj-lt"/>
              <a:buAutoNum type="arabicPeriod"/>
            </a:pPr>
            <a:r>
              <a:rPr lang="en-GB" sz="2800" i="1" dirty="0" smtClean="0"/>
              <a:t>Incubation. </a:t>
            </a:r>
          </a:p>
          <a:p>
            <a:pPr marL="514350" indent="-514350">
              <a:buFont typeface="+mj-lt"/>
              <a:buAutoNum type="arabicPeriod"/>
            </a:pPr>
            <a:r>
              <a:rPr lang="en-GB" sz="2800" i="1" dirty="0" smtClean="0"/>
              <a:t>Illumination. </a:t>
            </a:r>
          </a:p>
          <a:p>
            <a:pPr marL="514350" indent="-514350">
              <a:buFont typeface="+mj-lt"/>
              <a:buAutoNum type="arabicPeriod"/>
            </a:pPr>
            <a:r>
              <a:rPr lang="en-GB" sz="2800" i="1" dirty="0" smtClean="0"/>
              <a:t>Verification</a:t>
            </a:r>
            <a:endParaRPr kumimoji="0" lang="en-GB"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Account </a:t>
            </a:r>
            <a:r>
              <a:rPr lang="en-GB" dirty="0" smtClean="0"/>
              <a:t>Planning – the process </a:t>
            </a:r>
            <a:endParaRPr lang="en-GB" dirty="0"/>
          </a:p>
        </p:txBody>
      </p:sp>
      <p:sp>
        <p:nvSpPr>
          <p:cNvPr id="3" name="Content Placeholder 2"/>
          <p:cNvSpPr>
            <a:spLocks noGrp="1"/>
          </p:cNvSpPr>
          <p:nvPr>
            <p:ph sz="quarter" idx="1"/>
          </p:nvPr>
        </p:nvSpPr>
        <p:spPr/>
        <p:txBody>
          <a:bodyPr/>
          <a:lstStyle/>
          <a:p>
            <a:pPr>
              <a:buNone/>
            </a:pPr>
            <a:endParaRPr lang="en-GB" dirty="0" smtClean="0"/>
          </a:p>
          <a:p>
            <a:pPr>
              <a:buNone/>
            </a:pPr>
            <a:endParaRPr lang="en-GB" dirty="0" smtClean="0"/>
          </a:p>
          <a:p>
            <a:pPr>
              <a:buNone/>
            </a:pPr>
            <a:r>
              <a:rPr lang="en-GB" dirty="0" smtClean="0"/>
              <a:t>To facilitate the creative process, many agencies now use </a:t>
            </a:r>
            <a:r>
              <a:rPr lang="en-GB" b="1" dirty="0" smtClean="0"/>
              <a:t>account planning, which is </a:t>
            </a:r>
            <a:endParaRPr lang="en-GB" b="1" dirty="0" smtClean="0"/>
          </a:p>
          <a:p>
            <a:pPr>
              <a:buNone/>
            </a:pPr>
            <a:endParaRPr lang="en-GB" b="1" dirty="0" smtClean="0"/>
          </a:p>
          <a:p>
            <a:pPr>
              <a:buNone/>
            </a:pPr>
            <a:r>
              <a:rPr lang="en-GB" i="1" dirty="0" smtClean="0"/>
              <a:t>a </a:t>
            </a:r>
            <a:r>
              <a:rPr lang="en-GB" i="1" dirty="0" smtClean="0"/>
              <a:t>process that involves conducting research and gathering all relevant information about a client’s product or service, brand, and consumers in the target audience.</a:t>
            </a:r>
            <a:endParaRPr lang="en-GB"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Advertising </a:t>
            </a:r>
            <a:r>
              <a:rPr lang="en-GB" dirty="0" smtClean="0"/>
              <a:t>Campaigns- IMC</a:t>
            </a:r>
            <a:endParaRPr lang="en-GB" dirty="0"/>
          </a:p>
        </p:txBody>
      </p:sp>
      <p:sp>
        <p:nvSpPr>
          <p:cNvPr id="3" name="Content Placeholder 2"/>
          <p:cNvSpPr>
            <a:spLocks noGrp="1"/>
          </p:cNvSpPr>
          <p:nvPr>
            <p:ph sz="quarter" idx="1"/>
          </p:nvPr>
        </p:nvSpPr>
        <p:spPr>
          <a:xfrm>
            <a:off x="457200" y="2438400"/>
            <a:ext cx="8229600" cy="2819400"/>
          </a:xfrm>
        </p:spPr>
        <p:txBody>
          <a:bodyPr>
            <a:normAutofit lnSpcReduction="10000"/>
          </a:bodyPr>
          <a:lstStyle/>
          <a:p>
            <a:pPr>
              <a:buNone/>
            </a:pPr>
            <a:r>
              <a:rPr lang="en-GB" dirty="0" smtClean="0"/>
              <a:t>Most ads are part of a series of messages that make up an IMC or </a:t>
            </a:r>
            <a:r>
              <a:rPr lang="en-GB" b="1" dirty="0" smtClean="0"/>
              <a:t>advertising campaign,  </a:t>
            </a:r>
            <a:r>
              <a:rPr lang="en-GB" dirty="0" smtClean="0"/>
              <a:t>which is </a:t>
            </a:r>
            <a:endParaRPr lang="en-GB" dirty="0" smtClean="0"/>
          </a:p>
          <a:p>
            <a:pPr>
              <a:buNone/>
            </a:pPr>
            <a:endParaRPr lang="en-GB" dirty="0" smtClean="0"/>
          </a:p>
          <a:p>
            <a:pPr>
              <a:buNone/>
            </a:pPr>
            <a:r>
              <a:rPr lang="en-GB" dirty="0" smtClean="0"/>
              <a:t>a </a:t>
            </a:r>
            <a:r>
              <a:rPr lang="en-GB" dirty="0" smtClean="0"/>
              <a:t>set of interrelated and coordinated marketing communication activities that </a:t>
            </a:r>
            <a:r>
              <a:rPr lang="en-GB" dirty="0" err="1" smtClean="0"/>
              <a:t>center</a:t>
            </a:r>
            <a:r>
              <a:rPr lang="en-GB" dirty="0" smtClean="0"/>
              <a:t> on a single theme or idea that appears in different media across a specified time period.</a:t>
            </a: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Advertising Campaigns</a:t>
            </a:r>
            <a:endParaRPr lang="en-GB" dirty="0"/>
          </a:p>
        </p:txBody>
      </p:sp>
      <p:sp>
        <p:nvSpPr>
          <p:cNvPr id="3" name="Content Placeholder 2"/>
          <p:cNvSpPr>
            <a:spLocks noGrp="1"/>
          </p:cNvSpPr>
          <p:nvPr>
            <p:ph sz="quarter" idx="1"/>
          </p:nvPr>
        </p:nvSpPr>
        <p:spPr/>
        <p:txBody>
          <a:bodyPr/>
          <a:lstStyle/>
          <a:p>
            <a:r>
              <a:rPr lang="en-GB" dirty="0" smtClean="0"/>
              <a:t>A </a:t>
            </a:r>
            <a:r>
              <a:rPr lang="en-GB" b="1" dirty="0" smtClean="0"/>
              <a:t>campaign theme should be a </a:t>
            </a:r>
            <a:r>
              <a:rPr lang="en-GB" dirty="0" smtClean="0"/>
              <a:t>strong idea, as it is the central message that will be communicated in all the advertising and other promotional activities.</a:t>
            </a:r>
            <a:endParaRPr lang="en-GB" b="1" dirty="0" smtClean="0"/>
          </a:p>
          <a:p>
            <a:endParaRPr lang="en-GB" dirty="0" smtClean="0"/>
          </a:p>
          <a:p>
            <a:r>
              <a:rPr lang="en-GB" dirty="0" smtClean="0"/>
              <a:t>Advertising campaign plans are short-term in nature and, like marketing and IMC plans, are done on an annual basis</a:t>
            </a:r>
          </a:p>
          <a:p>
            <a:endParaRPr lang="en-US" b="1" dirty="0" smtClean="0"/>
          </a:p>
          <a:p>
            <a:r>
              <a:rPr lang="en-GB" dirty="0" smtClean="0"/>
              <a:t>However, the campaign themes are usually developed with the intention of being used for a longer time period</a:t>
            </a:r>
            <a:endParaRPr lang="en-GB"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Top 10 advertising slogans of the century</a:t>
            </a:r>
            <a:endParaRPr lang="en-GB" dirty="0"/>
          </a:p>
        </p:txBody>
      </p:sp>
      <p:sp>
        <p:nvSpPr>
          <p:cNvPr id="3" name="Content Placeholder 2"/>
          <p:cNvSpPr>
            <a:spLocks noGrp="1"/>
          </p:cNvSpPr>
          <p:nvPr>
            <p:ph sz="quarter" idx="1"/>
          </p:nvPr>
        </p:nvSpPr>
        <p:spPr/>
        <p:txBody>
          <a:bodyPr>
            <a:normAutofit fontScale="92500" lnSpcReduction="20000"/>
          </a:bodyPr>
          <a:lstStyle/>
          <a:p>
            <a:pPr>
              <a:buNone/>
            </a:pPr>
            <a:r>
              <a:rPr lang="en-GB" dirty="0" smtClean="0"/>
              <a:t>Company or Brand Campaign Theme</a:t>
            </a:r>
          </a:p>
          <a:p>
            <a:pPr>
              <a:buNone/>
            </a:pPr>
            <a:r>
              <a:rPr lang="en-GB" dirty="0" smtClean="0"/>
              <a:t>1. DeBeers Diamonds are forever</a:t>
            </a:r>
          </a:p>
          <a:p>
            <a:pPr>
              <a:buNone/>
            </a:pPr>
            <a:r>
              <a:rPr lang="en-GB" dirty="0" smtClean="0"/>
              <a:t>2. Nike Just do it</a:t>
            </a:r>
          </a:p>
          <a:p>
            <a:pPr>
              <a:buNone/>
            </a:pPr>
            <a:r>
              <a:rPr lang="en-GB" dirty="0" smtClean="0"/>
              <a:t>3. Coca-Cola The pause that refreshes</a:t>
            </a:r>
          </a:p>
          <a:p>
            <a:pPr>
              <a:buNone/>
            </a:pPr>
            <a:r>
              <a:rPr lang="en-GB" dirty="0" smtClean="0"/>
              <a:t>4. Miller </a:t>
            </a:r>
            <a:r>
              <a:rPr lang="en-GB" dirty="0" err="1" smtClean="0"/>
              <a:t>Lite</a:t>
            </a:r>
            <a:r>
              <a:rPr lang="en-GB" dirty="0" smtClean="0"/>
              <a:t> Tastes great, less filling</a:t>
            </a:r>
          </a:p>
          <a:p>
            <a:pPr>
              <a:buNone/>
            </a:pPr>
            <a:r>
              <a:rPr lang="en-GB" dirty="0" smtClean="0"/>
              <a:t>5. Avis We try harder</a:t>
            </a:r>
          </a:p>
          <a:p>
            <a:pPr>
              <a:buNone/>
            </a:pPr>
            <a:r>
              <a:rPr lang="en-GB" dirty="0" smtClean="0"/>
              <a:t>6. Maxwell House Good to the last drop</a:t>
            </a:r>
          </a:p>
          <a:p>
            <a:pPr>
              <a:buNone/>
            </a:pPr>
            <a:r>
              <a:rPr lang="en-GB" dirty="0" smtClean="0"/>
              <a:t>7. </a:t>
            </a:r>
            <a:r>
              <a:rPr lang="en-GB" dirty="0" err="1" smtClean="0"/>
              <a:t>Wheaties</a:t>
            </a:r>
            <a:r>
              <a:rPr lang="en-GB" dirty="0" smtClean="0"/>
              <a:t> Breakfast of champions</a:t>
            </a:r>
          </a:p>
          <a:p>
            <a:pPr>
              <a:buNone/>
            </a:pPr>
            <a:r>
              <a:rPr lang="en-GB" dirty="0" smtClean="0"/>
              <a:t>8. Clairol Does she . . . or doesn’t she</a:t>
            </a:r>
          </a:p>
          <a:p>
            <a:pPr>
              <a:buNone/>
            </a:pPr>
            <a:r>
              <a:rPr lang="en-GB" dirty="0" smtClean="0"/>
              <a:t>9. Morton Salt When it rains it pours</a:t>
            </a:r>
          </a:p>
          <a:p>
            <a:pPr>
              <a:buNone/>
            </a:pPr>
            <a:r>
              <a:rPr lang="en-GB" dirty="0" smtClean="0"/>
              <a:t>10. Wendy’s Where’s the beef?</a:t>
            </a:r>
          </a:p>
          <a:p>
            <a:pPr>
              <a:buNone/>
            </a:pPr>
            <a:endParaRPr lang="en-GB" dirty="0" smtClean="0"/>
          </a:p>
          <a:p>
            <a:pPr>
              <a:buNone/>
            </a:pPr>
            <a:r>
              <a:rPr lang="en-GB" dirty="0" smtClean="0">
                <a:hlinkClick r:id="rId2"/>
              </a:rPr>
              <a:t>https://advertisingnews.com/popular-slogans/</a:t>
            </a:r>
            <a:r>
              <a:rPr lang="en-GB" dirty="0" smtClean="0"/>
              <a:t>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5844" name="Picture 4" descr="https://i.pinimg.com/originals/cc/9e/1b/cc9e1ba33b923705e958a5cb556b5b26.jpg"/>
          <p:cNvPicPr>
            <a:picLocks noChangeAspect="1" noChangeArrowheads="1"/>
          </p:cNvPicPr>
          <p:nvPr/>
        </p:nvPicPr>
        <p:blipFill>
          <a:blip r:embed="rId2" cstate="print"/>
          <a:srcRect/>
          <a:stretch>
            <a:fillRect/>
          </a:stretch>
        </p:blipFill>
        <p:spPr bwMode="auto">
          <a:xfrm>
            <a:off x="2819400" y="1295400"/>
            <a:ext cx="3163681" cy="46482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24578" name="Picture 2" descr="https://crisscut.stevenstone.co.uk/wp-content/uploads/2022/11/Debeers.jpg"/>
          <p:cNvPicPr>
            <a:picLocks noChangeAspect="1" noChangeArrowheads="1"/>
          </p:cNvPicPr>
          <p:nvPr/>
        </p:nvPicPr>
        <p:blipFill>
          <a:blip r:embed="rId2" cstate="print"/>
          <a:srcRect/>
          <a:stretch>
            <a:fillRect/>
          </a:stretch>
        </p:blipFill>
        <p:spPr bwMode="auto">
          <a:xfrm>
            <a:off x="685800" y="1828800"/>
            <a:ext cx="8077200" cy="389933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29698" name="Picture 2" descr="https://fashionchinaagency.com/wp-content/uploads/2022/10/cover-4.jpg"/>
          <p:cNvPicPr>
            <a:picLocks noChangeAspect="1" noChangeArrowheads="1"/>
          </p:cNvPicPr>
          <p:nvPr/>
        </p:nvPicPr>
        <p:blipFill>
          <a:blip r:embed="rId2" cstate="print"/>
          <a:srcRect/>
          <a:stretch>
            <a:fillRect/>
          </a:stretch>
        </p:blipFill>
        <p:spPr bwMode="auto">
          <a:xfrm>
            <a:off x="1066800" y="1752600"/>
            <a:ext cx="7165975" cy="3926039"/>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sp>
        <p:nvSpPr>
          <p:cNvPr id="30722" name="AutoShape 2" descr="https://static.wixstatic.com/media/dd5da6_5eabb15091c64bbdbe4e8fe4589955fa~mv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0724" name="AutoShape 4" descr="https://static.wixstatic.com/media/dd5da6_5eabb15091c64bbdbe4e8fe4589955fa~mv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0726" name="AutoShape 6" descr="https://static.wixstatic.com/media/dd5da6_5eabb15091c64bbdbe4e8fe4589955fa~mv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0728" name="AutoShape 8" descr="https://static.wixstatic.com/media/dd5da6_5eabb15091c64bbdbe4e8fe4589955fa~mv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30730" name="AutoShape 10" descr="https://static.wixstatic.com/media/dd5da6_5eabb15091c64bbdbe4e8fe4589955fa~mv2.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30732" name="Picture 12" descr="https://www.scrolldroll.com/wp-content/uploads/2020/02/Story-Behind-Nike%E2%80%99s-Tagline-Just-Do-It.jpg"/>
          <p:cNvPicPr>
            <a:picLocks noChangeAspect="1" noChangeArrowheads="1"/>
          </p:cNvPicPr>
          <p:nvPr/>
        </p:nvPicPr>
        <p:blipFill>
          <a:blip r:embed="rId2" cstate="print"/>
          <a:srcRect/>
          <a:stretch>
            <a:fillRect/>
          </a:stretch>
        </p:blipFill>
        <p:spPr bwMode="auto">
          <a:xfrm>
            <a:off x="914400" y="1676400"/>
            <a:ext cx="7775575" cy="4373761"/>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1746" name="Picture 2" descr="https://i.ebayimg.com/images/g/jlgAAOSwz29ka13s/s-l500.png"/>
          <p:cNvPicPr>
            <a:picLocks noChangeAspect="1" noChangeArrowheads="1"/>
          </p:cNvPicPr>
          <p:nvPr/>
        </p:nvPicPr>
        <p:blipFill>
          <a:blip r:embed="rId2" cstate="print"/>
          <a:srcRect/>
          <a:stretch>
            <a:fillRect/>
          </a:stretch>
        </p:blipFill>
        <p:spPr bwMode="auto">
          <a:xfrm>
            <a:off x="1168564" y="1600200"/>
            <a:ext cx="6451436" cy="40386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2770" name="Picture 2" descr="https://www.diyneonlight.com/wp-content/uploads/2023/08/Z9007_-Miller_Lite_Great_Tast_Less_Filling_Neon_Sign_Store_Beer_Bar_Light_4296eeda-3e5a-43b8-843f-ece2bb6171ce_1024x1024-1.jpg"/>
          <p:cNvPicPr>
            <a:picLocks noChangeAspect="1" noChangeArrowheads="1"/>
          </p:cNvPicPr>
          <p:nvPr/>
        </p:nvPicPr>
        <p:blipFill>
          <a:blip r:embed="rId2" cstate="print"/>
          <a:srcRect/>
          <a:stretch>
            <a:fillRect/>
          </a:stretch>
        </p:blipFill>
        <p:spPr bwMode="auto">
          <a:xfrm>
            <a:off x="457200" y="990600"/>
            <a:ext cx="8362950" cy="5181601"/>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3794" name="Picture 2" descr="https://media.licdn.com/dms/image/D4E10AQHL8ofCgQdbLg/image-shrink_800/0/1711457104760?e=2147483647&amp;v=beta&amp;t=HoKgfLsHcNYhtza_zfZzDs6S2NWjZ2tQ_swbi8-vpFw"/>
          <p:cNvPicPr>
            <a:picLocks noChangeAspect="1" noChangeArrowheads="1"/>
          </p:cNvPicPr>
          <p:nvPr/>
        </p:nvPicPr>
        <p:blipFill>
          <a:blip r:embed="rId2" cstate="print"/>
          <a:srcRect/>
          <a:stretch>
            <a:fillRect/>
          </a:stretch>
        </p:blipFill>
        <p:spPr bwMode="auto">
          <a:xfrm>
            <a:off x="1143000" y="1371600"/>
            <a:ext cx="7620000" cy="399097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4818" name="Picture 2" descr="https://cdn-academyblog.pressidium.com/wp-content/uploads/2019/11/Vintage-Ads_AVIS-we-try-harder-2000-MarketingWeek.jpg"/>
          <p:cNvPicPr>
            <a:picLocks noChangeAspect="1" noChangeArrowheads="1"/>
          </p:cNvPicPr>
          <p:nvPr/>
        </p:nvPicPr>
        <p:blipFill>
          <a:blip r:embed="rId2" cstate="print"/>
          <a:srcRect/>
          <a:stretch>
            <a:fillRect/>
          </a:stretch>
        </p:blipFill>
        <p:spPr bwMode="auto">
          <a:xfrm>
            <a:off x="990600" y="1524000"/>
            <a:ext cx="7546975" cy="461497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6866" name="Picture 2" descr="https://i.pinimg.com/originals/08/89/6c/08896c5f22fcf71cd46168ab03f49160.jpg"/>
          <p:cNvPicPr>
            <a:picLocks noChangeAspect="1" noChangeArrowheads="1"/>
          </p:cNvPicPr>
          <p:nvPr/>
        </p:nvPicPr>
        <p:blipFill>
          <a:blip r:embed="rId2" cstate="print"/>
          <a:srcRect/>
          <a:stretch>
            <a:fillRect/>
          </a:stretch>
        </p:blipFill>
        <p:spPr bwMode="auto">
          <a:xfrm>
            <a:off x="2743200" y="304800"/>
            <a:ext cx="4200525" cy="6096001"/>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7890" name="Picture 2" descr="https://img0.etsystatic.com/010/2/5225696/il_570xN.453150130_oi62.jpg"/>
          <p:cNvPicPr>
            <a:picLocks noChangeAspect="1" noChangeArrowheads="1"/>
          </p:cNvPicPr>
          <p:nvPr/>
        </p:nvPicPr>
        <p:blipFill>
          <a:blip r:embed="rId2" cstate="print"/>
          <a:srcRect/>
          <a:stretch>
            <a:fillRect/>
          </a:stretch>
        </p:blipFill>
        <p:spPr bwMode="auto">
          <a:xfrm>
            <a:off x="3352800" y="914400"/>
            <a:ext cx="3507734" cy="51816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sz="quarter" idx="1"/>
          </p:nvPr>
        </p:nvSpPr>
        <p:spPr/>
        <p:txBody>
          <a:bodyPr/>
          <a:lstStyle/>
          <a:p>
            <a:endParaRPr lang="en-GB"/>
          </a:p>
        </p:txBody>
      </p:sp>
      <p:pic>
        <p:nvPicPr>
          <p:cNvPr id="38914" name="Picture 2" descr="https://www.qsrmagazine.com/wp-content/uploads/2024/02/wendyswheresthebeef-1200x675.jpg"/>
          <p:cNvPicPr>
            <a:picLocks noChangeAspect="1" noChangeArrowheads="1"/>
          </p:cNvPicPr>
          <p:nvPr/>
        </p:nvPicPr>
        <p:blipFill>
          <a:blip r:embed="rId2" cstate="print"/>
          <a:srcRect/>
          <a:stretch>
            <a:fillRect/>
          </a:stretch>
        </p:blipFill>
        <p:spPr bwMode="auto">
          <a:xfrm>
            <a:off x="2209800" y="2057400"/>
            <a:ext cx="5486400" cy="30861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Copy </a:t>
            </a:r>
            <a:r>
              <a:rPr lang="en-GB" dirty="0" smtClean="0"/>
              <a:t>Platform – Creative Brief </a:t>
            </a:r>
            <a:endParaRPr lang="en-GB" dirty="0"/>
          </a:p>
        </p:txBody>
      </p:sp>
      <p:sp>
        <p:nvSpPr>
          <p:cNvPr id="3" name="Content Placeholder 2"/>
          <p:cNvSpPr>
            <a:spLocks noGrp="1"/>
          </p:cNvSpPr>
          <p:nvPr>
            <p:ph sz="quarter" idx="1"/>
          </p:nvPr>
        </p:nvSpPr>
        <p:spPr>
          <a:xfrm>
            <a:off x="457200" y="1219200"/>
            <a:ext cx="4114800" cy="4937760"/>
          </a:xfrm>
        </p:spPr>
        <p:txBody>
          <a:bodyPr/>
          <a:lstStyle/>
          <a:p>
            <a:pPr>
              <a:buNone/>
            </a:pPr>
            <a:r>
              <a:rPr lang="en-GB" dirty="0" smtClean="0"/>
              <a:t>The written </a:t>
            </a:r>
            <a:r>
              <a:rPr lang="en-GB" b="1" dirty="0" smtClean="0"/>
              <a:t>copy platform specifies the basic elements of the creative strategy. Different </a:t>
            </a:r>
            <a:r>
              <a:rPr lang="en-GB" dirty="0" smtClean="0"/>
              <a:t>agencies may call this document a </a:t>
            </a:r>
            <a:r>
              <a:rPr lang="en-GB" i="1" dirty="0" smtClean="0"/>
              <a:t>creative platform or work plan, creative brief, creative blueprint, or creative contract.</a:t>
            </a:r>
            <a:endParaRPr lang="en-GB" dirty="0"/>
          </a:p>
        </p:txBody>
      </p:sp>
      <p:pic>
        <p:nvPicPr>
          <p:cNvPr id="7172" name="Picture 4" descr="https://templatelab.com/wp-content/uploads/2017/12/Creative-Brief-Template-05.jpg"/>
          <p:cNvPicPr>
            <a:picLocks noChangeAspect="1" noChangeArrowheads="1"/>
          </p:cNvPicPr>
          <p:nvPr/>
        </p:nvPicPr>
        <p:blipFill>
          <a:blip r:embed="rId2" cstate="print"/>
          <a:srcRect/>
          <a:stretch>
            <a:fillRect/>
          </a:stretch>
        </p:blipFill>
        <p:spPr bwMode="auto">
          <a:xfrm>
            <a:off x="5105400" y="1143000"/>
            <a:ext cx="3607902" cy="5104559"/>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Copy Platform – Creative Brief </a:t>
            </a:r>
            <a:endParaRPr lang="en-GB" dirty="0"/>
          </a:p>
        </p:txBody>
      </p:sp>
      <p:sp>
        <p:nvSpPr>
          <p:cNvPr id="3" name="Content Placeholder 2"/>
          <p:cNvSpPr>
            <a:spLocks noGrp="1"/>
          </p:cNvSpPr>
          <p:nvPr>
            <p:ph sz="quarter" idx="1"/>
          </p:nvPr>
        </p:nvSpPr>
        <p:spPr/>
        <p:txBody>
          <a:bodyPr/>
          <a:lstStyle/>
          <a:p>
            <a:pPr>
              <a:buNone/>
            </a:pPr>
            <a:r>
              <a:rPr lang="en-GB" dirty="0" smtClean="0"/>
              <a:t>1. Basic problem or issue the advertising must address.</a:t>
            </a:r>
          </a:p>
          <a:p>
            <a:pPr>
              <a:buNone/>
            </a:pPr>
            <a:r>
              <a:rPr lang="en-GB" dirty="0" smtClean="0"/>
              <a:t>2. Advertising and communications objectives.</a:t>
            </a:r>
          </a:p>
          <a:p>
            <a:pPr>
              <a:buNone/>
            </a:pPr>
            <a:r>
              <a:rPr lang="en-GB" dirty="0" smtClean="0"/>
              <a:t>3. Target audience.</a:t>
            </a:r>
          </a:p>
          <a:p>
            <a:pPr>
              <a:buNone/>
            </a:pPr>
            <a:r>
              <a:rPr lang="en-GB" dirty="0" smtClean="0"/>
              <a:t>4. Major selling idea or key benefits to communicate.</a:t>
            </a:r>
          </a:p>
          <a:p>
            <a:pPr>
              <a:buNone/>
            </a:pPr>
            <a:r>
              <a:rPr lang="en-GB" dirty="0" smtClean="0"/>
              <a:t>5. Creative strategy statement (campaign theme, appeal, and execution technique to be used).</a:t>
            </a:r>
          </a:p>
          <a:p>
            <a:pPr>
              <a:buNone/>
            </a:pPr>
            <a:r>
              <a:rPr lang="en-GB" dirty="0" smtClean="0"/>
              <a:t>6. Supporting information and requirements.</a:t>
            </a:r>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Major Selling Idea</a:t>
            </a:r>
            <a:endParaRPr lang="en-GB" dirty="0"/>
          </a:p>
        </p:txBody>
      </p:sp>
      <p:sp>
        <p:nvSpPr>
          <p:cNvPr id="3" name="Content Placeholder 2"/>
          <p:cNvSpPr>
            <a:spLocks noGrp="1"/>
          </p:cNvSpPr>
          <p:nvPr>
            <p:ph sz="quarter" idx="1"/>
          </p:nvPr>
        </p:nvSpPr>
        <p:spPr>
          <a:ln>
            <a:solidFill>
              <a:schemeClr val="accent2">
                <a:lumMod val="75000"/>
              </a:schemeClr>
            </a:solidFill>
          </a:ln>
        </p:spPr>
        <p:txBody>
          <a:bodyPr>
            <a:normAutofit fontScale="92500" lnSpcReduction="10000"/>
          </a:bodyPr>
          <a:lstStyle/>
          <a:p>
            <a:pPr>
              <a:buNone/>
            </a:pPr>
            <a:r>
              <a:rPr lang="en-GB" dirty="0" smtClean="0"/>
              <a:t>The Search for the Major Selling Idea</a:t>
            </a:r>
          </a:p>
          <a:p>
            <a:pPr>
              <a:buNone/>
            </a:pPr>
            <a:r>
              <a:rPr lang="en-GB" dirty="0" smtClean="0"/>
              <a:t>An important part of creative strategy is determining the central theme that will become the </a:t>
            </a:r>
            <a:endParaRPr lang="en-GB" dirty="0" smtClean="0"/>
          </a:p>
          <a:p>
            <a:pPr algn="ctr">
              <a:buNone/>
            </a:pPr>
            <a:r>
              <a:rPr lang="en-GB" b="1" dirty="0" smtClean="0"/>
              <a:t>major </a:t>
            </a:r>
            <a:r>
              <a:rPr lang="en-GB" b="1" dirty="0" smtClean="0"/>
              <a:t>selling idea of the ad campaign. </a:t>
            </a:r>
          </a:p>
          <a:p>
            <a:pPr>
              <a:buNone/>
            </a:pPr>
            <a:r>
              <a:rPr lang="en-GB" b="1" dirty="0" smtClean="0"/>
              <a:t>As A. Jerome </a:t>
            </a:r>
            <a:r>
              <a:rPr lang="en-GB" b="1" dirty="0" err="1" smtClean="0"/>
              <a:t>Jeweler</a:t>
            </a:r>
            <a:r>
              <a:rPr lang="en-GB" b="1" dirty="0" smtClean="0"/>
              <a:t> states in his </a:t>
            </a:r>
            <a:r>
              <a:rPr lang="en-GB" dirty="0" smtClean="0"/>
              <a:t>book </a:t>
            </a:r>
            <a:r>
              <a:rPr lang="en-GB" i="1" dirty="0" smtClean="0"/>
              <a:t>Creative Strategy in Advertising:</a:t>
            </a:r>
          </a:p>
          <a:p>
            <a:pPr>
              <a:buNone/>
            </a:pPr>
            <a:r>
              <a:rPr lang="en-GB" dirty="0" smtClean="0"/>
              <a:t>The major selling idea should emerge as the strongest singular thing you can say about your product or service. This should be the claim with the broadest and most meaningful appeal to your target audience. </a:t>
            </a:r>
          </a:p>
          <a:p>
            <a:pPr>
              <a:buNone/>
            </a:pPr>
            <a:r>
              <a:rPr lang="en-GB" dirty="0" smtClean="0"/>
              <a:t>Once you determine this message, be certain you can live with it; be sure it stands strong enough to remain the central issue in every ad and commercial in the campaign</a:t>
            </a:r>
            <a:endParaRPr lang="en-GB"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inspiration for a big idea</a:t>
            </a:r>
            <a:endParaRPr lang="en-GB" dirty="0"/>
          </a:p>
        </p:txBody>
      </p:sp>
      <p:sp>
        <p:nvSpPr>
          <p:cNvPr id="3" name="Content Placeholder 2"/>
          <p:cNvSpPr>
            <a:spLocks noGrp="1"/>
          </p:cNvSpPr>
          <p:nvPr>
            <p:ph sz="quarter" idx="1"/>
          </p:nvPr>
        </p:nvSpPr>
        <p:spPr/>
        <p:txBody>
          <a:bodyPr/>
          <a:lstStyle/>
          <a:p>
            <a:r>
              <a:rPr lang="en-GB" dirty="0" smtClean="0"/>
              <a:t>Using a unique selling proposition.</a:t>
            </a:r>
          </a:p>
          <a:p>
            <a:r>
              <a:rPr lang="en-GB" dirty="0" smtClean="0"/>
              <a:t>Creating a brand image.</a:t>
            </a:r>
          </a:p>
          <a:p>
            <a:r>
              <a:rPr lang="en-GB" dirty="0" smtClean="0"/>
              <a:t>Finding the inherent drama.</a:t>
            </a:r>
          </a:p>
          <a:p>
            <a:r>
              <a:rPr lang="en-GB" dirty="0" smtClean="0"/>
              <a:t>Positioning.</a:t>
            </a: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Unique Selling Proposition</a:t>
            </a:r>
            <a:endParaRPr lang="en-GB" dirty="0"/>
          </a:p>
        </p:txBody>
      </p:sp>
      <p:sp>
        <p:nvSpPr>
          <p:cNvPr id="3" name="Content Placeholder 2"/>
          <p:cNvSpPr>
            <a:spLocks noGrp="1"/>
          </p:cNvSpPr>
          <p:nvPr>
            <p:ph sz="quarter" idx="1"/>
          </p:nvPr>
        </p:nvSpPr>
        <p:spPr/>
        <p:txBody>
          <a:bodyPr>
            <a:normAutofit/>
          </a:bodyPr>
          <a:lstStyle/>
          <a:p>
            <a:pPr>
              <a:buNone/>
            </a:pPr>
            <a:r>
              <a:rPr lang="en-GB" dirty="0" smtClean="0"/>
              <a:t>1. Each advertisement must make a proposition to the consumer. Not just words, not just product puffery, not just show-window advertising. Each advertisement must say to each reader: “Buy this product and you will get this benefit.”</a:t>
            </a:r>
          </a:p>
          <a:p>
            <a:pPr>
              <a:buNone/>
            </a:pPr>
            <a:r>
              <a:rPr lang="en-GB" dirty="0" smtClean="0"/>
              <a:t>2. The proposition must be one that the competition either cannot or does not offer. It must be unique either in the brand or in the claim.</a:t>
            </a:r>
          </a:p>
          <a:p>
            <a:pPr>
              <a:buNone/>
            </a:pPr>
            <a:r>
              <a:rPr lang="en-GB" dirty="0" smtClean="0"/>
              <a:t>3. The proposition must be strong enough to move the mass millions, that is, pull over new customers to your brand.30</a:t>
            </a: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Creating a Brand Image</a:t>
            </a:r>
            <a:endParaRPr lang="en-GB" dirty="0"/>
          </a:p>
        </p:txBody>
      </p:sp>
      <p:sp>
        <p:nvSpPr>
          <p:cNvPr id="3" name="Content Placeholder 2"/>
          <p:cNvSpPr>
            <a:spLocks noGrp="1"/>
          </p:cNvSpPr>
          <p:nvPr>
            <p:ph sz="quarter" idx="1"/>
          </p:nvPr>
        </p:nvSpPr>
        <p:spPr>
          <a:xfrm>
            <a:off x="457200" y="1219200"/>
            <a:ext cx="4876800" cy="4937760"/>
          </a:xfrm>
        </p:spPr>
        <p:txBody>
          <a:bodyPr>
            <a:normAutofit fontScale="92500" lnSpcReduction="20000"/>
          </a:bodyPr>
          <a:lstStyle/>
          <a:p>
            <a:r>
              <a:rPr lang="en-GB" dirty="0" smtClean="0"/>
              <a:t>Image advertising has become increasingly popular and is used as the main selling idea for a variety of products and services, including soft drinks, liquor, cigarettes, cars, airlines, financial services, perfume/ colognes, and clothing. </a:t>
            </a:r>
          </a:p>
          <a:p>
            <a:r>
              <a:rPr lang="en-GB" dirty="0" smtClean="0"/>
              <a:t>Many consumers wear designer jeans or Ralph Lauren polo shirts or drink certain brands of beer or soft drinks because of the image of these brands. The key to successful image advertising is developing an image that will appeal to product users</a:t>
            </a:r>
            <a:endParaRPr lang="en-GB" dirty="0"/>
          </a:p>
        </p:txBody>
      </p:sp>
      <p:pic>
        <p:nvPicPr>
          <p:cNvPr id="39938" name="Picture 2" descr="https://shm.xcdn.nl/images/00160000-00169999/00164766_1/ralph-lauren-bear-trui-groen-ronde-hals.jpg?sf&amp;f=rs:fit:838:1259"/>
          <p:cNvPicPr>
            <a:picLocks noChangeAspect="1" noChangeArrowheads="1"/>
          </p:cNvPicPr>
          <p:nvPr/>
        </p:nvPicPr>
        <p:blipFill>
          <a:blip r:embed="rId2" cstate="print"/>
          <a:srcRect/>
          <a:stretch>
            <a:fillRect/>
          </a:stretch>
        </p:blipFill>
        <p:spPr bwMode="auto">
          <a:xfrm>
            <a:off x="5867400" y="2057400"/>
            <a:ext cx="2680071" cy="35052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Questions </a:t>
            </a:r>
            <a:endParaRPr lang="en-GB" dirty="0"/>
          </a:p>
        </p:txBody>
      </p:sp>
      <p:sp>
        <p:nvSpPr>
          <p:cNvPr id="3" name="Content Placeholder 2"/>
          <p:cNvSpPr>
            <a:spLocks noGrp="1"/>
          </p:cNvSpPr>
          <p:nvPr>
            <p:ph sz="quarter" idx="1"/>
          </p:nvPr>
        </p:nvSpPr>
        <p:spPr/>
        <p:txBody>
          <a:bodyPr>
            <a:normAutofit/>
          </a:bodyPr>
          <a:lstStyle/>
          <a:p>
            <a:r>
              <a:rPr lang="en-GB" dirty="0" smtClean="0"/>
              <a:t>What are the various stages of the creative process? Do you agree with the notion that advertising creativity can or should follow a definitive process?</a:t>
            </a:r>
          </a:p>
          <a:p>
            <a:endParaRPr lang="en-US" dirty="0" smtClean="0"/>
          </a:p>
          <a:p>
            <a:r>
              <a:rPr lang="en-GB" dirty="0" smtClean="0"/>
              <a:t>Find an example of an ad or campaign that you think reflects one of the approaches used to develop a major selling idea such as unique selling proposition, brand image, inherent drama, or positioning. Discuss how the major selling idea is reflected in this ad or campaign.</a:t>
            </a:r>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1663</Words>
  <Application>Microsoft Office PowerPoint</Application>
  <PresentationFormat>On-screen Show (4:3)</PresentationFormat>
  <Paragraphs>121</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1_Origin</vt:lpstr>
      <vt:lpstr>Advertising &amp; Communication Management Lecture 4  </vt:lpstr>
      <vt:lpstr>What is creativity?</vt:lpstr>
      <vt:lpstr>Advertising creativity</vt:lpstr>
      <vt:lpstr>Advertising Creativity</vt:lpstr>
      <vt:lpstr>Planning Creative Strategy</vt:lpstr>
      <vt:lpstr>Planning Creative Strategy The Art of Participation in Advertising </vt:lpstr>
      <vt:lpstr>The Creative Challenge</vt:lpstr>
      <vt:lpstr>Creative Personnel</vt:lpstr>
      <vt:lpstr>The Creative Process Young’s model </vt:lpstr>
      <vt:lpstr>The Creative Process Graham Wallas</vt:lpstr>
      <vt:lpstr>The Creative Process  Young &amp; Graham Wallas</vt:lpstr>
      <vt:lpstr>Account Planning – the process </vt:lpstr>
      <vt:lpstr>Advertising Campaigns- IMC</vt:lpstr>
      <vt:lpstr>Advertising Campaigns</vt:lpstr>
      <vt:lpstr>Top 10 advertising slogans of the century</vt:lpstr>
      <vt:lpstr>Slide 16</vt:lpstr>
      <vt:lpstr>Slide 17</vt:lpstr>
      <vt:lpstr>Slide 18</vt:lpstr>
      <vt:lpstr>Slide 19</vt:lpstr>
      <vt:lpstr>Slide 20</vt:lpstr>
      <vt:lpstr>Slide 21</vt:lpstr>
      <vt:lpstr>Slide 22</vt:lpstr>
      <vt:lpstr>Slide 23</vt:lpstr>
      <vt:lpstr>Slide 24</vt:lpstr>
      <vt:lpstr>Slide 25</vt:lpstr>
      <vt:lpstr>Slide 26</vt:lpstr>
      <vt:lpstr>Copy Platform – Creative Brief </vt:lpstr>
      <vt:lpstr>Copy Platform – Creative Brief </vt:lpstr>
      <vt:lpstr>the Major Selling Idea</vt:lpstr>
      <vt:lpstr>inspiration for a big idea</vt:lpstr>
      <vt:lpstr>Unique Selling Proposition</vt:lpstr>
      <vt:lpstr>Creating a Brand Image</vt:lpstr>
      <vt:lpstr>Discussion 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 &amp; Communication Management Lecture 4</dc:title>
  <dc:creator>JennyPalla</dc:creator>
  <cp:lastModifiedBy>JennyPalla</cp:lastModifiedBy>
  <cp:revision>6</cp:revision>
  <dcterms:created xsi:type="dcterms:W3CDTF">2006-08-16T00:00:00Z</dcterms:created>
  <dcterms:modified xsi:type="dcterms:W3CDTF">2026-10-23T09:51:13Z</dcterms:modified>
</cp:coreProperties>
</file>