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2" r:id="rId11"/>
    <p:sldId id="269" r:id="rId12"/>
    <p:sldId id="270" r:id="rId13"/>
    <p:sldId id="266" r:id="rId14"/>
    <p:sldId id="264" r:id="rId15"/>
    <p:sldId id="265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86" y="-3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21F4F17-E703-4078-BCBD-D931D028B90E}" type="datetimeFigureOut">
              <a:rPr lang="en-GB" smtClean="0"/>
              <a:pPr/>
              <a:t>23/10/2026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C009631-B7BF-4BAD-8E0A-93F58D352CA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uter.org/csdl/magazine/ex/2017/03/mex2017030003/13rRUwhpBH1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ta.ai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raandelma.com/top-ai-generated-influencers/" TargetMode="External"/><Relationship Id="rId2" Type="http://schemas.openxmlformats.org/officeDocument/2006/relationships/hyperlink" Target="https://www.kolsquare.com/en/top-influencers/10-ai-influencers-transforming-social-medi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Advertising &amp; Communication Management</a:t>
            </a:r>
            <a:br>
              <a:rPr lang="en-US" sz="1800" dirty="0" smtClean="0"/>
            </a:br>
            <a:r>
              <a:rPr lang="en-US" sz="1800" dirty="0" smtClean="0"/>
              <a:t>Digital Advertising Today</a:t>
            </a:r>
            <a:endParaRPr lang="en-GB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 err="1" smtClean="0"/>
              <a:t>Polyxeni</a:t>
            </a:r>
            <a:r>
              <a:rPr lang="en-US" sz="1800" dirty="0" smtClean="0"/>
              <a:t> (Jenny) </a:t>
            </a:r>
            <a:r>
              <a:rPr lang="en-US" sz="1800" dirty="0" err="1" smtClean="0"/>
              <a:t>Palla</a:t>
            </a:r>
            <a:r>
              <a:rPr lang="en-US" sz="1800" dirty="0" smtClean="0"/>
              <a:t>, PhD</a:t>
            </a:r>
            <a:endParaRPr lang="en-GB" sz="1800" dirty="0"/>
          </a:p>
        </p:txBody>
      </p:sp>
      <p:sp>
        <p:nvSpPr>
          <p:cNvPr id="2050" name="AutoShape 2" descr="https://apis.mail.yahoo.com/ws/v3/mailboxes/@.id==VjN-2MwKfxepUhe5tB28kGK8jt_uRPWSUy7D4IaijLNwWugvWYond0D9yYTFO5jQZhOVgI6sotMoUxa020LbUHDKkQ/messages/@.id==AH5cksNhK8GQV9PX7DOtWt3Ozq8/content/parts/@.id==1.2/thumbnail?appid=YMailNorr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6" descr="C:\Users\JennyPalla\Desktop\ADVERTISING &amp; COMMUNICATION MANAGEMENT\ERASMUS\image0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1825" y="5943600"/>
            <a:ext cx="2162175" cy="733425"/>
          </a:xfrm>
          <a:prstGeom prst="rect">
            <a:avLst/>
          </a:prstGeom>
          <a:noFill/>
        </p:spPr>
      </p:pic>
      <p:pic>
        <p:nvPicPr>
          <p:cNvPr id="2054" name="Picture 6" descr="C:\Users\JennyPalla\Desktop\ADVERTISING &amp; COMMUNICATION MANAGEMENT\ERASMUS\image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4275" y="0"/>
            <a:ext cx="2879725" cy="751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Computational advertising</a:t>
            </a:r>
          </a:p>
          <a:p>
            <a:r>
              <a:rPr lang="en-US" dirty="0" smtClean="0"/>
              <a:t>Computational advertising – AI</a:t>
            </a:r>
          </a:p>
          <a:p>
            <a:r>
              <a:rPr lang="en-US" dirty="0" smtClean="0"/>
              <a:t>Automated Brand-Generated Content (ABC) Model 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Advertising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Computational advertising </a:t>
            </a:r>
          </a:p>
          <a:p>
            <a:r>
              <a:rPr lang="en-US" dirty="0" smtClean="0"/>
              <a:t>Is central to the digital media landscape</a:t>
            </a:r>
          </a:p>
          <a:p>
            <a:r>
              <a:rPr lang="en-US" dirty="0" smtClean="0"/>
              <a:t>Transforming how advertising messages are created and delivered, and evaluated. </a:t>
            </a:r>
          </a:p>
          <a:p>
            <a:r>
              <a:rPr lang="en-US" dirty="0" smtClean="0"/>
              <a:t>It represents the shift form traditional mass advertising to data-driven, algorithmic persuasion (</a:t>
            </a:r>
            <a:r>
              <a:rPr lang="en-US" dirty="0" err="1" smtClean="0"/>
              <a:t>Zarouali</a:t>
            </a:r>
            <a:r>
              <a:rPr lang="en-US" dirty="0" smtClean="0"/>
              <a:t> et al., 2022)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Advertising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 defined by Huh and </a:t>
            </a:r>
            <a:r>
              <a:rPr lang="en-GB" dirty="0" err="1" smtClean="0"/>
              <a:t>Malthouse</a:t>
            </a:r>
            <a:r>
              <a:rPr lang="en-GB" dirty="0" smtClean="0"/>
              <a:t> (2020, p. 1), computational advertising is</a:t>
            </a:r>
          </a:p>
          <a:p>
            <a:pPr>
              <a:buNone/>
            </a:pPr>
            <a:r>
              <a:rPr lang="en-GB" dirty="0" smtClean="0"/>
              <a:t> “a broad, data-driven advertising approach relying on or facilitated by enhanced computing capabilities, mathematical models/algorithms, and the technology infrastructure to create and deliver messages and monitor/</a:t>
            </a:r>
            <a:r>
              <a:rPr lang="en-GB" dirty="0" err="1" smtClean="0"/>
              <a:t>surveil</a:t>
            </a:r>
            <a:r>
              <a:rPr lang="en-GB" dirty="0" smtClean="0"/>
              <a:t> an individual’s </a:t>
            </a:r>
            <a:r>
              <a:rPr lang="en-GB" dirty="0" err="1" smtClean="0"/>
              <a:t>behaviors</a:t>
            </a:r>
            <a:r>
              <a:rPr lang="en-GB" dirty="0" smtClean="0"/>
              <a:t>.”</a:t>
            </a:r>
          </a:p>
          <a:p>
            <a:r>
              <a:rPr lang="en-GB" dirty="0" smtClean="0"/>
              <a:t>Building on this, Pearson (2024) extends its scope to include anticipating societal trends and adapting media planning to evolving economic, social, and environmental dynamics.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Advertising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51248"/>
            <a:ext cx="4186808" cy="408200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Today, diverse data, such as: </a:t>
            </a:r>
          </a:p>
          <a:p>
            <a:r>
              <a:rPr lang="en-GB" dirty="0" smtClean="0"/>
              <a:t>advertising expenditure,</a:t>
            </a:r>
          </a:p>
          <a:p>
            <a:r>
              <a:rPr lang="en-GB" dirty="0" smtClean="0"/>
              <a:t>media activity, and</a:t>
            </a:r>
          </a:p>
          <a:p>
            <a:r>
              <a:rPr lang="en-GB" dirty="0" smtClean="0"/>
              <a:t>detailed consumer behaviour, </a:t>
            </a:r>
          </a:p>
          <a:p>
            <a:pPr>
              <a:buNone/>
            </a:pPr>
            <a:r>
              <a:rPr lang="en-GB" dirty="0" smtClean="0"/>
              <a:t>are systematically collected and analysed to optimize the match between advertising messages and their target audiences.</a:t>
            </a:r>
            <a:endParaRPr lang="en-GB" dirty="0"/>
          </a:p>
        </p:txBody>
      </p:sp>
      <p:pic>
        <p:nvPicPr>
          <p:cNvPr id="11266" name="Picture 2" descr="Computational Advertising: A Paradigm Shift for Advertising and Marketing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628800"/>
            <a:ext cx="3143250" cy="427672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86000" y="60212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www.computer.org/csdl/magazine/ex/2017/03/mex2017030003/13rRUwhpBH1</a:t>
            </a: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Computational Advertising: </a:t>
            </a:r>
            <a:r>
              <a:rPr lang="en-GB" sz="2400" u="sng" dirty="0" smtClean="0"/>
              <a:t>content-based filtering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1176" y="1639341"/>
            <a:ext cx="4402832" cy="4525963"/>
          </a:xfrm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Advertisers can apply various methods to process consumer data and personalize ads. </a:t>
            </a:r>
          </a:p>
          <a:p>
            <a:pPr>
              <a:buNone/>
            </a:pPr>
            <a:r>
              <a:rPr lang="en-GB" b="1" dirty="0" smtClean="0"/>
              <a:t>1</a:t>
            </a:r>
            <a:r>
              <a:rPr lang="en-GB" b="1" baseline="30000" dirty="0" smtClean="0"/>
              <a:t>st</a:t>
            </a:r>
            <a:r>
              <a:rPr lang="en-GB" b="1" dirty="0" smtClean="0"/>
              <a:t> method</a:t>
            </a:r>
            <a:r>
              <a:rPr lang="en-GB" dirty="0" smtClean="0"/>
              <a:t>:  </a:t>
            </a:r>
            <a:r>
              <a:rPr lang="en-GB" u="sng" dirty="0" smtClean="0"/>
              <a:t>content-based filtering</a:t>
            </a:r>
            <a:r>
              <a:rPr lang="en-GB" dirty="0" smtClean="0"/>
              <a:t>,</a:t>
            </a:r>
          </a:p>
          <a:p>
            <a:pPr>
              <a:buNone/>
            </a:pPr>
            <a:r>
              <a:rPr lang="en-GB" dirty="0" smtClean="0"/>
              <a:t> content-based filtering relies on </a:t>
            </a:r>
          </a:p>
          <a:p>
            <a:pPr>
              <a:buNone/>
            </a:pPr>
            <a:r>
              <a:rPr lang="en-GB" dirty="0" smtClean="0"/>
              <a:t>explicit data (i.e., explicit or overtly collected data that consumers are aware of being collected), searches or clicks, </a:t>
            </a:r>
          </a:p>
          <a:p>
            <a:pPr>
              <a:buNone/>
            </a:pPr>
            <a:r>
              <a:rPr lang="en-GB" dirty="0" smtClean="0"/>
              <a:t>to deliver personalized recommendations  </a:t>
            </a:r>
          </a:p>
          <a:p>
            <a:pPr>
              <a:buNone/>
            </a:pPr>
            <a:r>
              <a:rPr lang="en-GB" dirty="0" smtClean="0"/>
              <a:t>Example: searching for flights to Athens results in ads promoting discounted airfare for flights to Athens. </a:t>
            </a:r>
          </a:p>
        </p:txBody>
      </p:sp>
      <p:pic>
        <p:nvPicPr>
          <p:cNvPr id="10242" name="Picture 2" descr="Up to -60% off all flights to Greece. , Book one and celebrate with us: https://en.aegeanair.com/flight-deals/offers-competitions/25-years-together/, #aegeanairlines | Aegean Airlines | Facebo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988840"/>
            <a:ext cx="3744415" cy="37444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99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Computational Advertising: </a:t>
            </a:r>
            <a:r>
              <a:rPr lang="en-GB" sz="2400" u="sng" dirty="0" smtClean="0">
                <a:solidFill>
                  <a:schemeClr val="tx1"/>
                </a:solidFill>
              </a:rPr>
              <a:t>collaborative filtering</a:t>
            </a:r>
            <a:r>
              <a:rPr lang="en-US" sz="2400" dirty="0" smtClean="0"/>
              <a:t> </a:t>
            </a:r>
            <a:endParaRPr lang="en-GB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7504" y="1052736"/>
            <a:ext cx="6480720" cy="566124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20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nd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method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GB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collaborative filtering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utilizes data from similar consumers to make recommendations.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Example: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consumers with certain characteristics booked flights to a specific destination, this destination might get recommended to others with similar interests.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Beyond these, advertisers may employ probabilistic data usage, where multiple data points, often across platforms, are combined to infer consumer interests (i.e., implicit or covertly collected data).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Example, for consumers who have researched flights to Athens on an airline’s website and searched for popular tourist spots in Athens on social media platforms,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can be inferred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that they might be interested in hotels in Athens and thus shown messages/ads promoting a discount on stays in Athens.</a:t>
            </a:r>
          </a:p>
        </p:txBody>
      </p:sp>
      <p:pic>
        <p:nvPicPr>
          <p:cNvPr id="9218" name="Picture 2" descr="⏰ Tomorrow is the last day to book a hotel in Greece for 50% off 😌 Most people wait until it's too late and miss the window 🏨 Athotel already has th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9901" y="836712"/>
            <a:ext cx="2408603" cy="3024336"/>
          </a:xfrm>
          <a:prstGeom prst="rect">
            <a:avLst/>
          </a:prstGeom>
          <a:noFill/>
        </p:spPr>
      </p:pic>
      <p:pic>
        <p:nvPicPr>
          <p:cNvPr id="9220" name="Picture 4" descr="Still paying full price for hotels in Athens? The best deals are waiting for you, and @hotel found them. Link in bio 🏛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573016"/>
            <a:ext cx="2483768" cy="31187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Computational Advertising Message - </a:t>
            </a:r>
            <a:r>
              <a:rPr lang="en-US" dirty="0" smtClean="0"/>
              <a:t>AI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3754760" cy="518457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smtClean="0"/>
              <a:t>AI presents new directions and opportunities in computational advertising message creation and placement.</a:t>
            </a:r>
          </a:p>
          <a:p>
            <a:pPr>
              <a:buNone/>
            </a:pPr>
            <a:r>
              <a:rPr lang="en-GB" dirty="0" smtClean="0"/>
              <a:t>Generative AI (</a:t>
            </a:r>
            <a:r>
              <a:rPr lang="en-GB" dirty="0" err="1" smtClean="0"/>
              <a:t>genAI</a:t>
            </a:r>
            <a:r>
              <a:rPr lang="en-GB" dirty="0" smtClean="0"/>
              <a:t>) tools make possible fully AI-generated visuals, copy, and video ads (so-called synthetic advertising).</a:t>
            </a:r>
          </a:p>
          <a:p>
            <a:pPr>
              <a:buNone/>
            </a:pPr>
            <a:r>
              <a:rPr lang="en-GB" b="1" i="1" dirty="0" smtClean="0"/>
              <a:t>Synthetic advertising </a:t>
            </a:r>
            <a:r>
              <a:rPr lang="en-GB" dirty="0" smtClean="0"/>
              <a:t>is actively embraced by big tech platforms. </a:t>
            </a:r>
          </a:p>
          <a:p>
            <a:pPr>
              <a:buNone/>
            </a:pPr>
            <a:r>
              <a:rPr lang="en-GB" dirty="0" smtClean="0"/>
              <a:t>Example: </a:t>
            </a:r>
          </a:p>
          <a:p>
            <a:pPr>
              <a:buNone/>
            </a:pPr>
            <a:r>
              <a:rPr lang="en-GB" dirty="0" smtClean="0"/>
              <a:t>Meta’s </a:t>
            </a:r>
            <a:r>
              <a:rPr lang="en-GB" dirty="0" err="1" smtClean="0"/>
              <a:t>genAI</a:t>
            </a:r>
            <a:r>
              <a:rPr lang="en-GB" dirty="0" smtClean="0"/>
              <a:t> tool for </a:t>
            </a:r>
            <a:r>
              <a:rPr lang="en-GB" dirty="0" err="1" smtClean="0"/>
              <a:t>Facebook</a:t>
            </a:r>
            <a:r>
              <a:rPr lang="en-GB" dirty="0" smtClean="0"/>
              <a:t> and </a:t>
            </a:r>
            <a:r>
              <a:rPr lang="en-GB" dirty="0" err="1" smtClean="0"/>
              <a:t>Instagram</a:t>
            </a:r>
            <a:r>
              <a:rPr lang="en-GB" dirty="0" smtClean="0"/>
              <a:t> will permit brands to upload product images and budget, and then it will automatically generate complete ads, including customized images, videos, text, and audience targeting</a:t>
            </a:r>
            <a:endParaRPr lang="en-GB" dirty="0"/>
          </a:p>
        </p:txBody>
      </p:sp>
      <p:pic>
        <p:nvPicPr>
          <p:cNvPr id="8194" name="Picture 2" descr="Meta Rolls Out New AI Ad Tools on Facebook &amp; Instagr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340768"/>
            <a:ext cx="3933106" cy="1758706"/>
          </a:xfrm>
          <a:prstGeom prst="rect">
            <a:avLst/>
          </a:prstGeom>
          <a:noFill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573016"/>
            <a:ext cx="4163616" cy="234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464496" y="616704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>
                <a:hlinkClick r:id="rId4"/>
              </a:rPr>
              <a:t>Meta AI - Your AI Assistant for Images, Shopping and More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44016"/>
            <a:ext cx="7776864" cy="6926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Computational Advertising Message - </a:t>
            </a:r>
            <a:r>
              <a:rPr lang="en-US" dirty="0" smtClean="0"/>
              <a:t>AI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en-GB" dirty="0" smtClean="0"/>
              <a:t>AI enables</a:t>
            </a:r>
          </a:p>
          <a:p>
            <a:r>
              <a:rPr lang="en-GB" b="1" dirty="0" smtClean="0"/>
              <a:t>AI-influencers</a:t>
            </a:r>
            <a:r>
              <a:rPr lang="en-GB" dirty="0" smtClean="0"/>
              <a:t>, synthetic personas that simulate human-like </a:t>
            </a:r>
            <a:r>
              <a:rPr lang="en-GB" dirty="0" err="1" smtClean="0"/>
              <a:t>behaviors</a:t>
            </a:r>
            <a:r>
              <a:rPr lang="en-GB" dirty="0" smtClean="0"/>
              <a:t> and appearance to engage audiences, promote brands, and influence consumer decisions on social media platforms. </a:t>
            </a:r>
          </a:p>
          <a:p>
            <a:r>
              <a:rPr lang="en-GB" b="1" dirty="0" smtClean="0"/>
              <a:t>hyper-personalization</a:t>
            </a:r>
            <a:r>
              <a:rPr lang="en-GB" dirty="0" smtClean="0"/>
              <a:t> of synthetic advertising content that is created to match the individual consumer’s exact interest and intention inferred from their past online </a:t>
            </a:r>
            <a:r>
              <a:rPr lang="en-GB" dirty="0" err="1" smtClean="0"/>
              <a:t>behaviors</a:t>
            </a:r>
            <a:r>
              <a:rPr lang="en-GB" dirty="0" smtClean="0"/>
              <a:t>.</a:t>
            </a:r>
          </a:p>
          <a:p>
            <a:r>
              <a:rPr lang="en-GB" dirty="0" smtClean="0"/>
              <a:t>AI has revolutionized </a:t>
            </a:r>
            <a:r>
              <a:rPr lang="en-GB" b="1" dirty="0" smtClean="0"/>
              <a:t>media planning</a:t>
            </a:r>
            <a:r>
              <a:rPr lang="en-GB" dirty="0" smtClean="0"/>
              <a:t>, it is used to analyze large volumes of consumer, market, and performance data to optimize computational advertising campaigns .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AI-influencers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970784" cy="4937760"/>
          </a:xfrm>
        </p:spPr>
        <p:txBody>
          <a:bodyPr/>
          <a:lstStyle/>
          <a:p>
            <a:r>
              <a:rPr lang="en-GB" dirty="0" smtClean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www.kolsquare.com/en/top-influencers/10-ai-influencers-transforming-social-media</a:t>
            </a:r>
            <a:r>
              <a:rPr lang="en-GB" dirty="0" smtClean="0"/>
              <a:t> </a:t>
            </a:r>
          </a:p>
          <a:p>
            <a:r>
              <a:rPr lang="en-GB" dirty="0" smtClean="0">
                <a:hlinkClick r:id="rId3"/>
              </a:rPr>
              <a:t>https://www.amraandelma.com/top-ai-generated-influencers</a:t>
            </a:r>
            <a:r>
              <a:rPr lang="en-GB" dirty="0" smtClean="0">
                <a:hlinkClick r:id="rId3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28674" name="Picture 2" descr="The rise of AI influencers is freaking me out – but there's a bright side for real photographe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908720"/>
            <a:ext cx="4427984" cy="2483991"/>
          </a:xfrm>
          <a:prstGeom prst="rect">
            <a:avLst/>
          </a:prstGeom>
          <a:noFill/>
        </p:spPr>
      </p:pic>
      <p:pic>
        <p:nvPicPr>
          <p:cNvPr id="28676" name="Picture 4" descr="How to Create AI Influencers in 2026: Full Walkthrough + Prompts | Liminal Blo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453357"/>
            <a:ext cx="3404642" cy="34046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/>
              <a:t>Automated Brand-Generated Content (ABC) Model</a:t>
            </a:r>
            <a:r>
              <a:rPr lang="en-GB" sz="2400" dirty="0" smtClean="0"/>
              <a:t>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dirty="0" smtClean="0"/>
              <a:t>Core Components of the ABC </a:t>
            </a:r>
            <a:r>
              <a:rPr lang="en-GB" sz="2000" b="1" dirty="0" smtClean="0"/>
              <a:t>Model </a:t>
            </a:r>
            <a:r>
              <a:rPr lang="en-GB" sz="2000" dirty="0" smtClean="0"/>
              <a:t>proposed </a:t>
            </a:r>
            <a:r>
              <a:rPr lang="en-GB" sz="2000" dirty="0" smtClean="0"/>
              <a:t>by Van </a:t>
            </a:r>
            <a:r>
              <a:rPr lang="en-GB" sz="2000" dirty="0" err="1" smtClean="0"/>
              <a:t>Noort</a:t>
            </a:r>
            <a:r>
              <a:rPr lang="en-GB" sz="2000" dirty="0" smtClean="0"/>
              <a:t> et al., (2020).</a:t>
            </a:r>
          </a:p>
          <a:p>
            <a:r>
              <a:rPr lang="en-GB" sz="2000" b="1" dirty="0" smtClean="0"/>
              <a:t>Consumer </a:t>
            </a:r>
            <a:r>
              <a:rPr lang="en-GB" sz="2000" b="1" dirty="0" smtClean="0"/>
              <a:t>Data Inputs:</a:t>
            </a:r>
            <a:r>
              <a:rPr lang="en-GB" sz="2000" dirty="0" smtClean="0"/>
              <a:t> Demographics, online </a:t>
            </a:r>
            <a:r>
              <a:rPr lang="en-GB" sz="2000" dirty="0" err="1" smtClean="0"/>
              <a:t>behaviors</a:t>
            </a:r>
            <a:r>
              <a:rPr lang="en-GB" sz="2000" dirty="0" smtClean="0"/>
              <a:t>, psychographics, attitudinal/perceptual privacy concerns, and transparency expectations.</a:t>
            </a:r>
          </a:p>
          <a:p>
            <a:r>
              <a:rPr lang="en-GB" sz="2000" b="1" dirty="0" smtClean="0"/>
              <a:t>Brand Data Inputs:</a:t>
            </a:r>
            <a:r>
              <a:rPr lang="en-GB" sz="2000" dirty="0" smtClean="0"/>
              <a:t> Brand identity coherence, value centrality, brand trust, and brand relationship quality.</a:t>
            </a:r>
          </a:p>
          <a:p>
            <a:r>
              <a:rPr lang="en-GB" sz="2000" b="1" dirty="0" smtClean="0"/>
              <a:t>Short-Term Impacts:</a:t>
            </a:r>
            <a:r>
              <a:rPr lang="en-GB" sz="2000" dirty="0" smtClean="0"/>
              <a:t> Immediate consumer </a:t>
            </a:r>
            <a:r>
              <a:rPr lang="en-GB" sz="2000" dirty="0" err="1" smtClean="0"/>
              <a:t>behavioral</a:t>
            </a:r>
            <a:r>
              <a:rPr lang="en-GB" sz="2000" dirty="0" smtClean="0"/>
              <a:t> responses such as clicks, views, and direct engagement.</a:t>
            </a:r>
          </a:p>
          <a:p>
            <a:r>
              <a:rPr lang="en-GB" sz="2000" b="1" dirty="0" smtClean="0"/>
              <a:t>Long-Term Impacts:</a:t>
            </a:r>
            <a:r>
              <a:rPr lang="en-GB" sz="2000" dirty="0" smtClean="0"/>
              <a:t> Sustainable brand equity, long-term trust, and cumulative consumer receptivity. 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GB" sz="2000" dirty="0" smtClean="0"/>
              <a:t>Van </a:t>
            </a:r>
            <a:r>
              <a:rPr lang="en-GB" sz="2000" dirty="0" err="1" smtClean="0"/>
              <a:t>Noort</a:t>
            </a:r>
            <a:r>
              <a:rPr lang="en-GB" sz="2000" dirty="0" smtClean="0"/>
              <a:t>, G., </a:t>
            </a:r>
            <a:r>
              <a:rPr lang="en-GB" sz="2000" dirty="0" err="1" smtClean="0"/>
              <a:t>Himelboim</a:t>
            </a:r>
            <a:r>
              <a:rPr lang="en-GB" sz="2000" dirty="0" smtClean="0"/>
              <a:t>, I., Martin, J., &amp; </a:t>
            </a:r>
            <a:r>
              <a:rPr lang="en-GB" sz="2000" dirty="0" err="1" smtClean="0"/>
              <a:t>Collinger</a:t>
            </a:r>
            <a:r>
              <a:rPr lang="en-GB" sz="2000" dirty="0" smtClean="0"/>
              <a:t>, T. (2020). Introducing a model of automated brand-generated content in an era of computational advertising. </a:t>
            </a:r>
            <a:r>
              <a:rPr lang="en-GB" sz="2000" i="1" dirty="0" smtClean="0"/>
              <a:t>Journal of Advertising</a:t>
            </a:r>
            <a:r>
              <a:rPr lang="en-GB" sz="2000" dirty="0" smtClean="0"/>
              <a:t>, </a:t>
            </a:r>
            <a:r>
              <a:rPr lang="en-GB" sz="2000" i="1" dirty="0" smtClean="0"/>
              <a:t>49</a:t>
            </a:r>
            <a:r>
              <a:rPr lang="en-GB" sz="2000" dirty="0" smtClean="0"/>
              <a:t>(4), 411-427.</a:t>
            </a:r>
            <a:endParaRPr lang="en-GB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/>
              <a:t>Automated Brand-Generated Content (ABC) Model</a:t>
            </a: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1026" name="Picture 2" descr="Full article: Introducing a Model of Automated Brand-Generated Content in an Era of Computational Advertis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132856"/>
            <a:ext cx="6019596" cy="38164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Automated Brand-Generated Content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Beyond synthetic content, consumers can also play an active role in the creation of computational advertising messages. </a:t>
            </a:r>
          </a:p>
          <a:p>
            <a:r>
              <a:rPr lang="en-GB" dirty="0" smtClean="0"/>
              <a:t>The conceptual framework for user-brand relationships in advertising. </a:t>
            </a:r>
          </a:p>
          <a:p>
            <a:r>
              <a:rPr lang="en-GB" dirty="0" smtClean="0"/>
              <a:t>The framework identifies three distinct consumer roles in computational advertising, each defined by the type of engagement and data the engagement generates. </a:t>
            </a:r>
          </a:p>
          <a:p>
            <a:pPr lvl="1"/>
            <a:r>
              <a:rPr lang="en-GB" dirty="0" smtClean="0"/>
              <a:t>Content creators contribute original or derivative brand-related material (e.g., reviews), providing rich, expressive data. </a:t>
            </a:r>
          </a:p>
          <a:p>
            <a:pPr lvl="1"/>
            <a:r>
              <a:rPr lang="en-GB" dirty="0" err="1" smtClean="0"/>
              <a:t>Metavoicers</a:t>
            </a:r>
            <a:r>
              <a:rPr lang="en-GB" dirty="0" smtClean="0"/>
              <a:t> interact with existing content by (like, comment, rate) liking, commenting, or rating, offering evaluative signals. </a:t>
            </a:r>
          </a:p>
          <a:p>
            <a:pPr lvl="1"/>
            <a:r>
              <a:rPr lang="en-GB" dirty="0" smtClean="0"/>
              <a:t>Propagators share content across their networks, generating data uniquely tied to social connections and diffusion dynamics. </a:t>
            </a:r>
          </a:p>
          <a:p>
            <a:r>
              <a:rPr lang="en-GB" dirty="0" smtClean="0"/>
              <a:t>Together, these roles demonstrate how consumers form and strengthen computational advertising content, while producing diverse and rich data.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Creation of Computational Advertising Messages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The creation of computational advertising messages involves </a:t>
            </a:r>
          </a:p>
          <a:p>
            <a:pPr algn="ctr">
              <a:buNone/>
            </a:pPr>
            <a:r>
              <a:rPr lang="en-GB" dirty="0" smtClean="0"/>
              <a:t>the automated generation of ads based on data inputs, user profiling, and algorithmic decision-making</a:t>
            </a:r>
          </a:p>
          <a:p>
            <a:pPr algn="ctr">
              <a:buNone/>
            </a:pPr>
            <a:endParaRPr lang="en-GB" dirty="0" smtClean="0"/>
          </a:p>
          <a:p>
            <a:r>
              <a:rPr lang="en-GB" i="1" dirty="0" smtClean="0"/>
              <a:t>Historically</a:t>
            </a:r>
            <a:r>
              <a:rPr lang="en-GB" dirty="0" smtClean="0"/>
              <a:t>, brand-generated content was the product of a creative process led by </a:t>
            </a:r>
            <a:r>
              <a:rPr lang="en-GB" b="1" i="1" dirty="0" smtClean="0"/>
              <a:t>advertising professionals </a:t>
            </a:r>
            <a:r>
              <a:rPr lang="en-GB" dirty="0" smtClean="0"/>
              <a:t>working on behalf of brands. </a:t>
            </a:r>
          </a:p>
          <a:p>
            <a:r>
              <a:rPr lang="en-GB" dirty="0" smtClean="0"/>
              <a:t>Due to recent progresses in AI, brand-generated content today is gradually more </a:t>
            </a:r>
            <a:r>
              <a:rPr lang="en-GB" b="1" i="1" dirty="0" smtClean="0"/>
              <a:t>computer-generated</a:t>
            </a:r>
            <a:r>
              <a:rPr lang="en-GB" dirty="0" smtClean="0"/>
              <a:t> based on consumer data, with minimal or no human contribution. </a:t>
            </a:r>
          </a:p>
          <a:p>
            <a:r>
              <a:rPr lang="en-GB" dirty="0" smtClean="0"/>
              <a:t>Such advertising relies on various AI techniques, such as generative adversarial networks, to automatically create content that depicts an unreal, but persuasive, artificial version of reality. 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Automated Brand-Generated Content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Key points in ABC model</a:t>
            </a:r>
            <a:endParaRPr lang="en-GB" dirty="0"/>
          </a:p>
          <a:p>
            <a:r>
              <a:rPr lang="en-GB" dirty="0" smtClean="0"/>
              <a:t>Content must be evaluated not only in terms of its effectiveness and scalability but also in terms of authenticity, brand fit, and consumer trust. </a:t>
            </a:r>
          </a:p>
          <a:p>
            <a:r>
              <a:rPr lang="en-GB" dirty="0" smtClean="0"/>
              <a:t>As algorithmic systems are increasingly able to independently create persuasive messages, the boundaries between human and machine authorship blur, raising new questions about </a:t>
            </a:r>
            <a:endParaRPr lang="en-GB" dirty="0" smtClean="0"/>
          </a:p>
          <a:p>
            <a:pPr lvl="1"/>
            <a:r>
              <a:rPr lang="en-GB" dirty="0" smtClean="0"/>
              <a:t>creative </a:t>
            </a:r>
            <a:r>
              <a:rPr lang="en-GB" dirty="0" smtClean="0"/>
              <a:t>control, </a:t>
            </a:r>
            <a:endParaRPr lang="en-GB" dirty="0" smtClean="0"/>
          </a:p>
          <a:p>
            <a:pPr lvl="1"/>
            <a:r>
              <a:rPr lang="en-GB" dirty="0" smtClean="0"/>
              <a:t>brand </a:t>
            </a:r>
            <a:r>
              <a:rPr lang="en-GB" dirty="0" smtClean="0"/>
              <a:t>consistency, and </a:t>
            </a:r>
            <a:endParaRPr lang="en-GB" dirty="0" smtClean="0"/>
          </a:p>
          <a:p>
            <a:pPr lvl="1"/>
            <a:r>
              <a:rPr lang="en-GB" dirty="0" smtClean="0"/>
              <a:t>ethics </a:t>
            </a:r>
            <a:r>
              <a:rPr lang="en-GB" dirty="0" smtClean="0"/>
              <a:t>of AI generation of content. </a:t>
            </a:r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400" dirty="0" smtClean="0"/>
              <a:t>Rodgers, S., &amp; Thorson, E. (Eds.). (2026). </a:t>
            </a:r>
            <a:r>
              <a:rPr lang="en-GB" sz="2400" i="1" dirty="0" smtClean="0"/>
              <a:t>Digital Advertising Theory</a:t>
            </a:r>
            <a:r>
              <a:rPr lang="en-GB" sz="2400" dirty="0" smtClean="0"/>
              <a:t>. Taylor &amp; Francis.</a:t>
            </a:r>
          </a:p>
          <a:p>
            <a:pPr>
              <a:buNone/>
            </a:pPr>
            <a:r>
              <a:rPr lang="en-GB" sz="2400" dirty="0" smtClean="0"/>
              <a:t>Van </a:t>
            </a:r>
            <a:r>
              <a:rPr lang="en-GB" sz="2400" dirty="0" err="1" smtClean="0"/>
              <a:t>Noort</a:t>
            </a:r>
            <a:r>
              <a:rPr lang="en-GB" sz="2400" dirty="0" smtClean="0"/>
              <a:t>, G., </a:t>
            </a:r>
            <a:r>
              <a:rPr lang="en-GB" sz="2400" dirty="0" err="1" smtClean="0"/>
              <a:t>Himelboim</a:t>
            </a:r>
            <a:r>
              <a:rPr lang="en-GB" sz="2400" dirty="0" smtClean="0"/>
              <a:t>, I., Martin, J., &amp; </a:t>
            </a:r>
            <a:r>
              <a:rPr lang="en-GB" sz="2400" dirty="0" err="1" smtClean="0"/>
              <a:t>Collinger</a:t>
            </a:r>
            <a:r>
              <a:rPr lang="en-GB" sz="2400" dirty="0" smtClean="0"/>
              <a:t>, T. (2020). Introducing a model of automated brand-generated content in an era of computational advertising. </a:t>
            </a:r>
            <a:r>
              <a:rPr lang="en-GB" sz="2400" i="1" dirty="0" smtClean="0"/>
              <a:t>Journal of Advertising</a:t>
            </a:r>
            <a:r>
              <a:rPr lang="en-GB" sz="2400" dirty="0" smtClean="0"/>
              <a:t>, </a:t>
            </a:r>
            <a:r>
              <a:rPr lang="en-GB" sz="2400" i="1" dirty="0" smtClean="0"/>
              <a:t>49</a:t>
            </a:r>
            <a:r>
              <a:rPr lang="en-GB" sz="2400" dirty="0" smtClean="0"/>
              <a:t>(4), 411-427.</a:t>
            </a:r>
          </a:p>
          <a:p>
            <a:pPr>
              <a:buNone/>
            </a:pPr>
            <a:endParaRPr lang="en-GB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98</TotalTime>
  <Words>1124</Words>
  <Application>Microsoft Office PowerPoint</Application>
  <PresentationFormat>On-screen Show (4:3)</PresentationFormat>
  <Paragraphs>86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Origin</vt:lpstr>
      <vt:lpstr>Advertising &amp; Communication Management Digital Advertising Today</vt:lpstr>
      <vt:lpstr>Table of Contents </vt:lpstr>
      <vt:lpstr>Computational Advertising </vt:lpstr>
      <vt:lpstr>Computational Advertising </vt:lpstr>
      <vt:lpstr>Computational Advertising </vt:lpstr>
      <vt:lpstr>Computational Advertising: content-based filtering</vt:lpstr>
      <vt:lpstr>Computational Advertising: collaborative filtering </vt:lpstr>
      <vt:lpstr>Computational Advertising Message - AI</vt:lpstr>
      <vt:lpstr>Computational Advertising Message - AI</vt:lpstr>
      <vt:lpstr>AI-influencers</vt:lpstr>
      <vt:lpstr>Automated Brand-Generated Content (ABC) Model </vt:lpstr>
      <vt:lpstr>Automated Brand-Generated Content (ABC) Model </vt:lpstr>
      <vt:lpstr>Automated Brand-Generated Content Model</vt:lpstr>
      <vt:lpstr>Creation of Computational Advertising Messages </vt:lpstr>
      <vt:lpstr>Automated Brand-Generated Content Model</vt:lpstr>
      <vt:lpstr>Bibliography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JennyPalla</dc:creator>
  <cp:lastModifiedBy>JennyPalla</cp:lastModifiedBy>
  <cp:revision>4</cp:revision>
  <dcterms:created xsi:type="dcterms:W3CDTF">2026-10-23T09:51:36Z</dcterms:created>
  <dcterms:modified xsi:type="dcterms:W3CDTF">2026-10-23T12:58:23Z</dcterms:modified>
</cp:coreProperties>
</file>