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2" r:id="rId3"/>
    <p:sldId id="257" r:id="rId4"/>
    <p:sldId id="258" r:id="rId5"/>
    <p:sldId id="259" r:id="rId6"/>
    <p:sldId id="260" r:id="rId7"/>
    <p:sldId id="261" r:id="rId8"/>
    <p:sldId id="262" r:id="rId9"/>
    <p:sldId id="268" r:id="rId10"/>
    <p:sldId id="263" r:id="rId11"/>
    <p:sldId id="269" r:id="rId12"/>
    <p:sldId id="264" r:id="rId13"/>
    <p:sldId id="265" r:id="rId14"/>
    <p:sldId id="270" r:id="rId15"/>
    <p:sldId id="271" r:id="rId16"/>
    <p:sldId id="266" r:id="rId17"/>
    <p:sldId id="267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86" y="-3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1D8BD707-D9CF-40AE-B4C6-C98DA3205C09}" type="datetimeFigureOut">
              <a:rPr lang="en-US" smtClean="0"/>
              <a:pPr/>
              <a:t>10/18/2026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www.sse.com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inviqa.com/case-studies/sse" TargetMode="External"/><Relationship Id="rId2" Type="http://schemas.openxmlformats.org/officeDocument/2006/relationships/hyperlink" Target="https://inviqa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1800" dirty="0" smtClean="0"/>
              <a:t>Advertising &amp; Communication Management</a:t>
            </a:r>
            <a:br>
              <a:rPr lang="en-US" sz="1800" dirty="0" smtClean="0"/>
            </a:br>
            <a:r>
              <a:rPr lang="en-US" sz="1800" dirty="0" smtClean="0"/>
              <a:t>case study</a:t>
            </a:r>
            <a:br>
              <a:rPr lang="en-US" sz="1800" dirty="0" smtClean="0"/>
            </a:br>
            <a:endParaRPr lang="en-GB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1800" dirty="0" err="1" smtClean="0"/>
              <a:t>Polyxeni</a:t>
            </a:r>
            <a:r>
              <a:rPr lang="en-US" sz="1800" dirty="0" smtClean="0"/>
              <a:t> (Jenny) </a:t>
            </a:r>
            <a:r>
              <a:rPr lang="en-US" sz="1800" dirty="0" err="1" smtClean="0"/>
              <a:t>Palla</a:t>
            </a:r>
            <a:r>
              <a:rPr lang="en-US" sz="1800" dirty="0" smtClean="0"/>
              <a:t>, PhD</a:t>
            </a:r>
            <a:endParaRPr lang="en-GB" sz="1800" dirty="0"/>
          </a:p>
        </p:txBody>
      </p:sp>
      <p:sp>
        <p:nvSpPr>
          <p:cNvPr id="2050" name="AutoShape 2" descr="https://apis.mail.yahoo.com/ws/v3/mailboxes/@.id==VjN-2MwKfxepUhe5tB28kGK8jt_uRPWSUy7D4IaijLNwWugvWYond0D9yYTFO5jQZhOVgI6sotMoUxa020LbUHDKkQ/messages/@.id==AH5cksNhK8GQV9PX7DOtWt3Ozq8/content/parts/@.id==1.2/thumbnail?appid=YMailNorri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5" name="Picture 6" descr="C:\Users\JennyPalla\Desktop\ADVERTISING &amp; COMMUNICATION MANAGEMENT\ERASMUS\image00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81825" y="5943600"/>
            <a:ext cx="2162175" cy="733425"/>
          </a:xfrm>
          <a:prstGeom prst="rect">
            <a:avLst/>
          </a:prstGeom>
          <a:noFill/>
        </p:spPr>
      </p:pic>
      <p:pic>
        <p:nvPicPr>
          <p:cNvPr id="2054" name="Picture 6" descr="C:\Users\JennyPalla\Desktop\ADVERTISING &amp; COMMUNICATION MANAGEMENT\ERASMUS\image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64275" y="0"/>
            <a:ext cx="2879725" cy="7517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Case Study: SSE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343400" cy="4525963"/>
          </a:xfrm>
        </p:spPr>
        <p:txBody>
          <a:bodyPr>
            <a:normAutofit/>
          </a:bodyPr>
          <a:lstStyle/>
          <a:p>
            <a:r>
              <a:rPr lang="en-GB" dirty="0" smtClean="0"/>
              <a:t>SSE supplies electricity and gas to millions of households and businesses across the UK and Ireland and is one of the ‘big six’ in the UK.</a:t>
            </a:r>
          </a:p>
          <a:p>
            <a:endParaRPr lang="en-GB" dirty="0" smtClean="0"/>
          </a:p>
          <a:p>
            <a:r>
              <a:rPr lang="en-GB" dirty="0" smtClean="0"/>
              <a:t>Location</a:t>
            </a:r>
          </a:p>
          <a:p>
            <a:pPr>
              <a:buNone/>
            </a:pPr>
            <a:r>
              <a:rPr lang="en-GB" dirty="0" smtClean="0"/>
              <a:t>UK and Ireland</a:t>
            </a:r>
            <a:endParaRPr lang="en-GB" dirty="0"/>
          </a:p>
        </p:txBody>
      </p:sp>
      <p:pic>
        <p:nvPicPr>
          <p:cNvPr id="11266" name="Picture 2" descr="SSE Airtricity | Power To Switc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48250" y="1371600"/>
            <a:ext cx="3943350" cy="262890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11268" name="Picture 4" descr="About Inviqa | Digital Made Huma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35714" y="4206875"/>
            <a:ext cx="4324048" cy="22701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challenge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191000" cy="4525963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GB" dirty="0" err="1" smtClean="0"/>
              <a:t>Inviqa</a:t>
            </a:r>
            <a:r>
              <a:rPr lang="en-GB" dirty="0" smtClean="0"/>
              <a:t> (formerly </a:t>
            </a:r>
            <a:r>
              <a:rPr lang="en-GB" dirty="0" err="1" smtClean="0"/>
              <a:t>Webcredible</a:t>
            </a:r>
            <a:r>
              <a:rPr lang="en-GB" dirty="0" smtClean="0"/>
              <a:t>) began working with SSE’s digital team to develop its experience design capabilities and support their digital transformation programme to:</a:t>
            </a:r>
          </a:p>
          <a:p>
            <a:endParaRPr lang="en-GB" dirty="0" smtClean="0"/>
          </a:p>
          <a:p>
            <a:r>
              <a:rPr lang="en-GB" dirty="0" smtClean="0"/>
              <a:t>increase conversion across key user journeys;</a:t>
            </a:r>
          </a:p>
          <a:p>
            <a:endParaRPr lang="en-GB" dirty="0" smtClean="0"/>
          </a:p>
          <a:p>
            <a:r>
              <a:rPr lang="en-GB" dirty="0" smtClean="0"/>
              <a:t>transform in-house digital capabilities;</a:t>
            </a:r>
          </a:p>
          <a:p>
            <a:endParaRPr lang="en-GB" dirty="0" smtClean="0"/>
          </a:p>
          <a:p>
            <a:r>
              <a:rPr lang="en-GB" dirty="0" smtClean="0"/>
              <a:t>embed user-centred design in the organization.</a:t>
            </a:r>
            <a:endParaRPr lang="en-GB" dirty="0"/>
          </a:p>
        </p:txBody>
      </p:sp>
      <p:pic>
        <p:nvPicPr>
          <p:cNvPr id="10242" name="Picture 2" descr="Inviqa | UK Digital Product Agency | Havas CX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5400" y="1676400"/>
            <a:ext cx="3632790" cy="1905000"/>
          </a:xfrm>
          <a:prstGeom prst="rect">
            <a:avLst/>
          </a:prstGeom>
          <a:noFill/>
        </p:spPr>
      </p:pic>
      <p:pic>
        <p:nvPicPr>
          <p:cNvPr id="10244" name="Picture 4" descr="Inviqa | UK Digital Product Agency | Havas CX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3962400"/>
            <a:ext cx="2362200" cy="2362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>
            <a:noAutofit/>
          </a:bodyPr>
          <a:lstStyle/>
          <a:p>
            <a:r>
              <a:rPr lang="en-GB" sz="2400" dirty="0" smtClean="0"/>
              <a:t>A</a:t>
            </a:r>
            <a:r>
              <a:rPr lang="en-GB" sz="2400" dirty="0" smtClean="0"/>
              <a:t>greed </a:t>
            </a:r>
            <a:r>
              <a:rPr lang="en-GB" sz="2400" dirty="0" smtClean="0"/>
              <a:t>objectives for </a:t>
            </a:r>
            <a:r>
              <a:rPr lang="en-GB" sz="2400" dirty="0" err="1" smtClean="0"/>
              <a:t>Inqiva</a:t>
            </a:r>
            <a:r>
              <a:rPr lang="en-GB" sz="2400" dirty="0" smtClean="0"/>
              <a:t> were to:</a:t>
            </a: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" y="1600200"/>
            <a:ext cx="3733800" cy="3581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r>
              <a:rPr lang="en-GB" dirty="0" smtClean="0"/>
              <a:t>Conduct </a:t>
            </a:r>
            <a:r>
              <a:rPr lang="en-GB" b="1" dirty="0" smtClean="0"/>
              <a:t>ongoing research </a:t>
            </a:r>
            <a:r>
              <a:rPr lang="en-GB" dirty="0" smtClean="0"/>
              <a:t>to validate collaborative design work, ensuring SSE </a:t>
            </a:r>
            <a:r>
              <a:rPr lang="en-GB" b="1" dirty="0" smtClean="0"/>
              <a:t>could grow the business digitally </a:t>
            </a:r>
            <a:r>
              <a:rPr lang="en-GB" dirty="0" smtClean="0"/>
              <a:t>and cater for </a:t>
            </a:r>
            <a:r>
              <a:rPr lang="en-GB" b="1" dirty="0" smtClean="0"/>
              <a:t>new</a:t>
            </a:r>
            <a:r>
              <a:rPr lang="en-GB" dirty="0" smtClean="0"/>
              <a:t> and </a:t>
            </a:r>
            <a:r>
              <a:rPr lang="en-GB" b="1" dirty="0" smtClean="0"/>
              <a:t>existing</a:t>
            </a:r>
            <a:r>
              <a:rPr lang="en-GB" dirty="0" smtClean="0"/>
              <a:t> </a:t>
            </a:r>
            <a:r>
              <a:rPr lang="en-GB" b="1" dirty="0" smtClean="0"/>
              <a:t>customer needs</a:t>
            </a:r>
            <a:r>
              <a:rPr lang="en-GB" dirty="0" smtClean="0"/>
              <a:t>.</a:t>
            </a:r>
          </a:p>
          <a:p>
            <a:endParaRPr lang="en-GB" dirty="0" smtClean="0"/>
          </a:p>
          <a:p>
            <a:r>
              <a:rPr lang="en-GB" dirty="0" smtClean="0"/>
              <a:t>Act as a strategic partner, helping manage the digital roadmap while guiding and </a:t>
            </a:r>
            <a:r>
              <a:rPr lang="en-GB" dirty="0" err="1" smtClean="0"/>
              <a:t>upskilling</a:t>
            </a:r>
            <a:r>
              <a:rPr lang="en-GB" dirty="0" smtClean="0"/>
              <a:t> SSE teams to follow best practice user experience and drive efficiencies.</a:t>
            </a:r>
          </a:p>
          <a:p>
            <a:endParaRPr lang="en-GB" dirty="0" smtClean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343400" y="838200"/>
            <a:ext cx="4572000" cy="57912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Change the way SSE delivers digital products, moving away from small tactical design projects </a:t>
            </a:r>
            <a:r>
              <a:rPr kumimoji="0" lang="en-GB" sz="2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 well-executed design</a:t>
            </a: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sprints in collaboration with the business and technical teams.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Provide design leadership to the team, helping streamline and improve the design output and providing additional design resource.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 line with SSE’s business objectives, </a:t>
            </a:r>
            <a:r>
              <a:rPr kumimoji="0" lang="en-GB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Inviqa</a:t>
            </a: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focused their work on 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tx1"/>
                </a:solidFill>
              </a:rPr>
              <a:t>the retention of existing customers. </a:t>
            </a:r>
            <a:endParaRPr lang="en-GB" sz="2000" dirty="0" smtClean="0">
              <a:solidFill>
                <a:schemeClr val="tx1"/>
              </a:solidFill>
            </a:endParaRP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tx1"/>
                </a:solidFill>
              </a:rPr>
              <a:t>the </a:t>
            </a: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acquisition of new customers. 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channel shift towards digital </a:t>
            </a:r>
            <a:r>
              <a:rPr kumimoji="0" lang="en-GB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touchpoints</a:t>
            </a:r>
            <a:r>
              <a:rPr lang="en-GB" sz="2000" dirty="0" smtClean="0">
                <a:solidFill>
                  <a:schemeClr val="tx1"/>
                </a:solidFill>
              </a:rPr>
              <a:t>. 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Target Audience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0" y="2819400"/>
            <a:ext cx="3352800" cy="16764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Consumers of home electricity and gas services in the UK.</a:t>
            </a:r>
            <a:endParaRPr lang="en-GB" sz="2800" dirty="0"/>
          </a:p>
        </p:txBody>
      </p:sp>
      <p:pic>
        <p:nvPicPr>
          <p:cNvPr id="8194" name="Picture 2" descr="Home Energy Management System (HEMS) explained – gridX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9200" y="2362200"/>
            <a:ext cx="3501463" cy="2362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Action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114800" cy="4525963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en-GB" dirty="0" err="1" smtClean="0"/>
              <a:t>Inviqa</a:t>
            </a:r>
            <a:r>
              <a:rPr lang="en-GB" dirty="0" smtClean="0"/>
              <a:t> </a:t>
            </a:r>
            <a:r>
              <a:rPr lang="en-GB" dirty="0" smtClean="0"/>
              <a:t>worked with SSE’s digital </a:t>
            </a:r>
            <a:r>
              <a:rPr lang="en-GB" b="1" dirty="0" smtClean="0"/>
              <a:t>team on-site every week</a:t>
            </a:r>
            <a:r>
              <a:rPr lang="en-GB" dirty="0" smtClean="0"/>
              <a:t>. This helped </a:t>
            </a:r>
            <a:r>
              <a:rPr lang="en-GB" dirty="0" err="1" smtClean="0"/>
              <a:t>Inviqa</a:t>
            </a:r>
            <a:r>
              <a:rPr lang="en-GB" dirty="0" smtClean="0"/>
              <a:t> understand how the company worked and take a more active role in its digital activities.</a:t>
            </a:r>
          </a:p>
          <a:p>
            <a:r>
              <a:rPr lang="en-GB" dirty="0" smtClean="0"/>
              <a:t>During their three-year partnership, </a:t>
            </a:r>
            <a:r>
              <a:rPr lang="en-GB" dirty="0" err="1" smtClean="0"/>
              <a:t>Inviqa</a:t>
            </a:r>
            <a:r>
              <a:rPr lang="en-GB" dirty="0" smtClean="0"/>
              <a:t> worked on several important activities, </a:t>
            </a:r>
          </a:p>
          <a:p>
            <a:pPr>
              <a:buNone/>
            </a:pPr>
            <a:endParaRPr lang="en-GB" dirty="0" smtClean="0"/>
          </a:p>
        </p:txBody>
      </p:sp>
      <p:pic>
        <p:nvPicPr>
          <p:cNvPr id="7170" name="Picture 2" descr="SSE Energy grows conversion 200% with enhanced CX | Inviqa - Inviq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8044" y="2514600"/>
            <a:ext cx="3667539" cy="20574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Action: What </a:t>
            </a:r>
            <a:r>
              <a:rPr lang="en-GB" dirty="0" err="1" smtClean="0"/>
              <a:t>Inviqa</a:t>
            </a:r>
            <a:r>
              <a:rPr lang="en-GB" dirty="0" smtClean="0"/>
              <a:t> Did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114800" cy="50292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r>
              <a:rPr lang="en-GB" b="1" dirty="0" smtClean="0"/>
              <a:t>Set business goals</a:t>
            </a:r>
            <a:r>
              <a:rPr lang="en-GB" dirty="0" smtClean="0"/>
              <a:t>: Held workshops with senior managers to agree on business goals and how to measure success (KPIs).</a:t>
            </a:r>
          </a:p>
          <a:p>
            <a:r>
              <a:rPr lang="en-GB" b="1" dirty="0" smtClean="0"/>
              <a:t>Checked digital skills</a:t>
            </a:r>
            <a:r>
              <a:rPr lang="en-GB" dirty="0" smtClean="0"/>
              <a:t>: Evaluated SSE’s digital skills and identified areas for improvement.</a:t>
            </a:r>
          </a:p>
          <a:p>
            <a:r>
              <a:rPr lang="en-GB" b="1" dirty="0" smtClean="0"/>
              <a:t>Improved the website</a:t>
            </a:r>
            <a:r>
              <a:rPr lang="en-GB" dirty="0" smtClean="0"/>
              <a:t>: Researched how customers used the main website and online account area, and suggested improvements</a:t>
            </a:r>
            <a:r>
              <a:rPr lang="en-GB" dirty="0" smtClean="0"/>
              <a:t>.</a:t>
            </a:r>
          </a:p>
          <a:p>
            <a:pPr>
              <a:buNone/>
            </a:pPr>
            <a:r>
              <a:rPr lang="en-GB" dirty="0" smtClean="0">
                <a:hlinkClick r:id="rId2"/>
              </a:rPr>
              <a:t>https://www.sse.com</a:t>
            </a:r>
            <a:r>
              <a:rPr lang="en-GB" dirty="0" smtClean="0">
                <a:hlinkClick r:id="rId2"/>
              </a:rPr>
              <a:t>/</a:t>
            </a:r>
            <a:r>
              <a:rPr lang="en-GB" dirty="0" smtClean="0"/>
              <a:t> </a:t>
            </a:r>
          </a:p>
          <a:p>
            <a:r>
              <a:rPr lang="en-GB" b="1" dirty="0" smtClean="0"/>
              <a:t>Organised </a:t>
            </a:r>
            <a:r>
              <a:rPr lang="en-GB" b="1" dirty="0" smtClean="0"/>
              <a:t>design workshops</a:t>
            </a:r>
            <a:r>
              <a:rPr lang="en-GB" dirty="0" smtClean="0"/>
              <a:t>: Worked with designers and managers to develop ideas, create prototypes, and test them with users.</a:t>
            </a:r>
          </a:p>
          <a:p>
            <a:r>
              <a:rPr lang="en-GB" b="1" dirty="0" smtClean="0"/>
              <a:t>Improved testing</a:t>
            </a:r>
            <a:r>
              <a:rPr lang="en-GB" dirty="0" smtClean="0"/>
              <a:t>: Helped SSE plan A/B and multivariate tests to compare different versions of its website.</a:t>
            </a:r>
          </a:p>
          <a:p>
            <a:pPr>
              <a:buNone/>
            </a:pPr>
            <a:endParaRPr lang="en-GB" dirty="0"/>
          </a:p>
        </p:txBody>
      </p:sp>
      <p:pic>
        <p:nvPicPr>
          <p:cNvPr id="6146" name="Picture 2" descr="Welcome to our smart hu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3516" y="1600200"/>
            <a:ext cx="3654259" cy="2438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Action: What </a:t>
            </a:r>
            <a:r>
              <a:rPr lang="en-GB" dirty="0" err="1" smtClean="0"/>
              <a:t>Inviqa</a:t>
            </a:r>
            <a:r>
              <a:rPr lang="en-GB" dirty="0" smtClean="0"/>
              <a:t> Did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810000" cy="4525963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r>
              <a:rPr lang="en-GB" b="1" dirty="0" smtClean="0"/>
              <a:t>Created </a:t>
            </a:r>
            <a:r>
              <a:rPr lang="en-GB" b="1" dirty="0" smtClean="0"/>
              <a:t>customer personas</a:t>
            </a:r>
            <a:r>
              <a:rPr lang="en-GB" dirty="0" smtClean="0"/>
              <a:t>: Developed profiles of typical customers based on user research, helping the company better understand their needs.</a:t>
            </a:r>
          </a:p>
          <a:p>
            <a:r>
              <a:rPr lang="en-GB" b="1" dirty="0" smtClean="0"/>
              <a:t>Trained the design team</a:t>
            </a:r>
            <a:r>
              <a:rPr lang="en-GB" dirty="0" smtClean="0"/>
              <a:t>: Supported team members in learning more about user experience (UX).</a:t>
            </a:r>
          </a:p>
          <a:p>
            <a:r>
              <a:rPr lang="en-GB" b="1" dirty="0" smtClean="0"/>
              <a:t>Created design guidelines</a:t>
            </a:r>
            <a:r>
              <a:rPr lang="en-GB" dirty="0" smtClean="0"/>
              <a:t>: Built a shared library of design elements to make SSE’s digital products more consistent and help the team work faster.</a:t>
            </a:r>
          </a:p>
          <a:p>
            <a:pPr>
              <a:buNone/>
            </a:pPr>
            <a:r>
              <a:rPr lang="en-GB" b="1" dirty="0" smtClean="0"/>
              <a:t>Key outcome</a:t>
            </a:r>
            <a:r>
              <a:rPr lang="en-GB" dirty="0" smtClean="0"/>
              <a:t>: </a:t>
            </a:r>
            <a:r>
              <a:rPr lang="en-GB" dirty="0" err="1" smtClean="0"/>
              <a:t>Inviqa</a:t>
            </a:r>
            <a:r>
              <a:rPr lang="en-GB" dirty="0" smtClean="0"/>
              <a:t> helped SSE change its working culture by encouraging teamwork, customer-focused thinking, and the use of research to make better decisions.</a:t>
            </a:r>
          </a:p>
          <a:p>
            <a:pPr>
              <a:buNone/>
            </a:pPr>
            <a:endParaRPr lang="en-GB" dirty="0"/>
          </a:p>
        </p:txBody>
      </p:sp>
      <p:pic>
        <p:nvPicPr>
          <p:cNvPr id="25602" name="Picture 2" descr="SSE: Powering good work with Living Hours | Living Wage Foundati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1219200"/>
            <a:ext cx="3800475" cy="47720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GB" dirty="0" smtClean="0"/>
              <a:t>Action: What </a:t>
            </a:r>
            <a:r>
              <a:rPr lang="en-GB" dirty="0" err="1" smtClean="0"/>
              <a:t>Inviqa</a:t>
            </a:r>
            <a:r>
              <a:rPr lang="en-GB" dirty="0" smtClean="0"/>
              <a:t> Did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905000"/>
            <a:ext cx="4191000" cy="38100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r>
              <a:rPr lang="en-GB" dirty="0" err="1" smtClean="0"/>
              <a:t>Inviqa</a:t>
            </a:r>
            <a:r>
              <a:rPr lang="en-GB" dirty="0" smtClean="0"/>
              <a:t> helped SSE change the way it worked by making customer needs a priority, improving the design process, and helping the company work more efficiently.</a:t>
            </a:r>
          </a:p>
          <a:p>
            <a:r>
              <a:rPr lang="en-GB" dirty="0" smtClean="0"/>
              <a:t>This led to the development of new digital services designed around customers’ needs, including:</a:t>
            </a:r>
          </a:p>
          <a:p>
            <a:r>
              <a:rPr lang="en-GB" b="1" dirty="0" smtClean="0"/>
              <a:t>An accessible sign-up service:</a:t>
            </a:r>
            <a:r>
              <a:rPr lang="en-GB" dirty="0" smtClean="0"/>
              <a:t> A service that all customers could use to register easily.</a:t>
            </a:r>
          </a:p>
          <a:p>
            <a:r>
              <a:rPr lang="en-GB" b="1" dirty="0" smtClean="0"/>
              <a:t>A new customer app:</a:t>
            </a:r>
            <a:r>
              <a:rPr lang="en-GB" dirty="0" smtClean="0"/>
              <a:t> An app designed to make it easier for customers to use SSE’s services.</a:t>
            </a:r>
          </a:p>
          <a:p>
            <a:pPr>
              <a:buNone/>
            </a:pPr>
            <a:endParaRPr lang="en-GB" dirty="0"/>
          </a:p>
        </p:txBody>
      </p:sp>
      <p:pic>
        <p:nvPicPr>
          <p:cNvPr id="5122" name="Picture 2" descr="Registering for My Account will let you make payments, view bill breakdowns, and submit meter readings. To register you will need: 👉 Your SSE Account Number 👉 Your Phone Number 👉 Your Email addres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9200" y="1295400"/>
            <a:ext cx="3800475" cy="47720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Designing an accessible service for all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1"/>
            <a:ext cx="4114800" cy="41148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r>
              <a:rPr lang="en-GB" b="1" dirty="0" smtClean="0"/>
              <a:t>Inclusive Design and Accessibility</a:t>
            </a:r>
          </a:p>
          <a:p>
            <a:r>
              <a:rPr lang="en-GB" dirty="0" smtClean="0"/>
              <a:t>SSE wanted to make its digital services easier to use for all customers, including older people and those with accessibility needs.</a:t>
            </a:r>
          </a:p>
          <a:p>
            <a:r>
              <a:rPr lang="en-GB" b="1" dirty="0" smtClean="0"/>
              <a:t>Improving sign-up:</a:t>
            </a:r>
            <a:r>
              <a:rPr lang="en-GB" dirty="0" smtClean="0"/>
              <a:t> </a:t>
            </a:r>
            <a:r>
              <a:rPr lang="en-GB" dirty="0" err="1" smtClean="0"/>
              <a:t>Inviqa</a:t>
            </a:r>
            <a:r>
              <a:rPr lang="en-GB" dirty="0" smtClean="0"/>
              <a:t> and SSE focused on the online sign-up process because it was one of the most important parts of the website.</a:t>
            </a:r>
          </a:p>
          <a:p>
            <a:r>
              <a:rPr lang="en-GB" b="1" dirty="0" smtClean="0"/>
              <a:t>Reviewing the design:</a:t>
            </a:r>
            <a:r>
              <a:rPr lang="en-GB" dirty="0" smtClean="0"/>
              <a:t> They checked the website’s design rules and style guide to make sure accessibility was considered in every design decision.</a:t>
            </a:r>
          </a:p>
          <a:p>
            <a:r>
              <a:rPr lang="en-GB" b="1" dirty="0" smtClean="0"/>
              <a:t>Changing brand colours:</a:t>
            </a:r>
            <a:r>
              <a:rPr lang="en-GB" dirty="0" smtClean="0"/>
              <a:t> They adjusted some of SSE’s main colours and their use to improve contrast and make the website easier to read.</a:t>
            </a:r>
          </a:p>
          <a:p>
            <a:pPr>
              <a:buNone/>
            </a:pPr>
            <a:endParaRPr lang="en-GB" dirty="0"/>
          </a:p>
        </p:txBody>
      </p:sp>
      <p:pic>
        <p:nvPicPr>
          <p:cNvPr id="26626" name="Picture 2" descr="SSE &amp; Me (@sse_and_me) · Portsmout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38726" y="1676400"/>
            <a:ext cx="3200400" cy="3200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Designing an accessible service for all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114800" cy="4571999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r>
              <a:rPr lang="en-GB" b="1" dirty="0" smtClean="0"/>
              <a:t>Changing </a:t>
            </a:r>
            <a:r>
              <a:rPr lang="en-GB" b="1" dirty="0" smtClean="0"/>
              <a:t>brand colours:</a:t>
            </a:r>
            <a:r>
              <a:rPr lang="en-GB" dirty="0" smtClean="0"/>
              <a:t> They adjusted some of SSE’s main colours and their use to improve contrast and make the website easier to read.</a:t>
            </a:r>
          </a:p>
          <a:p>
            <a:r>
              <a:rPr lang="en-GB" b="1" dirty="0" smtClean="0"/>
              <a:t>Testing accessibility:</a:t>
            </a:r>
            <a:r>
              <a:rPr lang="en-GB" dirty="0" smtClean="0"/>
              <a:t> After making improvements, SSE tested its digital services with real customers to identify further problems.</a:t>
            </a:r>
          </a:p>
          <a:p>
            <a:r>
              <a:rPr lang="en-GB" b="1" dirty="0" smtClean="0"/>
              <a:t>Building awareness:</a:t>
            </a:r>
            <a:r>
              <a:rPr lang="en-GB" dirty="0" smtClean="0"/>
              <a:t> SSE encouraged employees to understand the importance of accessibility and include it when developing new digital products.</a:t>
            </a:r>
          </a:p>
          <a:p>
            <a:r>
              <a:rPr lang="en-GB" b="1" dirty="0" smtClean="0"/>
              <a:t>Key outcome:</a:t>
            </a:r>
            <a:r>
              <a:rPr lang="en-GB" dirty="0" smtClean="0"/>
              <a:t> Accessibility became an important part of SSE’s design process, helping the company create more inclusive digital services for all customers.</a:t>
            </a:r>
          </a:p>
          <a:p>
            <a:pPr>
              <a:buNone/>
            </a:pPr>
            <a:endParaRPr lang="en-GB" dirty="0"/>
          </a:p>
        </p:txBody>
      </p:sp>
      <p:pic>
        <p:nvPicPr>
          <p:cNvPr id="4098" name="Picture 2" descr="Discover more about SSE's advertising campaigns | SSE | SSE pl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1905000"/>
            <a:ext cx="4038599" cy="4038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A new user-centred app for customers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267200" cy="44196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r>
              <a:rPr lang="en-GB" b="1" dirty="0" smtClean="0"/>
              <a:t>Developing a Customer-Friendly App</a:t>
            </a:r>
          </a:p>
          <a:p>
            <a:r>
              <a:rPr lang="en-GB" dirty="0" smtClean="0"/>
              <a:t>SSE wanted to create an app that would help customers submit meter readings, check their bills, and understand their energy use more easily.</a:t>
            </a:r>
          </a:p>
          <a:p>
            <a:r>
              <a:rPr lang="en-GB" dirty="0" err="1" smtClean="0"/>
              <a:t>Inviqa</a:t>
            </a:r>
            <a:r>
              <a:rPr lang="en-GB" dirty="0" smtClean="0"/>
              <a:t> helped SSE design and test the app through the following activities:</a:t>
            </a:r>
          </a:p>
          <a:p>
            <a:r>
              <a:rPr lang="en-GB" b="1" dirty="0" smtClean="0"/>
              <a:t>Feature planning:</a:t>
            </a:r>
            <a:r>
              <a:rPr lang="en-GB" dirty="0" smtClean="0"/>
              <a:t> Held a workshop to decide which features were most important.</a:t>
            </a:r>
          </a:p>
          <a:p>
            <a:r>
              <a:rPr lang="en-GB" b="1" dirty="0" smtClean="0"/>
              <a:t>Design sprints:</a:t>
            </a:r>
            <a:r>
              <a:rPr lang="en-GB" dirty="0" smtClean="0"/>
              <a:t> Completed five design sprints, including research into other energy apps and apps from different industries.</a:t>
            </a:r>
          </a:p>
          <a:p>
            <a:r>
              <a:rPr lang="en-GB" b="1" dirty="0" smtClean="0"/>
              <a:t>Customer research:</a:t>
            </a:r>
            <a:r>
              <a:rPr lang="en-GB" dirty="0" smtClean="0"/>
              <a:t> Conducted three rounds of research to understand users’ needs and gather feedback.</a:t>
            </a:r>
          </a:p>
          <a:p>
            <a:endParaRPr lang="en-GB" dirty="0"/>
          </a:p>
        </p:txBody>
      </p:sp>
      <p:pic>
        <p:nvPicPr>
          <p:cNvPr id="3074" name="Picture 2" descr="My SSE for Android - Downloa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0" y="1524000"/>
            <a:ext cx="2437251" cy="4343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A new user-centred app for customers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905000"/>
            <a:ext cx="4038600" cy="4267200"/>
          </a:xfrm>
        </p:spPr>
        <p:txBody>
          <a:bodyPr>
            <a:normAutofit fontScale="77500" lnSpcReduction="20000"/>
          </a:bodyPr>
          <a:lstStyle/>
          <a:p>
            <a:r>
              <a:rPr lang="en-GB" b="1" dirty="0" smtClean="0"/>
              <a:t>Accessibility </a:t>
            </a:r>
            <a:r>
              <a:rPr lang="en-GB" b="1" dirty="0" smtClean="0"/>
              <a:t>audit:</a:t>
            </a:r>
            <a:r>
              <a:rPr lang="en-GB" dirty="0" smtClean="0"/>
              <a:t> Checked how easy the app was to use for people with different needs.</a:t>
            </a:r>
          </a:p>
          <a:p>
            <a:r>
              <a:rPr lang="en-GB" b="1" dirty="0" smtClean="0"/>
              <a:t>Key outcome:</a:t>
            </a:r>
            <a:r>
              <a:rPr lang="en-GB" dirty="0" smtClean="0"/>
              <a:t> SSE developed an app that allows customers to access important information and submit meter readings easily.</a:t>
            </a:r>
          </a:p>
          <a:p>
            <a:r>
              <a:rPr lang="en-GB" b="1" dirty="0" smtClean="0"/>
              <a:t>Example of innovation:</a:t>
            </a:r>
            <a:r>
              <a:rPr lang="en-GB" dirty="0" smtClean="0"/>
              <a:t> The app includes an automatic meter-reading feature. Customers point their phone camera at the meter, and the app uses the phone’s light to take a clear picture and read the numbers automatically, without requiring customers to enter them manually.</a:t>
            </a:r>
          </a:p>
          <a:p>
            <a:endParaRPr lang="en-GB" dirty="0"/>
          </a:p>
        </p:txBody>
      </p:sp>
      <p:pic>
        <p:nvPicPr>
          <p:cNvPr id="27650" name="Picture 2" descr="Havas digital experience agency | Inviqa U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2590800"/>
            <a:ext cx="3879783" cy="27908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76200"/>
            <a:ext cx="8229600" cy="838200"/>
          </a:xfrm>
        </p:spPr>
        <p:txBody>
          <a:bodyPr/>
          <a:lstStyle/>
          <a:p>
            <a:r>
              <a:rPr lang="en-GB" dirty="0" smtClean="0"/>
              <a:t>The results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685800"/>
            <a:ext cx="4648200" cy="56388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buNone/>
            </a:pPr>
            <a:r>
              <a:rPr lang="en-GB" sz="1600" b="1" dirty="0" smtClean="0"/>
              <a:t>Results and Achievements</a:t>
            </a:r>
          </a:p>
          <a:p>
            <a:pPr>
              <a:buNone/>
            </a:pPr>
            <a:r>
              <a:rPr lang="en-GB" sz="1600" dirty="0" smtClean="0"/>
              <a:t>The collaboration between </a:t>
            </a:r>
            <a:r>
              <a:rPr lang="en-GB" sz="1600" dirty="0" err="1" smtClean="0"/>
              <a:t>Inviqa</a:t>
            </a:r>
            <a:r>
              <a:rPr lang="en-GB" sz="1600" dirty="0" smtClean="0"/>
              <a:t> and SSE led to improvements in digital performance, customer experience, and the company’s internal skills</a:t>
            </a:r>
            <a:r>
              <a:rPr lang="en-GB" sz="1600" dirty="0" smtClean="0"/>
              <a:t>.</a:t>
            </a:r>
          </a:p>
          <a:p>
            <a:pPr>
              <a:buNone/>
            </a:pPr>
            <a:r>
              <a:rPr lang="en-GB" sz="1600" dirty="0" smtClean="0">
                <a:hlinkClick r:id="rId2"/>
              </a:rPr>
              <a:t>https://inviqa.com</a:t>
            </a:r>
            <a:r>
              <a:rPr lang="en-GB" sz="1600" dirty="0" smtClean="0">
                <a:hlinkClick r:id="rId2"/>
              </a:rPr>
              <a:t>/</a:t>
            </a:r>
            <a:r>
              <a:rPr lang="en-GB" sz="1600" dirty="0" smtClean="0"/>
              <a:t> </a:t>
            </a:r>
          </a:p>
          <a:p>
            <a:pPr>
              <a:buNone/>
            </a:pPr>
            <a:r>
              <a:rPr lang="en-GB" sz="1600" dirty="0" smtClean="0">
                <a:hlinkClick r:id="rId3"/>
              </a:rPr>
              <a:t>https://</a:t>
            </a:r>
            <a:r>
              <a:rPr lang="en-GB" sz="1600" dirty="0" smtClean="0">
                <a:hlinkClick r:id="rId3"/>
              </a:rPr>
              <a:t>inviqa.com/case-studies/sse</a:t>
            </a:r>
            <a:r>
              <a:rPr lang="en-GB" sz="1600" dirty="0" smtClean="0"/>
              <a:t> </a:t>
            </a:r>
            <a:endParaRPr lang="en-GB" sz="1600" dirty="0" smtClean="0"/>
          </a:p>
          <a:p>
            <a:pPr>
              <a:buNone/>
            </a:pPr>
            <a:r>
              <a:rPr lang="en-GB" sz="1600" b="1" dirty="0" smtClean="0"/>
              <a:t>1. Better digital performance</a:t>
            </a:r>
            <a:endParaRPr lang="en-GB" sz="1600" dirty="0" smtClean="0"/>
          </a:p>
          <a:p>
            <a:r>
              <a:rPr lang="en-GB" sz="1600" dirty="0" smtClean="0"/>
              <a:t>Improved the digital skills of SSE’s employees.</a:t>
            </a:r>
          </a:p>
          <a:p>
            <a:r>
              <a:rPr lang="en-GB" sz="1600" dirty="0" smtClean="0"/>
              <a:t>Introduced customer-focused design and created an internal lab for user testing.</a:t>
            </a:r>
          </a:p>
          <a:p>
            <a:r>
              <a:rPr lang="en-GB" sz="1600" dirty="0" smtClean="0"/>
              <a:t>Increased conversions by </a:t>
            </a:r>
            <a:r>
              <a:rPr lang="en-GB" sz="1600" b="1" dirty="0" smtClean="0"/>
              <a:t>200%</a:t>
            </a:r>
            <a:r>
              <a:rPr lang="en-GB" sz="1600" dirty="0" smtClean="0"/>
              <a:t> for the telecommunications sign-up process.</a:t>
            </a:r>
          </a:p>
          <a:p>
            <a:r>
              <a:rPr lang="en-GB" sz="1600" dirty="0" smtClean="0"/>
              <a:t>Increased conversions by </a:t>
            </a:r>
            <a:r>
              <a:rPr lang="en-GB" sz="1600" b="1" dirty="0" smtClean="0"/>
              <a:t>60%</a:t>
            </a:r>
            <a:r>
              <a:rPr lang="en-GB" sz="1600" dirty="0" smtClean="0"/>
              <a:t> for the energy sign-up process.</a:t>
            </a:r>
          </a:p>
          <a:p>
            <a:pPr>
              <a:buNone/>
            </a:pPr>
            <a:r>
              <a:rPr lang="en-GB" sz="1600" b="1" dirty="0" smtClean="0"/>
              <a:t>2. Improved accessibility</a:t>
            </a:r>
            <a:endParaRPr lang="en-GB" sz="1600" dirty="0" smtClean="0"/>
          </a:p>
          <a:p>
            <a:r>
              <a:rPr lang="en-GB" sz="1600" dirty="0" smtClean="0"/>
              <a:t>Conducted research with users who had accessibility needs.</a:t>
            </a:r>
          </a:p>
          <a:p>
            <a:r>
              <a:rPr lang="en-GB" sz="1600" dirty="0" smtClean="0"/>
              <a:t>Trained development, design, testing, and content teams to make digital services more accessible</a:t>
            </a:r>
            <a:r>
              <a:rPr lang="en-GB" sz="1600" dirty="0" smtClean="0"/>
              <a:t>.</a:t>
            </a:r>
            <a:endParaRPr lang="en-GB" sz="1600" dirty="0" smtClean="0"/>
          </a:p>
        </p:txBody>
      </p:sp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7733" y="2057400"/>
            <a:ext cx="3996267" cy="224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7620000" cy="5334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The results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762000"/>
            <a:ext cx="4343400" cy="4724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buNone/>
            </a:pPr>
            <a:r>
              <a:rPr lang="en-GB" sz="1600" b="1" dirty="0" smtClean="0"/>
              <a:t>3. Successful launch of SSE’s first app</a:t>
            </a:r>
            <a:endParaRPr lang="en-GB" sz="1600" dirty="0" smtClean="0"/>
          </a:p>
          <a:p>
            <a:pPr>
              <a:buNone/>
            </a:pPr>
            <a:r>
              <a:rPr lang="en-GB" sz="1600" dirty="0" smtClean="0"/>
              <a:t>During </a:t>
            </a:r>
            <a:r>
              <a:rPr lang="en-GB" sz="1600" dirty="0" smtClean="0"/>
              <a:t>its first six months, the app achieved the following results:</a:t>
            </a:r>
          </a:p>
          <a:p>
            <a:r>
              <a:rPr lang="en-GB" sz="1600" b="1" dirty="0" smtClean="0"/>
              <a:t>136,500 downloads</a:t>
            </a:r>
            <a:r>
              <a:rPr lang="en-GB" sz="1600" dirty="0" smtClean="0"/>
              <a:t> across Android and </a:t>
            </a:r>
            <a:r>
              <a:rPr lang="en-GB" sz="1600" dirty="0" err="1" smtClean="0"/>
              <a:t>iOS</a:t>
            </a:r>
            <a:r>
              <a:rPr lang="en-GB" sz="1600" dirty="0" smtClean="0"/>
              <a:t>.</a:t>
            </a:r>
          </a:p>
          <a:p>
            <a:r>
              <a:rPr lang="en-GB" sz="1600" b="1" dirty="0" smtClean="0"/>
              <a:t>874,198 dashboard views.</a:t>
            </a:r>
            <a:endParaRPr lang="en-GB" sz="1600" dirty="0" smtClean="0"/>
          </a:p>
          <a:p>
            <a:r>
              <a:rPr lang="en-GB" sz="1600" b="1" dirty="0" smtClean="0"/>
              <a:t>88,450 bill downloads.</a:t>
            </a:r>
            <a:endParaRPr lang="en-GB" sz="1600" dirty="0" smtClean="0"/>
          </a:p>
          <a:p>
            <a:r>
              <a:rPr lang="en-GB" sz="1600" b="1" dirty="0" smtClean="0"/>
              <a:t>26,353 meter readings submitted.</a:t>
            </a:r>
            <a:endParaRPr lang="en-GB" sz="1600" dirty="0" smtClean="0"/>
          </a:p>
          <a:p>
            <a:r>
              <a:rPr lang="en-GB" sz="1600" b="1" dirty="0" smtClean="0"/>
              <a:t>App ratings:</a:t>
            </a:r>
            <a:r>
              <a:rPr lang="en-GB" sz="1600" dirty="0" smtClean="0"/>
              <a:t> 4.8 stars on Android and 4.7 stars on </a:t>
            </a:r>
            <a:r>
              <a:rPr lang="en-GB" sz="1600" dirty="0" err="1" smtClean="0"/>
              <a:t>iOS</a:t>
            </a:r>
            <a:r>
              <a:rPr lang="en-GB" sz="1600" dirty="0" smtClean="0"/>
              <a:t>.</a:t>
            </a:r>
          </a:p>
          <a:p>
            <a:pPr>
              <a:buNone/>
            </a:pPr>
            <a:r>
              <a:rPr lang="en-GB" sz="1600" b="1" dirty="0" smtClean="0"/>
              <a:t>4. A change in working culture</a:t>
            </a:r>
            <a:endParaRPr lang="en-GB" sz="1600" dirty="0" smtClean="0"/>
          </a:p>
          <a:p>
            <a:pPr>
              <a:buNone/>
            </a:pPr>
            <a:r>
              <a:rPr lang="en-GB" sz="1600" dirty="0" smtClean="0"/>
              <a:t>Over three years, </a:t>
            </a:r>
            <a:r>
              <a:rPr lang="en-GB" sz="1600" dirty="0" err="1" smtClean="0"/>
              <a:t>Inviqa</a:t>
            </a:r>
            <a:r>
              <a:rPr lang="en-GB" sz="1600" dirty="0" smtClean="0"/>
              <a:t> helped SSE move away from teams working separately on small projects towards a more collaborative approach focused on customer needs. </a:t>
            </a:r>
            <a:endParaRPr lang="en-GB" sz="1600" dirty="0" smtClean="0"/>
          </a:p>
          <a:p>
            <a:pPr>
              <a:buNone/>
            </a:pPr>
            <a:r>
              <a:rPr lang="en-GB" sz="1600" dirty="0" smtClean="0"/>
              <a:t>The </a:t>
            </a:r>
            <a:r>
              <a:rPr lang="en-GB" sz="1600" dirty="0" smtClean="0"/>
              <a:t>digital team also gained greater recognition within the company, demonstrating the value </a:t>
            </a:r>
            <a:r>
              <a:rPr lang="en-GB" sz="1600" b="1" i="1" dirty="0" smtClean="0"/>
              <a:t>of good user experience design</a:t>
            </a:r>
            <a:r>
              <a:rPr lang="en-GB" sz="1600" dirty="0" smtClean="0"/>
              <a:t>.</a:t>
            </a:r>
            <a:endParaRPr lang="en-GB" sz="1600" dirty="0" smtClean="0"/>
          </a:p>
        </p:txBody>
      </p:sp>
      <p:pic>
        <p:nvPicPr>
          <p:cNvPr id="4" name="Picture 2" descr="Be in control of your energy with the SSE Airtricity app 📱⚡ Manage your energy account whenever it suits you, wherever you are. From bills and payments to meter readings, the SS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762000"/>
            <a:ext cx="3505200" cy="4673601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304800" y="5562600"/>
            <a:ext cx="7543800" cy="12003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None/>
            </a:pPr>
            <a:r>
              <a:rPr lang="en-GB" b="1" dirty="0" smtClean="0"/>
              <a:t>Key Takeaway</a:t>
            </a:r>
          </a:p>
          <a:p>
            <a:r>
              <a:rPr lang="en-GB" dirty="0" smtClean="0"/>
              <a:t>The SSE case shows how </a:t>
            </a:r>
            <a:r>
              <a:rPr lang="en-GB" b="1" dirty="0" smtClean="0"/>
              <a:t>user research, teamwork, accessibility, and user-centred design</a:t>
            </a:r>
            <a:r>
              <a:rPr lang="en-GB" dirty="0" smtClean="0"/>
              <a:t> can improve digital services, increase conversions, and create a better customer experience.</a:t>
            </a:r>
            <a:endParaRPr lang="en-GB" dirty="0" smtClean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Comment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495800" cy="452596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>
              <a:buNone/>
            </a:pPr>
            <a:r>
              <a:rPr lang="en-GB" dirty="0" smtClean="0"/>
              <a:t>“With </a:t>
            </a:r>
            <a:r>
              <a:rPr lang="en-GB" dirty="0" err="1" smtClean="0"/>
              <a:t>Inviqa’s</a:t>
            </a:r>
            <a:r>
              <a:rPr lang="en-GB" dirty="0" smtClean="0"/>
              <a:t> support, SSE improved its main sign-up processes and created a better experience for customers. The project also showed how understanding customer needs and improving user experience can benefit the business.”</a:t>
            </a:r>
          </a:p>
          <a:p>
            <a:r>
              <a:rPr lang="en-GB" dirty="0" smtClean="0"/>
              <a:t>— Chris Golding, Digital UX Manager, SSE</a:t>
            </a:r>
          </a:p>
          <a:p>
            <a:pPr>
              <a:buNone/>
            </a:pPr>
            <a:endParaRPr lang="en-GB" dirty="0"/>
          </a:p>
        </p:txBody>
      </p:sp>
      <p:pic>
        <p:nvPicPr>
          <p:cNvPr id="1026" name="Picture 2" descr="SSE SPAYG - Apps on Google Pla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4971" y="1143000"/>
            <a:ext cx="2820429" cy="5029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285</TotalTime>
  <Words>1265</Words>
  <Application>Microsoft Office PowerPoint</Application>
  <PresentationFormat>On-screen Show (4:3)</PresentationFormat>
  <Paragraphs>98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Origin</vt:lpstr>
      <vt:lpstr>Slide 1</vt:lpstr>
      <vt:lpstr>Advertising &amp; Communication Management case study </vt:lpstr>
      <vt:lpstr>Case Study: SSE</vt:lpstr>
      <vt:lpstr>The challenge </vt:lpstr>
      <vt:lpstr>Agreed objectives for Inqiva were to:</vt:lpstr>
      <vt:lpstr>Target Audience </vt:lpstr>
      <vt:lpstr>Action </vt:lpstr>
      <vt:lpstr>Action: What Inviqa Did</vt:lpstr>
      <vt:lpstr>Action: What Inviqa Did</vt:lpstr>
      <vt:lpstr>Action: What Inviqa Did</vt:lpstr>
      <vt:lpstr>Designing an accessible service for all</vt:lpstr>
      <vt:lpstr>Designing an accessible service for all</vt:lpstr>
      <vt:lpstr>A new user-centred app for customers</vt:lpstr>
      <vt:lpstr>A new user-centred app for customers</vt:lpstr>
      <vt:lpstr>The results </vt:lpstr>
      <vt:lpstr>The results </vt:lpstr>
      <vt:lpstr>Comment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JennyPalla</dc:creator>
  <cp:lastModifiedBy>JennyPalla</cp:lastModifiedBy>
  <cp:revision>7</cp:revision>
  <dcterms:created xsi:type="dcterms:W3CDTF">2006-08-16T00:00:00Z</dcterms:created>
  <dcterms:modified xsi:type="dcterms:W3CDTF">2026-10-18T19:55:39Z</dcterms:modified>
</cp:coreProperties>
</file>