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618" y="-1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C3AAA6E-5F1C-426D-8411-9615DEE4E9BE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50B8666-A56F-4E12-B69D-5F67FDFF9CA2}" type="slidenum">
              <a:rPr lang="en-GB" smtClean="0"/>
              <a:t>‹#›</a:t>
            </a:fld>
            <a:endParaRPr lang="en-GB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Advertising &amp; Communication Management</a:t>
            </a:r>
            <a:br>
              <a:rPr lang="en-US" sz="1800" dirty="0" smtClean="0"/>
            </a:br>
            <a:r>
              <a:rPr lang="en-US" sz="1800" dirty="0" smtClean="0"/>
              <a:t>Digital Advertising Today</a:t>
            </a:r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/>
              <a:t>Polyxeni</a:t>
            </a:r>
            <a:r>
              <a:rPr lang="en-US" sz="1800" dirty="0" smtClean="0"/>
              <a:t> (Jenny) </a:t>
            </a:r>
            <a:r>
              <a:rPr lang="en-US" sz="1800" dirty="0" err="1" smtClean="0"/>
              <a:t>Palla</a:t>
            </a:r>
            <a:r>
              <a:rPr lang="en-US" sz="1800" dirty="0" smtClean="0"/>
              <a:t>, PhD</a:t>
            </a:r>
            <a:endParaRPr lang="en-GB" sz="1800" dirty="0"/>
          </a:p>
        </p:txBody>
      </p:sp>
      <p:sp>
        <p:nvSpPr>
          <p:cNvPr id="2050" name="AutoShape 2" descr="https://apis.mail.yahoo.com/ws/v3/mailboxes/@.id==VjN-2MwKfxepUhe5tB28kGK8jt_uRPWSUy7D4IaijLNwWugvWYond0D9yYTFO5jQZhOVgI6sotMoUxa020LbUHDKkQ/messages/@.id==AH5cksNhK8GQV9PX7DOtWt3Ozq8/content/parts/@.id==1.2/thumbnail?appid=YMailNorr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6" descr="C:\Users\JennyPalla\Desktop\ADVERTISING &amp; COMMUNICATION MANAGEMENT\ERASMUS\image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1825" y="5943600"/>
            <a:ext cx="2162175" cy="733425"/>
          </a:xfrm>
          <a:prstGeom prst="rect">
            <a:avLst/>
          </a:prstGeom>
          <a:noFill/>
        </p:spPr>
      </p:pic>
      <p:pic>
        <p:nvPicPr>
          <p:cNvPr id="2054" name="Picture 6" descr="C:\Users\JennyPalla\Desktop\ADVERTISING &amp; COMMUNICATION MANAGEMENT\ERASMUS\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4275" y="0"/>
            <a:ext cx="2879725" cy="751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Digital Advertising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60240"/>
            <a:ext cx="8229600" cy="442108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400" i="1" dirty="0" smtClean="0">
                <a:solidFill>
                  <a:srgbClr val="FF0000"/>
                </a:solidFill>
              </a:rPr>
              <a:t>1. </a:t>
            </a:r>
            <a:r>
              <a:rPr lang="en-US" sz="2400" i="1" dirty="0" err="1" smtClean="0">
                <a:solidFill>
                  <a:srgbClr val="FF0000"/>
                </a:solidFill>
              </a:rPr>
              <a:t>Reconceptualization</a:t>
            </a:r>
            <a:r>
              <a:rPr lang="en-US" sz="2400" dirty="0" smtClean="0"/>
              <a:t> of Communication and Digital Advertising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Digital Advertising </a:t>
            </a:r>
            <a:r>
              <a:rPr lang="en-US" sz="2400" dirty="0" smtClean="0"/>
              <a:t>as</a:t>
            </a:r>
          </a:p>
          <a:p>
            <a:r>
              <a:rPr lang="en-US" sz="2400" dirty="0" smtClean="0"/>
              <a:t>Algorithmic persuasion (Campbell, 2025)</a:t>
            </a:r>
          </a:p>
          <a:p>
            <a:r>
              <a:rPr lang="en-US" sz="2400" dirty="0" smtClean="0"/>
              <a:t>Networked Communication (Huh, 2025)</a:t>
            </a:r>
          </a:p>
          <a:p>
            <a:r>
              <a:rPr lang="en-US" sz="2400" dirty="0" smtClean="0"/>
              <a:t>Connected Experience (Kim, 2025)</a:t>
            </a:r>
          </a:p>
          <a:p>
            <a:r>
              <a:rPr lang="en-US" sz="2400" dirty="0" smtClean="0"/>
              <a:t>Shape-Shifting Persuasion (Yoon, 2025)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dirty="0" smtClean="0"/>
              <a:t>2. The </a:t>
            </a:r>
            <a:r>
              <a:rPr lang="en-US" sz="2400" dirty="0" smtClean="0">
                <a:solidFill>
                  <a:srgbClr val="FF0000"/>
                </a:solidFill>
              </a:rPr>
              <a:t>DASC</a:t>
            </a:r>
            <a:r>
              <a:rPr lang="en-US" sz="2400" dirty="0" smtClean="0"/>
              <a:t> (</a:t>
            </a:r>
            <a:r>
              <a:rPr lang="en-US" sz="2400" dirty="0" smtClean="0"/>
              <a:t>Digital Advertising as a System of Mediated Connection</a:t>
            </a:r>
            <a:r>
              <a:rPr lang="en-US" sz="2400" dirty="0" smtClean="0"/>
              <a:t>) framework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4 Dimensions </a:t>
            </a:r>
            <a:r>
              <a:rPr lang="en-US" sz="2400" dirty="0"/>
              <a:t>A</a:t>
            </a:r>
            <a:r>
              <a:rPr lang="en-US" sz="2400" dirty="0" smtClean="0"/>
              <a:t>nalysis </a:t>
            </a:r>
          </a:p>
          <a:p>
            <a:r>
              <a:rPr lang="en-US" sz="2400" dirty="0" smtClean="0"/>
              <a:t>Message </a:t>
            </a:r>
          </a:p>
          <a:p>
            <a:r>
              <a:rPr lang="en-US" sz="2400" dirty="0" smtClean="0"/>
              <a:t>Experience </a:t>
            </a:r>
          </a:p>
          <a:p>
            <a:r>
              <a:rPr lang="en-US" sz="2400" dirty="0" smtClean="0"/>
              <a:t>Data </a:t>
            </a:r>
          </a:p>
          <a:p>
            <a:r>
              <a:rPr lang="en-US" sz="2400" dirty="0" smtClean="0"/>
              <a:t>Ethics </a:t>
            </a:r>
            <a:endParaRPr lang="en-GB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GB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6340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400" dirty="0"/>
              <a:t>Digital Advertising as Algorithmic </a:t>
            </a:r>
            <a:r>
              <a:rPr lang="en-GB" sz="2400" dirty="0" smtClean="0"/>
              <a:t>Persuasion (Campbell, 2025)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4186808" cy="396043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Digital Advertising: </a:t>
            </a:r>
          </a:p>
          <a:p>
            <a:pPr>
              <a:buNone/>
            </a:pPr>
            <a:r>
              <a:rPr lang="en-US" sz="2000" dirty="0" smtClean="0"/>
              <a:t>Increasingly shaped by algorithmic and adaptive process </a:t>
            </a:r>
          </a:p>
          <a:p>
            <a:pPr>
              <a:buNone/>
            </a:pPr>
            <a:r>
              <a:rPr lang="en-US" sz="2000" dirty="0" smtClean="0"/>
              <a:t>According to </a:t>
            </a:r>
            <a:r>
              <a:rPr lang="en-US" sz="2000" dirty="0" err="1" smtClean="0"/>
              <a:t>Cambell’s</a:t>
            </a:r>
            <a:r>
              <a:rPr lang="en-US" sz="2000" dirty="0" smtClean="0"/>
              <a:t> (2025): Digital Advertising is increasingly shaped by adaptive process in which human creativity and machine learning interconnect. </a:t>
            </a:r>
          </a:p>
          <a:p>
            <a:pPr>
              <a:buNone/>
            </a:pPr>
            <a:r>
              <a:rPr lang="en-US" sz="2000" dirty="0" smtClean="0"/>
              <a:t>Advertising content is continually refined through data-driven process.  </a:t>
            </a:r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93704" y="1916832"/>
            <a:ext cx="3898776" cy="2952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Persuasion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now shaped through systems that integrate human input with algorithmic processes.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aseline="0" dirty="0" smtClean="0">
                <a:solidFill>
                  <a:schemeClr val="tx1"/>
                </a:solidFill>
              </a:rPr>
              <a:t>In</a:t>
            </a:r>
            <a:r>
              <a:rPr lang="en-US" sz="2000" dirty="0" smtClean="0">
                <a:solidFill>
                  <a:schemeClr val="tx1"/>
                </a:solidFill>
              </a:rPr>
              <a:t> this way, advertising is not only a form of communication but a part of a broader technological and managerial system.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5879013"/>
            <a:ext cx="8496944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dirty="0"/>
              <a:t>Campbell, C. (2025). The 2025 JAR Research Priorities List: Aligning Research with Key Challenges in Advertising. </a:t>
            </a:r>
            <a:r>
              <a:rPr lang="en-GB" sz="1600" i="1" dirty="0"/>
              <a:t>Journal of Advertising Research</a:t>
            </a:r>
            <a:r>
              <a:rPr lang="en-GB" sz="1600" dirty="0"/>
              <a:t>, </a:t>
            </a:r>
            <a:r>
              <a:rPr lang="en-GB" sz="1600" i="1" dirty="0"/>
              <a:t>65</a:t>
            </a:r>
            <a:r>
              <a:rPr lang="en-GB" sz="1600" dirty="0"/>
              <a:t>(1), 1-3.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Digital Advertising as Connected Experience (Kim, 2025)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73224" y="1024137"/>
            <a:ext cx="7715200" cy="197281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/>
              <a:t>Digital Advertising </a:t>
            </a:r>
          </a:p>
          <a:p>
            <a:r>
              <a:rPr lang="en-GB" sz="2000" dirty="0" smtClean="0"/>
              <a:t>is not primarily a message, </a:t>
            </a:r>
          </a:p>
          <a:p>
            <a:r>
              <a:rPr lang="en-GB" sz="2000" dirty="0" smtClean="0"/>
              <a:t>nor even a technology, </a:t>
            </a:r>
          </a:p>
          <a:p>
            <a:r>
              <a:rPr lang="en-GB" sz="2000" dirty="0" smtClean="0"/>
              <a:t>but a </a:t>
            </a:r>
            <a:r>
              <a:rPr lang="en-GB" sz="2000" dirty="0" smtClean="0">
                <a:solidFill>
                  <a:srgbClr val="FF0000"/>
                </a:solidFill>
              </a:rPr>
              <a:t>connected experience—a continuous process of human–machine </a:t>
            </a:r>
            <a:r>
              <a:rPr lang="en-GB" sz="2000" dirty="0" smtClean="0">
                <a:solidFill>
                  <a:srgbClr val="00B050"/>
                </a:solidFill>
              </a:rPr>
              <a:t>interaction</a:t>
            </a:r>
            <a:r>
              <a:rPr lang="en-GB" sz="2000" dirty="0" smtClean="0"/>
              <a:t> through which persuasion becomes lived rather than delivered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611560" y="5807005"/>
            <a:ext cx="792088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/>
              <a:t>Kim, J. (2025). Advertising in the age of </a:t>
            </a:r>
            <a:r>
              <a:rPr lang="en-GB" dirty="0" err="1"/>
              <a:t>agentic</a:t>
            </a:r>
            <a:r>
              <a:rPr lang="en-GB" dirty="0"/>
              <a:t> AI: Call for research. </a:t>
            </a:r>
            <a:r>
              <a:rPr lang="en-GB" i="1" dirty="0"/>
              <a:t>Journal of Interactive Advertising</a:t>
            </a:r>
            <a:r>
              <a:rPr lang="en-GB" dirty="0"/>
              <a:t>, </a:t>
            </a:r>
            <a:r>
              <a:rPr lang="en-GB" i="1" dirty="0"/>
              <a:t>25</a:t>
            </a:r>
            <a:r>
              <a:rPr lang="en-GB" dirty="0"/>
              <a:t>(3), 215-221.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3568" y="3284984"/>
            <a:ext cx="7704856" cy="22322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Kim’s connection-centered approach has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been formalized as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Connectism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connection is treated as a fundamental unit of analysis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lang="en-US" sz="2000" b="1" dirty="0" smtClean="0">
                <a:solidFill>
                  <a:schemeClr val="accent2"/>
                </a:solidFill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Digital advertising is defined by the relational systems through which persuasion emerges among humans, algorithms, and environments.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These systems vary in potential (</a:t>
            </a:r>
            <a:r>
              <a:rPr lang="en-US" sz="2000" dirty="0" err="1" smtClean="0">
                <a:solidFill>
                  <a:schemeClr val="tx1"/>
                </a:solidFill>
              </a:rPr>
              <a:t>connectibility</a:t>
            </a:r>
            <a:r>
              <a:rPr lang="en-US" sz="2000" dirty="0" smtClean="0">
                <a:solidFill>
                  <a:schemeClr val="tx1"/>
                </a:solidFill>
              </a:rPr>
              <a:t>), fit (</a:t>
            </a:r>
            <a:r>
              <a:rPr lang="en-US" sz="2000" dirty="0" err="1" smtClean="0">
                <a:solidFill>
                  <a:schemeClr val="tx1"/>
                </a:solidFill>
              </a:rPr>
              <a:t>connexity</a:t>
            </a:r>
            <a:r>
              <a:rPr lang="en-US" sz="2000" dirty="0" smtClean="0">
                <a:solidFill>
                  <a:schemeClr val="tx1"/>
                </a:solidFill>
              </a:rPr>
              <a:t>), quality (</a:t>
            </a:r>
            <a:r>
              <a:rPr lang="en-US" sz="2000" dirty="0" err="1" smtClean="0">
                <a:solidFill>
                  <a:schemeClr val="tx1"/>
                </a:solidFill>
              </a:rPr>
              <a:t>connecteddness</a:t>
            </a:r>
            <a:r>
              <a:rPr lang="en-US" sz="2000" dirty="0" smtClean="0">
                <a:solidFill>
                  <a:schemeClr val="tx1"/>
                </a:solidFill>
              </a:rPr>
              <a:t>), density (</a:t>
            </a:r>
            <a:r>
              <a:rPr lang="en-US" sz="2000" dirty="0" err="1" smtClean="0">
                <a:solidFill>
                  <a:schemeClr val="tx1"/>
                </a:solidFill>
              </a:rPr>
              <a:t>connectance</a:t>
            </a:r>
            <a:r>
              <a:rPr lang="en-US" sz="2000" dirty="0" smtClean="0">
                <a:solidFill>
                  <a:schemeClr val="tx1"/>
                </a:solidFill>
              </a:rPr>
              <a:t>), and performance (</a:t>
            </a:r>
            <a:r>
              <a:rPr lang="en-US" sz="2000" dirty="0" err="1" smtClean="0">
                <a:solidFill>
                  <a:schemeClr val="tx1"/>
                </a:solidFill>
              </a:rPr>
              <a:t>connexus</a:t>
            </a:r>
            <a:r>
              <a:rPr lang="en-US" sz="2000" dirty="0" smtClean="0">
                <a:solidFill>
                  <a:schemeClr val="tx1"/>
                </a:solidFill>
              </a:rPr>
              <a:t>).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Digital Advertising as Connected Experience (Kim, 2025)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826768" cy="26208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Communication as emerges from interactions between human and technology actors. </a:t>
            </a:r>
          </a:p>
          <a:p>
            <a:pPr>
              <a:buNone/>
            </a:pPr>
            <a:r>
              <a:rPr lang="en-US" sz="2000" dirty="0" smtClean="0"/>
              <a:t>The ad is less a text and an image and more a joint within an affective, adaptive system.  </a:t>
            </a:r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21696" y="1556792"/>
            <a:ext cx="3826768" cy="262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Persuasion</a:t>
            </a:r>
            <a:r>
              <a:rPr lang="en-US" sz="2000" dirty="0" smtClean="0"/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Becomes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continuous and evolving process shaped by the cooperation of human attention &amp; machi8ne mediation. 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Digital Advertising as Principled Evolution (Taylor, 2025)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186808" cy="29809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Six (6) principles, first articulated more than a decade ago, continue to serve as a cornerstone for evaluating digital advertising: 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Privacy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Relevance 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Trust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Interactivity 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Entertainment and 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US" dirty="0" smtClean="0"/>
              <a:t>Brand building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67544" y="5301208"/>
            <a:ext cx="835292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/>
              <a:t>Taylor, C. R., &amp; Kim, E. (2025). What are the unique features of digital advertising? The six principles of digital advertising in the 21st century. </a:t>
            </a:r>
            <a:r>
              <a:rPr lang="en-GB" i="1" dirty="0"/>
              <a:t>Journal of Interactive Advertising</a:t>
            </a:r>
            <a:r>
              <a:rPr lang="en-GB" dirty="0"/>
              <a:t>, </a:t>
            </a:r>
            <a:r>
              <a:rPr lang="en-GB" i="1" dirty="0"/>
              <a:t>25</a:t>
            </a:r>
            <a:r>
              <a:rPr lang="en-GB" dirty="0"/>
              <a:t>(4), 328–346. 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49688" y="1556792"/>
            <a:ext cx="4186808" cy="29809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Advertising effectiveness is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still grounded in enduring principles 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000" baseline="0" dirty="0" smtClean="0"/>
              <a:t>Attention</a:t>
            </a:r>
            <a:r>
              <a:rPr lang="en-US" sz="2000" dirty="0" smtClean="0"/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Trust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000" dirty="0" smtClean="0"/>
              <a:t>Meaningful engagement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Digital Advertising as Shape- Shifting Persuasion (Yoon, 2025)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89448" y="1600201"/>
            <a:ext cx="4186808" cy="29809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/>
              <a:t>Digital advertising is defined as: </a:t>
            </a:r>
          </a:p>
          <a:p>
            <a:pPr>
              <a:buNone/>
            </a:pPr>
            <a:r>
              <a:rPr lang="en-US" sz="2000" dirty="0" smtClean="0"/>
              <a:t>Any form of persuasive communication mediated by digital technology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 smtClean="0"/>
              <a:t>Future Advertising may depend more on how emotion is represented and experience in machine-mediated contexts.  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467544" y="5301208"/>
            <a:ext cx="835292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dirty="0"/>
              <a:t>Yoon, S. (2022). Introduction to the special issue on the future of advertising. </a:t>
            </a:r>
            <a:r>
              <a:rPr lang="en-GB" i="1" dirty="0"/>
              <a:t>International Journal of Advertising</a:t>
            </a:r>
            <a:r>
              <a:rPr lang="en-GB" dirty="0"/>
              <a:t>, </a:t>
            </a:r>
            <a:r>
              <a:rPr lang="en-GB" i="1" dirty="0"/>
              <a:t>41</a:t>
            </a:r>
            <a:r>
              <a:rPr lang="en-GB" dirty="0"/>
              <a:t>(5), 823-826.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DASC: Digital Advertising as a System of Mediated Connection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672208"/>
            <a:ext cx="4464496" cy="31249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The four dimensions of DASC</a:t>
            </a:r>
          </a:p>
          <a:p>
            <a:r>
              <a:rPr lang="en-US" sz="2800" dirty="0" smtClean="0"/>
              <a:t>Message </a:t>
            </a:r>
          </a:p>
          <a:p>
            <a:r>
              <a:rPr lang="en-US" sz="2800" dirty="0" smtClean="0"/>
              <a:t>Experience </a:t>
            </a:r>
          </a:p>
          <a:p>
            <a:r>
              <a:rPr lang="en-US" sz="2800" dirty="0" smtClean="0"/>
              <a:t>Data </a:t>
            </a:r>
          </a:p>
          <a:p>
            <a:r>
              <a:rPr lang="en-US" sz="2800" dirty="0" smtClean="0"/>
              <a:t>Ethics </a:t>
            </a:r>
            <a:endParaRPr lang="en-GB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9298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Message centers on purpose and meaning </a:t>
            </a:r>
          </a:p>
          <a:p>
            <a:pPr>
              <a:buNone/>
            </a:pPr>
            <a:r>
              <a:rPr lang="en-US" dirty="0" smtClean="0"/>
              <a:t>Advertising begins with </a:t>
            </a:r>
            <a:r>
              <a:rPr lang="en-US" i="1" dirty="0" smtClean="0"/>
              <a:t>purpose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The ad message designed to </a:t>
            </a:r>
            <a:r>
              <a:rPr lang="en-US" i="1" dirty="0" smtClean="0"/>
              <a:t>inform, persuade and engage. </a:t>
            </a:r>
          </a:p>
          <a:p>
            <a:pPr>
              <a:buNone/>
            </a:pPr>
            <a:r>
              <a:rPr lang="en-US" dirty="0" smtClean="0"/>
              <a:t>Today the message is reshaped through </a:t>
            </a:r>
            <a:r>
              <a:rPr lang="en-US" i="1" dirty="0" smtClean="0"/>
              <a:t>feedback, targeting, and computational optimization</a:t>
            </a:r>
            <a:r>
              <a:rPr lang="en-US" dirty="0" smtClean="0"/>
              <a:t>.  </a:t>
            </a:r>
          </a:p>
          <a:p>
            <a:pPr>
              <a:buNone/>
            </a:pPr>
            <a:r>
              <a:rPr lang="en-US" dirty="0" smtClean="0"/>
              <a:t>Advertising is </a:t>
            </a:r>
            <a:r>
              <a:rPr lang="en-US" i="1" dirty="0" smtClean="0"/>
              <a:t>adaptive</a:t>
            </a:r>
            <a:r>
              <a:rPr lang="en-US" dirty="0"/>
              <a:t> </a:t>
            </a:r>
            <a:r>
              <a:rPr lang="en-US" dirty="0" smtClean="0"/>
              <a:t>an </a:t>
            </a:r>
            <a:r>
              <a:rPr lang="en-US" i="1" dirty="0" smtClean="0"/>
              <a:t>data-responsive</a:t>
            </a:r>
            <a:endParaRPr lang="en-GB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13247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en-GB" b="1" i="1" dirty="0">
                <a:solidFill>
                  <a:srgbClr val="FF0000"/>
                </a:solidFill>
              </a:rPr>
              <a:t>M</a:t>
            </a:r>
            <a:r>
              <a:rPr lang="en-GB" b="1" i="1" dirty="0" smtClean="0">
                <a:solidFill>
                  <a:srgbClr val="FF0000"/>
                </a:solidFill>
              </a:rPr>
              <a:t>essage </a:t>
            </a:r>
            <a:r>
              <a:rPr lang="en-GB" b="1" i="1" dirty="0">
                <a:solidFill>
                  <a:srgbClr val="FF0000"/>
                </a:solidFill>
              </a:rPr>
              <a:t>H</a:t>
            </a:r>
            <a:r>
              <a:rPr lang="en-GB" b="1" i="1" dirty="0" smtClean="0">
                <a:solidFill>
                  <a:srgbClr val="FF0000"/>
                </a:solidFill>
              </a:rPr>
              <a:t>ighlights </a:t>
            </a:r>
            <a:r>
              <a:rPr lang="en-GB" b="1" i="1" dirty="0">
                <a:solidFill>
                  <a:srgbClr val="FF0000"/>
                </a:solidFill>
              </a:rPr>
              <a:t>P</a:t>
            </a:r>
            <a:r>
              <a:rPr lang="en-GB" b="1" i="1" dirty="0" smtClean="0">
                <a:solidFill>
                  <a:srgbClr val="FF0000"/>
                </a:solidFill>
              </a:rPr>
              <a:t>ersuasion, </a:t>
            </a:r>
          </a:p>
          <a:p>
            <a:pPr algn="ctr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Experience </a:t>
            </a:r>
            <a:r>
              <a:rPr lang="en-GB" b="1" i="1" dirty="0">
                <a:solidFill>
                  <a:srgbClr val="FF0000"/>
                </a:solidFill>
              </a:rPr>
              <a:t>F</a:t>
            </a:r>
            <a:r>
              <a:rPr lang="en-GB" b="1" i="1" dirty="0" smtClean="0">
                <a:solidFill>
                  <a:srgbClr val="FF0000"/>
                </a:solidFill>
              </a:rPr>
              <a:t>oregrounds </a:t>
            </a:r>
            <a:r>
              <a:rPr lang="en-GB" b="1" i="1" dirty="0">
                <a:solidFill>
                  <a:srgbClr val="FF0000"/>
                </a:solidFill>
              </a:rPr>
              <a:t>P</a:t>
            </a:r>
            <a:r>
              <a:rPr lang="en-GB" b="1" i="1" dirty="0" smtClean="0">
                <a:solidFill>
                  <a:srgbClr val="FF0000"/>
                </a:solidFill>
              </a:rPr>
              <a:t>articipation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4056" y="3118316"/>
            <a:ext cx="3995936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 smtClean="0"/>
              <a:t>Experience symbolizes the relational depth—</a:t>
            </a:r>
          </a:p>
          <a:p>
            <a:endParaRPr lang="en-GB" sz="2400" dirty="0"/>
          </a:p>
          <a:p>
            <a:r>
              <a:rPr lang="en-GB" sz="2400" dirty="0" smtClean="0"/>
              <a:t>the quality of connection rather than the quantity of clicks.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4752528" y="3262332"/>
            <a:ext cx="3995936" cy="30469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The analysis is shifted from mere exposure to </a:t>
            </a:r>
          </a:p>
          <a:p>
            <a:endParaRPr lang="en-US" sz="2400" dirty="0" smtClean="0"/>
          </a:p>
          <a:p>
            <a:r>
              <a:rPr lang="en-US" sz="2400" dirty="0" smtClean="0"/>
              <a:t>Sustained co-created experience </a:t>
            </a:r>
            <a:endParaRPr lang="en-GB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GB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712968" cy="161277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GB" sz="2800" b="1" i="1" dirty="0">
                <a:solidFill>
                  <a:srgbClr val="FF0000"/>
                </a:solidFill>
              </a:rPr>
              <a:t>E</a:t>
            </a:r>
            <a:r>
              <a:rPr lang="en-GB" sz="2800" b="1" i="1" dirty="0" smtClean="0">
                <a:solidFill>
                  <a:srgbClr val="FF0000"/>
                </a:solidFill>
              </a:rPr>
              <a:t>xperience Represents the Phenomenological </a:t>
            </a:r>
            <a:r>
              <a:rPr lang="en-GB" sz="2800" b="1" i="1" dirty="0">
                <a:solidFill>
                  <a:srgbClr val="FF0000"/>
                </a:solidFill>
              </a:rPr>
              <a:t>L</a:t>
            </a:r>
            <a:r>
              <a:rPr lang="en-GB" sz="2800" b="1" i="1" dirty="0" smtClean="0">
                <a:solidFill>
                  <a:srgbClr val="FF0000"/>
                </a:solidFill>
              </a:rPr>
              <a:t>ayer of Connection, </a:t>
            </a:r>
          </a:p>
          <a:p>
            <a:pPr algn="ctr">
              <a:buNone/>
            </a:pPr>
            <a:r>
              <a:rPr lang="en-GB" sz="2800" b="1" i="1" dirty="0" smtClean="0">
                <a:solidFill>
                  <a:srgbClr val="FF0000"/>
                </a:solidFill>
              </a:rPr>
              <a:t>Data </a:t>
            </a:r>
            <a:r>
              <a:rPr lang="en-GB" sz="2800" b="1" i="1" dirty="0">
                <a:solidFill>
                  <a:srgbClr val="FF0000"/>
                </a:solidFill>
              </a:rPr>
              <a:t>P</a:t>
            </a:r>
            <a:r>
              <a:rPr lang="en-GB" sz="2800" b="1" i="1" dirty="0" smtClean="0">
                <a:solidFill>
                  <a:srgbClr val="FF0000"/>
                </a:solidFill>
              </a:rPr>
              <a:t>rovide its Infrastructural </a:t>
            </a:r>
            <a:r>
              <a:rPr lang="en-GB" sz="2800" b="1" i="1" dirty="0">
                <a:solidFill>
                  <a:srgbClr val="FF0000"/>
                </a:solidFill>
              </a:rPr>
              <a:t>C</a:t>
            </a:r>
            <a:r>
              <a:rPr lang="en-GB" sz="2800" b="1" i="1" dirty="0" smtClean="0">
                <a:solidFill>
                  <a:srgbClr val="FF0000"/>
                </a:solidFill>
              </a:rPr>
              <a:t>ore.</a:t>
            </a:r>
            <a:endParaRPr lang="en-GB" sz="2800" b="1" i="1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5576" y="3429000"/>
            <a:ext cx="3744416" cy="25202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make personalization possible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/>
              <a:t>a</a:t>
            </a:r>
            <a:r>
              <a:rPr lang="en-US" sz="2400" noProof="0" dirty="0" smtClean="0"/>
              <a:t>re active mediators of what can be known, targeted, and measured. 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86064" y="3140968"/>
            <a:ext cx="4034408" cy="33843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3200" dirty="0"/>
              <a:t>C</a:t>
            </a:r>
            <a:r>
              <a:rPr lang="en-GB" sz="3200" dirty="0" smtClean="0"/>
              <a:t>omputational </a:t>
            </a:r>
            <a:r>
              <a:rPr lang="en-GB" sz="3200" dirty="0"/>
              <a:t>advertising, AI, </a:t>
            </a:r>
            <a:endParaRPr lang="en-GB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3200" dirty="0" smtClean="0"/>
              <a:t>algorithmic </a:t>
            </a:r>
            <a:r>
              <a:rPr lang="en-GB" sz="3200" dirty="0"/>
              <a:t>bias, </a:t>
            </a:r>
            <a:endParaRPr lang="en-GB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3200" dirty="0" smtClean="0"/>
              <a:t>transparency</a:t>
            </a:r>
            <a:r>
              <a:rPr lang="en-GB" sz="3200" dirty="0"/>
              <a:t>, </a:t>
            </a:r>
            <a:endParaRPr lang="en-GB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3200" dirty="0" smtClean="0"/>
              <a:t>and </a:t>
            </a:r>
            <a:r>
              <a:rPr lang="en-GB" sz="3200" dirty="0"/>
              <a:t>accountability </a:t>
            </a:r>
            <a:endParaRPr lang="en-GB" sz="3200" dirty="0" smtClean="0"/>
          </a:p>
          <a:p>
            <a:pPr marL="342900" lvl="0" indent="-342900">
              <a:spcBef>
                <a:spcPct val="20000"/>
              </a:spcBef>
            </a:pPr>
            <a:endParaRPr lang="en-GB" sz="3200" dirty="0"/>
          </a:p>
          <a:p>
            <a:pPr marL="342900" lvl="0" indent="-342900">
              <a:spcBef>
                <a:spcPct val="20000"/>
              </a:spcBef>
            </a:pPr>
            <a:r>
              <a:rPr lang="en-GB" sz="3200" dirty="0" smtClean="0"/>
              <a:t>highlights </a:t>
            </a:r>
            <a:r>
              <a:rPr lang="en-GB" sz="3200" dirty="0"/>
              <a:t>the extent to which data operate not merely as technical inputs but as </a:t>
            </a:r>
            <a:r>
              <a:rPr lang="en-GB" sz="3200" b="1" dirty="0">
                <a:solidFill>
                  <a:schemeClr val="accent3">
                    <a:lumMod val="50000"/>
                  </a:schemeClr>
                </a:solidFill>
              </a:rPr>
              <a:t>structural conditions of contemporary advertising systems.</a:t>
            </a: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5680" y="1412776"/>
            <a:ext cx="8686800" cy="7920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b="1" i="1" dirty="0">
                <a:solidFill>
                  <a:srgbClr val="FF0000"/>
                </a:solidFill>
              </a:rPr>
              <a:t>E</a:t>
            </a:r>
            <a:r>
              <a:rPr lang="en-GB" b="1" i="1" dirty="0" smtClean="0">
                <a:solidFill>
                  <a:srgbClr val="FF0000"/>
                </a:solidFill>
              </a:rPr>
              <a:t>thics </a:t>
            </a:r>
            <a:r>
              <a:rPr lang="en-GB" b="1" i="1" dirty="0">
                <a:solidFill>
                  <a:srgbClr val="FF0000"/>
                </a:solidFill>
              </a:rPr>
              <a:t>O</a:t>
            </a:r>
            <a:r>
              <a:rPr lang="en-GB" b="1" i="1" dirty="0" smtClean="0">
                <a:solidFill>
                  <a:srgbClr val="FF0000"/>
                </a:solidFill>
              </a:rPr>
              <a:t>perates as the System’s </a:t>
            </a:r>
            <a:r>
              <a:rPr lang="en-GB" b="1" i="1" dirty="0">
                <a:solidFill>
                  <a:srgbClr val="FF0000"/>
                </a:solidFill>
              </a:rPr>
              <a:t>I</a:t>
            </a:r>
            <a:r>
              <a:rPr lang="en-GB" b="1" i="1" dirty="0" smtClean="0">
                <a:solidFill>
                  <a:srgbClr val="FF0000"/>
                </a:solidFill>
              </a:rPr>
              <a:t>nternal Regulator</a:t>
            </a:r>
            <a:endParaRPr lang="en-GB" b="1" i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967334"/>
            <a:ext cx="4572000" cy="28050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/>
              <a:t>E</a:t>
            </a:r>
            <a:r>
              <a:rPr lang="en-GB" sz="2400" dirty="0" smtClean="0"/>
              <a:t>thical concern to include data access, reproducibility, and equity in research conditions.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Ethical design is an integral element of system stability </a:t>
            </a:r>
            <a:endParaRPr lang="en-GB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DASC</a:t>
            </a:r>
            <a:r>
              <a:rPr lang="en-US" sz="2800" dirty="0" smtClean="0"/>
              <a:t> framework</a:t>
            </a:r>
            <a:br>
              <a:rPr lang="en-US" sz="2800" dirty="0" smtClean="0"/>
            </a:br>
            <a:r>
              <a:rPr lang="en-US" sz="2800" dirty="0" smtClean="0"/>
              <a:t>(Digital Advertising as a System of Mediated Connection)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2420889"/>
            <a:ext cx="8229600" cy="216023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The model visualizes a dynamic system of </a:t>
            </a:r>
            <a:r>
              <a:rPr lang="en-GB" dirty="0" smtClean="0">
                <a:solidFill>
                  <a:srgbClr val="FF0000"/>
                </a:solidFill>
              </a:rPr>
              <a:t>mediated connection</a:t>
            </a:r>
            <a:r>
              <a:rPr lang="en-GB" dirty="0" smtClean="0"/>
              <a:t>, in which </a:t>
            </a:r>
            <a:r>
              <a:rPr lang="en-GB" i="1" dirty="0" smtClean="0"/>
              <a:t>message</a:t>
            </a:r>
            <a:r>
              <a:rPr lang="en-GB" dirty="0" smtClean="0"/>
              <a:t>, </a:t>
            </a:r>
            <a:r>
              <a:rPr lang="en-GB" i="1" dirty="0" smtClean="0"/>
              <a:t>experience</a:t>
            </a:r>
            <a:r>
              <a:rPr lang="en-GB" dirty="0" smtClean="0"/>
              <a:t>, </a:t>
            </a:r>
            <a:r>
              <a:rPr lang="en-GB" i="1" dirty="0" smtClean="0"/>
              <a:t>data</a:t>
            </a:r>
            <a:r>
              <a:rPr lang="en-GB" dirty="0" smtClean="0"/>
              <a:t>, and </a:t>
            </a:r>
            <a:r>
              <a:rPr lang="en-GB" i="1" dirty="0" smtClean="0"/>
              <a:t>ethics</a:t>
            </a:r>
            <a:r>
              <a:rPr lang="en-GB" dirty="0" smtClean="0"/>
              <a:t> continually shape and reshape one another through feedback and adaptation.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DASC</a:t>
            </a:r>
            <a:r>
              <a:rPr lang="en-US" sz="2800" dirty="0" smtClean="0"/>
              <a:t> framework</a:t>
            </a:r>
            <a:br>
              <a:rPr lang="en-US" sz="2800" dirty="0" smtClean="0"/>
            </a:br>
            <a:r>
              <a:rPr lang="en-US" sz="2800" dirty="0" smtClean="0"/>
              <a:t>(Digital Advertising as a System of Mediated Connection)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114800" cy="35569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At the </a:t>
            </a:r>
            <a:r>
              <a:rPr lang="en-GB" dirty="0" err="1" smtClean="0"/>
              <a:t>center</a:t>
            </a:r>
            <a:r>
              <a:rPr lang="en-GB" dirty="0" smtClean="0"/>
              <a:t> of the model lies </a:t>
            </a:r>
            <a:r>
              <a:rPr lang="en-GB" dirty="0" smtClean="0">
                <a:solidFill>
                  <a:srgbClr val="FF0000"/>
                </a:solidFill>
              </a:rPr>
              <a:t>connection</a:t>
            </a:r>
            <a:r>
              <a:rPr lang="en-GB" dirty="0" smtClean="0"/>
              <a:t>, surrounded by four interacting dimensions—</a:t>
            </a:r>
          </a:p>
          <a:p>
            <a:r>
              <a:rPr lang="en-GB" dirty="0" smtClean="0"/>
              <a:t>message (intent),</a:t>
            </a:r>
          </a:p>
          <a:p>
            <a:r>
              <a:rPr lang="en-GB" dirty="0" smtClean="0"/>
              <a:t>experience (relation),</a:t>
            </a:r>
          </a:p>
          <a:p>
            <a:r>
              <a:rPr lang="en-GB" dirty="0" smtClean="0"/>
              <a:t>data (infrastructure), </a:t>
            </a:r>
          </a:p>
          <a:p>
            <a:r>
              <a:rPr lang="en-GB" dirty="0" smtClean="0"/>
              <a:t>and ethics (accountability). 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88024" y="1752601"/>
            <a:ext cx="3744416" cy="32605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Arrows among these dimensions indicate continuous feedback: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messages</a:t>
            </a:r>
            <a:r>
              <a:rPr kumimoji="0" lang="en-GB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shaped by data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</a:t>
            </a:r>
            <a:r>
              <a:rPr kumimoji="0" lang="en-GB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 interpreted through </a:t>
            </a:r>
            <a:r>
              <a:rPr kumimoji="0" lang="en-GB" sz="32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experience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GB" sz="32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ethics</a:t>
            </a:r>
            <a:r>
              <a:rPr kumimoji="0" lang="en-GB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govern and reflect all three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71600" y="5445224"/>
            <a:ext cx="7704856" cy="12017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model depicts an evolving, mediated system operating across platforms and through time, in which connection functions as the result of interaction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Digital Advertising Today </a:t>
            </a:r>
            <a:br>
              <a:rPr lang="en-US" sz="2400" dirty="0" smtClean="0"/>
            </a:br>
            <a:r>
              <a:rPr lang="en-US" sz="2400" dirty="0"/>
              <a:t>Persuasion &amp; Participation 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7504" y="1816225"/>
            <a:ext cx="3816424" cy="125273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u="sng" dirty="0" smtClean="0"/>
              <a:t>Persuasion</a:t>
            </a:r>
          </a:p>
          <a:p>
            <a:pPr>
              <a:buNone/>
            </a:pPr>
            <a:r>
              <a:rPr lang="en-GB" sz="2400" dirty="0" smtClean="0"/>
              <a:t>persuasion as the core intent of advertising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355976" y="1700809"/>
            <a:ext cx="4392488" cy="18722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Participation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participation as co-creation, seeing advertising as a shared experiential process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3568" y="4005064"/>
            <a:ext cx="7488832" cy="22322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Today digital advertising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persuasive and participatory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GB" sz="3200" i="1" dirty="0">
                <a:solidFill>
                  <a:srgbClr val="FF0000"/>
                </a:solidFill>
              </a:rPr>
              <a:t>Today digital advertising 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exists simultaneously  </a:t>
            </a:r>
          </a:p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message, </a:t>
            </a:r>
          </a:p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experience, </a:t>
            </a:r>
          </a:p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dataset, </a:t>
            </a:r>
          </a:p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moral practice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Rodgers, S., &amp; Thorson, E. (Eds.). (2026). </a:t>
            </a:r>
            <a:r>
              <a:rPr lang="en-GB" i="1" dirty="0" smtClean="0"/>
              <a:t>Digital Advertising Theory</a:t>
            </a:r>
            <a:r>
              <a:rPr lang="en-GB" dirty="0" smtClean="0"/>
              <a:t>. Taylor &amp; Francis.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274</TotalTime>
  <Words>932</Words>
  <Application>Microsoft Office PowerPoint</Application>
  <PresentationFormat>On-screen Show (4:3)</PresentationFormat>
  <Paragraphs>124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Origin</vt:lpstr>
      <vt:lpstr>Advertising &amp; Communication Management Digital Advertising Today</vt:lpstr>
      <vt:lpstr>Digital Advertising</vt:lpstr>
      <vt:lpstr>Digital Advertising as Algorithmic Persuasion (Campbell, 2025)</vt:lpstr>
      <vt:lpstr>Digital Advertising as Connected Experience (Kim, 2025)</vt:lpstr>
      <vt:lpstr>Digital Advertising as Connected Experience (Kim, 2025)</vt:lpstr>
      <vt:lpstr>Digital Advertising as Principled Evolution (Taylor, 2025) </vt:lpstr>
      <vt:lpstr>Digital Advertising as Shape- Shifting Persuasion (Yoon, 2025) </vt:lpstr>
      <vt:lpstr>DASC: Digital Advertising as a System of Mediated Connection </vt:lpstr>
      <vt:lpstr>MESSAGE </vt:lpstr>
      <vt:lpstr>EXPERIENCE </vt:lpstr>
      <vt:lpstr>DATA </vt:lpstr>
      <vt:lpstr>ETHICS </vt:lpstr>
      <vt:lpstr>The DASC framework (Digital Advertising as a System of Mediated Connection)</vt:lpstr>
      <vt:lpstr>The DASC framework (Digital Advertising as a System of Mediated Connection)</vt:lpstr>
      <vt:lpstr>Digital Advertising Today  Persuasion &amp; Participation </vt:lpstr>
      <vt:lpstr>Bibliography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JennyPalla</dc:creator>
  <cp:lastModifiedBy>JennyPalla</cp:lastModifiedBy>
  <cp:revision>9</cp:revision>
  <dcterms:created xsi:type="dcterms:W3CDTF">2026-10-16T08:43:37Z</dcterms:created>
  <dcterms:modified xsi:type="dcterms:W3CDTF">2026-10-16T13:18:13Z</dcterms:modified>
</cp:coreProperties>
</file>