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</p:sldMasterIdLst>
  <p:notesMasterIdLst>
    <p:notesMasterId r:id="rId16"/>
  </p:notesMasterIdLst>
  <p:sldIdLst>
    <p:sldId id="293" r:id="rId4"/>
    <p:sldId id="294" r:id="rId5"/>
    <p:sldId id="295" r:id="rId6"/>
    <p:sldId id="297" r:id="rId7"/>
    <p:sldId id="258" r:id="rId8"/>
    <p:sldId id="259" r:id="rId9"/>
    <p:sldId id="260" r:id="rId10"/>
    <p:sldId id="261" r:id="rId11"/>
    <p:sldId id="262" r:id="rId12"/>
    <p:sldId id="264" r:id="rId13"/>
    <p:sldId id="265" r:id="rId14"/>
    <p:sldId id="299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4" d="100"/>
          <a:sy n="84" d="100"/>
        </p:scale>
        <p:origin x="72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17A47-BA6F-497E-8EC7-01D3C9F79818}" type="datetimeFigureOut">
              <a:rPr lang="el-GR" smtClean="0"/>
              <a:t>28/11/2015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8AABD-1255-496D-BA10-87FFD84197B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0039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602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254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716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376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240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80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663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634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l-GR">
                <a:solidFill>
                  <a:prstClr val="black"/>
                </a:solidFill>
              </a:rPr>
              <a:t>Εα</a:t>
            </a:r>
            <a:r>
              <a:rPr lang="en-GB" altLang="el-GR" err="1">
                <a:solidFill>
                  <a:prstClr val="black"/>
                </a:solidFill>
              </a:rPr>
              <a:t>ρινό</a:t>
            </a:r>
            <a:r>
              <a:rPr lang="en-GB" altLang="el-GR">
                <a:solidFill>
                  <a:prstClr val="black"/>
                </a:solidFill>
              </a:rPr>
              <a:t> </a:t>
            </a:r>
            <a:r>
              <a:rPr lang="en-GB" altLang="el-GR" err="1" smtClean="0">
                <a:solidFill>
                  <a:prstClr val="black"/>
                </a:solidFill>
              </a:rPr>
              <a:t>Εξάμηνο</a:t>
            </a:r>
            <a:endParaRPr lang="en-GB" altLang="el-GR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l-GR">
                <a:solidFill>
                  <a:prstClr val="black"/>
                </a:solidFill>
              </a:rPr>
              <a:t>Δρ. Αγγ. Πουλυμενάκου, ΟΠΑ Αρχιτεκτονική ΣΕ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99421-2D11-4AAA-B57C-F68ABA28D1F2}" type="slidenum">
              <a:rPr lang="en-GB" alt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318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l-GR">
                <a:solidFill>
                  <a:prstClr val="black"/>
                </a:solidFill>
              </a:rPr>
              <a:t>Εα</a:t>
            </a:r>
            <a:r>
              <a:rPr lang="en-GB" altLang="el-GR" err="1">
                <a:solidFill>
                  <a:prstClr val="black"/>
                </a:solidFill>
              </a:rPr>
              <a:t>ρινό</a:t>
            </a:r>
            <a:r>
              <a:rPr lang="en-GB" altLang="el-GR">
                <a:solidFill>
                  <a:prstClr val="black"/>
                </a:solidFill>
              </a:rPr>
              <a:t> </a:t>
            </a:r>
            <a:r>
              <a:rPr lang="en-GB" altLang="el-GR" err="1" smtClean="0">
                <a:solidFill>
                  <a:prstClr val="black"/>
                </a:solidFill>
              </a:rPr>
              <a:t>Εξάμηνο</a:t>
            </a:r>
            <a:endParaRPr lang="en-GB" altLang="el-GR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l-GR">
                <a:solidFill>
                  <a:prstClr val="black"/>
                </a:solidFill>
              </a:rPr>
              <a:t>Δρ. Αγγ. Πουλυμενάκου, ΟΠΑ Αρχιτεκτονική ΣΕ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EB06F-1EE0-495F-8C43-66ED0381D910}" type="slidenum">
              <a:rPr lang="en-GB" alt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500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255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128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7"/>
            <a:ext cx="7772400" cy="1362075"/>
          </a:xfrm>
        </p:spPr>
        <p:txBody>
          <a:bodyPr anchor="t"/>
          <a:lstStyle>
            <a:lvl1pPr algn="l">
              <a:defRPr sz="3000" b="1" cap="none" baseline="0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9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36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937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574254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2214016"/>
            <a:ext cx="4041775" cy="387928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192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717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821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771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2190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1829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979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8447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l-GR">
                <a:solidFill>
                  <a:prstClr val="black"/>
                </a:solidFill>
              </a:rPr>
              <a:t>Εα</a:t>
            </a:r>
            <a:r>
              <a:rPr lang="en-GB" altLang="el-GR" err="1">
                <a:solidFill>
                  <a:prstClr val="black"/>
                </a:solidFill>
              </a:rPr>
              <a:t>ρινό</a:t>
            </a:r>
            <a:r>
              <a:rPr lang="en-GB" altLang="el-GR">
                <a:solidFill>
                  <a:prstClr val="black"/>
                </a:solidFill>
              </a:rPr>
              <a:t> </a:t>
            </a:r>
            <a:r>
              <a:rPr lang="en-GB" altLang="el-GR" err="1" smtClean="0">
                <a:solidFill>
                  <a:prstClr val="black"/>
                </a:solidFill>
              </a:rPr>
              <a:t>Εξάμηνο</a:t>
            </a:r>
            <a:endParaRPr lang="en-GB" altLang="el-GR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l-GR">
                <a:solidFill>
                  <a:prstClr val="black"/>
                </a:solidFill>
              </a:rPr>
              <a:t>Δρ. Αγγ. Πουλυμενάκου, ΟΠΑ Αρχιτεκτονική ΣΕ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99421-2D11-4AAA-B57C-F68ABA28D1F2}" type="slidenum">
              <a:rPr lang="en-GB" alt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8935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l-GR">
                <a:solidFill>
                  <a:prstClr val="black"/>
                </a:solidFill>
              </a:rPr>
              <a:t>Εα</a:t>
            </a:r>
            <a:r>
              <a:rPr lang="en-GB" altLang="el-GR" err="1">
                <a:solidFill>
                  <a:prstClr val="black"/>
                </a:solidFill>
              </a:rPr>
              <a:t>ρινό</a:t>
            </a:r>
            <a:r>
              <a:rPr lang="en-GB" altLang="el-GR">
                <a:solidFill>
                  <a:prstClr val="black"/>
                </a:solidFill>
              </a:rPr>
              <a:t> </a:t>
            </a:r>
            <a:r>
              <a:rPr lang="en-GB" altLang="el-GR" err="1" smtClean="0">
                <a:solidFill>
                  <a:prstClr val="black"/>
                </a:solidFill>
              </a:rPr>
              <a:t>Εξάμηνο</a:t>
            </a:r>
            <a:endParaRPr lang="en-GB" altLang="el-GR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l-GR">
                <a:solidFill>
                  <a:prstClr val="black"/>
                </a:solidFill>
              </a:rPr>
              <a:t>Δρ. Αγγ. Πουλυμενάκου, ΟΠΑ Αρχιτεκτονική ΣΕ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EB06F-1EE0-495F-8C43-66ED0381D910}" type="slidenum">
              <a:rPr lang="en-GB" alt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401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28/11/2015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45188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28/11/2015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44746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28/11/2015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5805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7"/>
            <a:ext cx="7772400" cy="1362075"/>
          </a:xfrm>
        </p:spPr>
        <p:txBody>
          <a:bodyPr anchor="t"/>
          <a:lstStyle>
            <a:lvl1pPr algn="l">
              <a:defRPr sz="3000" b="1" cap="none" baseline="0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9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301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28/11/2015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66300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28/11/2015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23784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28/11/2015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31755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28/11/2015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96163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28/11/2015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65490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28/11/2015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91849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28/11/2015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92076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28/11/2015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3106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300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574254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2214016"/>
            <a:ext cx="4041775" cy="387928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463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3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564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5481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6536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850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603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C7D66-C6BD-4AA1-9BF1-45FEA98EA8F5}" type="datetimeFigureOut">
              <a:rPr lang="el-GR" smtClean="0"/>
              <a:t>28/11/2015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7527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492758" y="2411017"/>
            <a:ext cx="5830974" cy="1316831"/>
          </a:xfrm>
        </p:spPr>
        <p:txBody>
          <a:bodyPr>
            <a:normAutofit fontScale="90000"/>
          </a:bodyPr>
          <a:lstStyle/>
          <a:p>
            <a:r>
              <a:rPr lang="en-US" altLang="el-GR" kern="0" dirty="0" smtClean="0"/>
              <a:t/>
            </a:r>
            <a:br>
              <a:rPr lang="en-US" altLang="el-GR" kern="0" dirty="0" smtClean="0"/>
            </a:br>
            <a:r>
              <a:rPr lang="el-GR" altLang="el-GR" kern="0" dirty="0" smtClean="0"/>
              <a:t>Διοίκηση Τεχνολογίας</a:t>
            </a:r>
            <a:r>
              <a:rPr lang="el-GR" altLang="el-GR" kern="0" dirty="0"/>
              <a:t/>
            </a:r>
            <a:br>
              <a:rPr lang="el-GR" altLang="el-GR" kern="0" dirty="0"/>
            </a:br>
            <a:endParaRPr lang="el-GR" dirty="0"/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754" y="5417517"/>
            <a:ext cx="1151573" cy="402908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9893" y="5234270"/>
            <a:ext cx="3232717" cy="769405"/>
          </a:xfrm>
          <a:prstGeom prst="rect">
            <a:avLst/>
          </a:prstGeom>
          <a:noFill/>
        </p:spPr>
      </p:pic>
      <p:sp>
        <p:nvSpPr>
          <p:cNvPr id="8" name="Υπότιτλος 2"/>
          <p:cNvSpPr>
            <a:spLocks noGrp="1"/>
          </p:cNvSpPr>
          <p:nvPr>
            <p:ph type="subTitle" idx="1"/>
          </p:nvPr>
        </p:nvSpPr>
        <p:spPr>
          <a:xfrm>
            <a:off x="2567502" y="3727848"/>
            <a:ext cx="5832648" cy="1314450"/>
          </a:xfrm>
        </p:spPr>
        <p:txBody>
          <a:bodyPr>
            <a:noAutofit/>
          </a:bodyPr>
          <a:lstStyle/>
          <a:p>
            <a:pPr algn="l"/>
            <a:r>
              <a:rPr lang="el-GR" sz="2000" b="1" dirty="0" smtClean="0"/>
              <a:t>Εργασία</a:t>
            </a:r>
            <a:r>
              <a:rPr lang="el-GR" sz="2000" b="1" dirty="0" smtClean="0"/>
              <a:t>:</a:t>
            </a:r>
            <a:r>
              <a:rPr lang="en-US" sz="2000" dirty="0"/>
              <a:t> “Sources of </a:t>
            </a:r>
            <a:r>
              <a:rPr lang="en-US" sz="2000" dirty="0" smtClean="0"/>
              <a:t>Innovation”</a:t>
            </a:r>
            <a:endParaRPr lang="el-GR" sz="2000" dirty="0"/>
          </a:p>
          <a:p>
            <a:pPr algn="l"/>
            <a:r>
              <a:rPr lang="el-GR" sz="2000" b="1" dirty="0" smtClean="0"/>
              <a:t>Πρόγραμμα:</a:t>
            </a:r>
            <a:r>
              <a:rPr lang="en-US" sz="2000" dirty="0" smtClean="0"/>
              <a:t>MBA Part-Time</a:t>
            </a:r>
            <a:endParaRPr lang="el-GR" sz="2000" dirty="0" smtClean="0"/>
          </a:p>
        </p:txBody>
      </p:sp>
    </p:spTree>
    <p:extLst>
      <p:ext uri="{BB962C8B-B14F-4D97-AF65-F5344CB8AC3E}">
        <p14:creationId xmlns:p14="http://schemas.microsoft.com/office/powerpoint/2010/main" val="279874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4"/>
          <p:cNvSpPr>
            <a:spLocks noGrp="1" noChangeArrowheads="1"/>
          </p:cNvSpPr>
          <p:nvPr>
            <p:ph type="title"/>
          </p:nvPr>
        </p:nvSpPr>
        <p:spPr>
          <a:xfrm>
            <a:off x="1657350" y="384048"/>
            <a:ext cx="5829300" cy="1044702"/>
          </a:xfrm>
          <a:noFill/>
        </p:spPr>
        <p:txBody>
          <a:bodyPr>
            <a:noAutofit/>
          </a:bodyPr>
          <a:lstStyle/>
          <a:p>
            <a:pPr algn="ctr"/>
            <a:r>
              <a:rPr lang="en-US" altLang="el-GR" sz="4000" b="1" dirty="0">
                <a:latin typeface="+mn-lt"/>
              </a:rPr>
              <a:t>Private Non-Profit Organizations</a:t>
            </a:r>
            <a:endParaRPr lang="el-GR" altLang="el-GR" sz="4000" b="1" dirty="0" smtClean="0">
              <a:latin typeface="+mn-lt"/>
            </a:endParaRPr>
          </a:p>
        </p:txBody>
      </p:sp>
      <p:sp>
        <p:nvSpPr>
          <p:cNvPr id="13318" name="Rectangle 5"/>
          <p:cNvSpPr>
            <a:spLocks noGrp="1" noChangeArrowheads="1"/>
          </p:cNvSpPr>
          <p:nvPr>
            <p:ph idx="1"/>
          </p:nvPr>
        </p:nvSpPr>
        <p:spPr>
          <a:xfrm>
            <a:off x="1657350" y="1714500"/>
            <a:ext cx="5829300" cy="4329684"/>
          </a:xfrm>
          <a:noFill/>
        </p:spPr>
        <p:txBody>
          <a:bodyPr>
            <a:noAutofit/>
          </a:bodyPr>
          <a:lstStyle/>
          <a:p>
            <a:pPr marL="109728" lvl="0" indent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None/>
            </a:pPr>
            <a:r>
              <a:rPr lang="en-US" sz="2000" dirty="0">
                <a:solidFill>
                  <a:prstClr val="black"/>
                </a:solidFill>
              </a:rPr>
              <a:t>Private non profit organizations perform in-house R&amp;D or Fund the efforts of other entities.</a:t>
            </a:r>
          </a:p>
          <a:p>
            <a:pPr marL="109728" lvl="0" indent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None/>
            </a:pPr>
            <a:endParaRPr lang="en-US" sz="2000" dirty="0">
              <a:solidFill>
                <a:prstClr val="black"/>
              </a:solidFill>
            </a:endParaRPr>
          </a:p>
          <a:p>
            <a:pPr marL="109728" lvl="0" indent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None/>
            </a:pPr>
            <a:r>
              <a:rPr lang="en-US" sz="2000" b="1" dirty="0">
                <a:solidFill>
                  <a:prstClr val="black"/>
                </a:solidFill>
              </a:rPr>
              <a:t>Such Non-profits are: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</a:p>
          <a:p>
            <a:pPr marL="365760" lvl="0" indent="-256032" algn="just">
              <a:lnSpc>
                <a:spcPct val="100000"/>
              </a:lnSpc>
              <a:spcBef>
                <a:spcPts val="300"/>
              </a:spcBef>
              <a:buClr>
                <a:srgbClr val="42445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</a:rPr>
              <a:t>Research institutes</a:t>
            </a:r>
          </a:p>
          <a:p>
            <a:pPr marL="365760" lvl="0" indent="-256032" algn="just">
              <a:lnSpc>
                <a:spcPct val="100000"/>
              </a:lnSpc>
              <a:spcBef>
                <a:spcPts val="300"/>
              </a:spcBef>
              <a:buClr>
                <a:srgbClr val="42445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</a:rPr>
              <a:t>Nonprofit hospitals</a:t>
            </a:r>
          </a:p>
          <a:p>
            <a:pPr marL="365760" lvl="0" indent="-256032" algn="just">
              <a:lnSpc>
                <a:spcPct val="100000"/>
              </a:lnSpc>
              <a:spcBef>
                <a:spcPts val="300"/>
              </a:spcBef>
              <a:buClr>
                <a:srgbClr val="42445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</a:rPr>
              <a:t>Private Foundations</a:t>
            </a:r>
          </a:p>
          <a:p>
            <a:pPr marL="365760" lvl="0" indent="-256032" algn="just">
              <a:lnSpc>
                <a:spcPct val="100000"/>
              </a:lnSpc>
              <a:spcBef>
                <a:spcPts val="300"/>
              </a:spcBef>
              <a:buClr>
                <a:srgbClr val="42445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</a:rPr>
              <a:t>Trade Associations etc.</a:t>
            </a:r>
          </a:p>
          <a:p>
            <a:pPr marL="457200" indent="0">
              <a:buNone/>
            </a:pPr>
            <a:endParaRPr lang="el-GR" altLang="el-GR" sz="1500" dirty="0"/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F35D98-7F14-437B-BB4F-4FAAD7FDE59D}" type="slidenum">
              <a:rPr lang="en-GB" altLang="el-GR" sz="105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GB" altLang="el-GR" sz="105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872" y="3056384"/>
            <a:ext cx="427672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1922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4"/>
          <p:cNvSpPr>
            <a:spLocks noGrp="1" noChangeArrowheads="1"/>
          </p:cNvSpPr>
          <p:nvPr>
            <p:ph type="title"/>
          </p:nvPr>
        </p:nvSpPr>
        <p:spPr>
          <a:xfrm>
            <a:off x="1600200" y="457200"/>
            <a:ext cx="5829300" cy="1028700"/>
          </a:xfrm>
          <a:noFill/>
        </p:spPr>
        <p:txBody>
          <a:bodyPr>
            <a:noAutofit/>
          </a:bodyPr>
          <a:lstStyle/>
          <a:p>
            <a:pPr algn="ctr"/>
            <a:r>
              <a:rPr lang="en-US" altLang="el-GR" sz="4000" b="1" dirty="0">
                <a:latin typeface="+mn-lt"/>
              </a:rPr>
              <a:t>Collaborative Networks</a:t>
            </a:r>
            <a:endParaRPr lang="el-GR" altLang="el-GR" sz="4000" b="1" dirty="0" smtClean="0">
              <a:latin typeface="+mn-lt"/>
            </a:endParaRPr>
          </a:p>
        </p:txBody>
      </p:sp>
      <p:sp>
        <p:nvSpPr>
          <p:cNvPr id="14342" name="Rectangle 5"/>
          <p:cNvSpPr>
            <a:spLocks noGrp="1" noChangeArrowheads="1"/>
          </p:cNvSpPr>
          <p:nvPr>
            <p:ph idx="1"/>
          </p:nvPr>
        </p:nvSpPr>
        <p:spPr>
          <a:xfrm>
            <a:off x="1419419" y="1640680"/>
            <a:ext cx="5829300" cy="4513231"/>
          </a:xfrm>
          <a:noFill/>
        </p:spPr>
        <p:txBody>
          <a:bodyPr>
            <a:noAutofit/>
          </a:bodyPr>
          <a:lstStyle/>
          <a:p>
            <a:pPr marL="109728" lvl="0" indent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None/>
            </a:pPr>
            <a:r>
              <a:rPr lang="en-US" sz="2000" dirty="0">
                <a:solidFill>
                  <a:prstClr val="black"/>
                </a:solidFill>
              </a:rPr>
              <a:t>Collaborative networks are joint ventures of research entities, where they unite resources and capabilities in order to develop and implement significant innovation.</a:t>
            </a:r>
          </a:p>
          <a:p>
            <a:pPr marL="109728" lvl="0" indent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None/>
            </a:pPr>
            <a:endParaRPr lang="en-US" sz="2000" dirty="0">
              <a:solidFill>
                <a:prstClr val="black"/>
              </a:solidFill>
            </a:endParaRPr>
          </a:p>
          <a:p>
            <a:pPr marL="109728" lvl="0" indent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None/>
            </a:pPr>
            <a:r>
              <a:rPr lang="en-US" sz="2000" b="1" dirty="0">
                <a:solidFill>
                  <a:prstClr val="black"/>
                </a:solidFill>
              </a:rPr>
              <a:t>Technology Clysters</a:t>
            </a:r>
            <a:r>
              <a:rPr lang="en-US" sz="2000" dirty="0">
                <a:solidFill>
                  <a:prstClr val="black"/>
                </a:solidFill>
              </a:rPr>
              <a:t> (Geo Proximity)</a:t>
            </a:r>
          </a:p>
          <a:p>
            <a:pPr marL="109728" lvl="0" indent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None/>
            </a:pPr>
            <a:r>
              <a:rPr lang="en-US" sz="2000" dirty="0">
                <a:solidFill>
                  <a:prstClr val="black"/>
                </a:solidFill>
              </a:rPr>
              <a:t>Increase the productivity of the companies </a:t>
            </a:r>
            <a:br>
              <a:rPr lang="en-US" sz="2000" dirty="0">
                <a:solidFill>
                  <a:prstClr val="black"/>
                </a:solidFill>
              </a:rPr>
            </a:br>
            <a:r>
              <a:rPr lang="en-US" sz="2000" dirty="0">
                <a:solidFill>
                  <a:prstClr val="black"/>
                </a:solidFill>
              </a:rPr>
              <a:t>in the cluster:</a:t>
            </a:r>
          </a:p>
          <a:p>
            <a:pPr marL="109728" lvl="0" indent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None/>
            </a:pPr>
            <a:endParaRPr lang="en-US" sz="2000" dirty="0">
              <a:solidFill>
                <a:prstClr val="black"/>
              </a:solidFill>
            </a:endParaRPr>
          </a:p>
          <a:p>
            <a:pPr marL="365760" lvl="0" indent="-256032" algn="just">
              <a:lnSpc>
                <a:spcPct val="100000"/>
              </a:lnSpc>
              <a:spcBef>
                <a:spcPts val="300"/>
              </a:spcBef>
              <a:buClr>
                <a:srgbClr val="42445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</a:rPr>
              <a:t>by driving innovation in the field, </a:t>
            </a:r>
          </a:p>
          <a:p>
            <a:pPr marL="365760" lvl="0" indent="-256032" algn="just">
              <a:lnSpc>
                <a:spcPct val="100000"/>
              </a:lnSpc>
              <a:spcBef>
                <a:spcPts val="300"/>
              </a:spcBef>
              <a:buClr>
                <a:srgbClr val="42445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</a:rPr>
              <a:t>by stimulating new businesses in the field</a:t>
            </a:r>
          </a:p>
          <a:p>
            <a:pPr marL="0" indent="0" eaLnBrk="1" hangingPunct="1">
              <a:lnSpc>
                <a:spcPct val="80000"/>
              </a:lnSpc>
              <a:spcAft>
                <a:spcPct val="30000"/>
              </a:spcAft>
              <a:buNone/>
            </a:pPr>
            <a:endParaRPr lang="el-GR" altLang="el-GR" sz="1050" dirty="0"/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DDED626-4006-496C-8CE3-77AC150F60FC}" type="slidenum">
              <a:rPr lang="en-GB" altLang="el-GR" sz="105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GB" altLang="el-GR" sz="1050"/>
          </a:p>
        </p:txBody>
      </p:sp>
    </p:spTree>
    <p:extLst>
      <p:ext uri="{BB962C8B-B14F-4D97-AF65-F5344CB8AC3E}">
        <p14:creationId xmlns:p14="http://schemas.microsoft.com/office/powerpoint/2010/main" val="3043743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>
          <a:xfrm>
            <a:off x="987552" y="2262762"/>
            <a:ext cx="7772400" cy="1470025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el-GR" sz="3600" dirty="0" smtClean="0"/>
              <a:t>Τέλος Εργασίας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b="0" dirty="0" smtClean="0">
                <a:solidFill>
                  <a:prstClr val="black"/>
                </a:solidFill>
                <a:ea typeface="+mn-ea"/>
                <a:cs typeface="+mn-cs"/>
              </a:rPr>
              <a:t>“Sources of Innovation”</a:t>
            </a:r>
            <a:r>
              <a:rPr lang="el-GR" sz="32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l-GR" sz="3200" dirty="0">
                <a:solidFill>
                  <a:prstClr val="black"/>
                </a:solidFill>
                <a:ea typeface="+mn-ea"/>
                <a:cs typeface="+mn-cs"/>
              </a:rPr>
            </a:br>
            <a:endParaRPr lang="el-GR" sz="3200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>
          <a:xfrm>
            <a:off x="866448" y="3732787"/>
            <a:ext cx="7776864" cy="1752600"/>
          </a:xfrm>
        </p:spPr>
        <p:txBody>
          <a:bodyPr>
            <a:normAutofit/>
          </a:bodyPr>
          <a:lstStyle/>
          <a:p>
            <a:r>
              <a:rPr lang="el-GR" sz="2000" b="1" dirty="0"/>
              <a:t>Μάθημα: </a:t>
            </a:r>
            <a:r>
              <a:rPr lang="el-GR" sz="2000" dirty="0" smtClean="0"/>
              <a:t>Διοίκηση Τεχνολογίας</a:t>
            </a:r>
            <a:endParaRPr lang="en-US" sz="2000" dirty="0" smtClean="0"/>
          </a:p>
          <a:p>
            <a:r>
              <a:rPr lang="el-GR" sz="2000" b="1" dirty="0" smtClean="0"/>
              <a:t>Πρόγραμμα</a:t>
            </a:r>
            <a:r>
              <a:rPr lang="el-GR" sz="2000" b="1" dirty="0" smtClean="0"/>
              <a:t>: </a:t>
            </a:r>
            <a:r>
              <a:rPr lang="en-US" sz="2000" dirty="0" smtClean="0"/>
              <a:t>MBA Part-Time</a:t>
            </a:r>
            <a:endParaRPr lang="el-GR" sz="2000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754" y="5234269"/>
            <a:ext cx="1151573" cy="402908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0798" y="5051022"/>
            <a:ext cx="3232717" cy="7694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756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862827"/>
            <a:ext cx="6172200" cy="3394472"/>
          </a:xfrm>
        </p:spPr>
        <p:txBody>
          <a:bodyPr>
            <a:normAutofit/>
          </a:bodyPr>
          <a:lstStyle/>
          <a:p>
            <a:r>
              <a:rPr lang="el-GR" sz="1800" dirty="0"/>
              <a:t>Το παρόν εκπαιδευτικό υλικό έχει αναπτυχθεί στα πλαίσια του εκπαιδευτικού έργου του διδάσκοντα.</a:t>
            </a:r>
            <a:endParaRPr lang="en-US" sz="1800" dirty="0"/>
          </a:p>
          <a:p>
            <a:r>
              <a:rPr lang="el-GR" sz="1800" dirty="0"/>
              <a:t>Το έργο «</a:t>
            </a:r>
            <a:r>
              <a:rPr lang="el-GR" sz="1800" b="1" dirty="0"/>
              <a:t>Ανοικτά Ακαδημαϊκά Μαθήματα στο Οικονομικό Πανεπιστήμιο Αθηνών</a:t>
            </a:r>
            <a:r>
              <a:rPr lang="el-GR" sz="1800" dirty="0"/>
              <a:t>» έχει χρηματοδοτήσει μόνο τη αναδιαμόρφωση του εκπαιδευτικού υλικού. </a:t>
            </a:r>
          </a:p>
          <a:p>
            <a:r>
              <a:rPr lang="el-GR" sz="1800" dirty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234" y="4648548"/>
            <a:ext cx="4860036" cy="1156716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60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100" dirty="0"/>
              <a:t>Το παρόν εκπαιδευτικό υλικό υπόκειται σε</a:t>
            </a:r>
            <a:r>
              <a:rPr lang="en-US" sz="2100" dirty="0"/>
              <a:t> </a:t>
            </a:r>
            <a:r>
              <a:rPr lang="el-GR" sz="2100" dirty="0"/>
              <a:t>άδειες χρήσης </a:t>
            </a:r>
            <a:r>
              <a:rPr lang="en-US" sz="2100" dirty="0"/>
              <a:t>Creative Commons. </a:t>
            </a:r>
            <a:endParaRPr lang="el-GR" sz="2100" dirty="0"/>
          </a:p>
          <a:p>
            <a:pPr marL="0" indent="0">
              <a:buNone/>
            </a:pPr>
            <a:endParaRPr lang="en-US" sz="2100" dirty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212976"/>
            <a:ext cx="2303145" cy="80581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04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Introduction</a:t>
            </a:r>
            <a:endParaRPr lang="el-GR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-457200">
              <a:spcBef>
                <a:spcPts val="0"/>
              </a:spcBef>
              <a:buNone/>
            </a:pPr>
            <a:r>
              <a:rPr lang="en-US" altLang="el-GR" sz="2000" b="1" dirty="0" smtClean="0"/>
              <a:t>Innovation</a:t>
            </a:r>
            <a:r>
              <a:rPr lang="el-GR" altLang="el-GR" sz="2000" b="1" dirty="0" smtClean="0"/>
              <a:t>: </a:t>
            </a:r>
            <a:r>
              <a:rPr lang="en-US" altLang="el-GR" sz="2000" dirty="0" smtClean="0"/>
              <a:t>the practical implementation of an idea into a new product or process.</a:t>
            </a:r>
          </a:p>
          <a:p>
            <a:pPr marL="457200" indent="-457200">
              <a:buNone/>
            </a:pPr>
            <a:r>
              <a:rPr lang="en-US" altLang="el-GR" sz="2000" b="1" dirty="0" smtClean="0"/>
              <a:t>5 </a:t>
            </a:r>
            <a:r>
              <a:rPr lang="en-US" altLang="el-GR" sz="2000" b="1" dirty="0"/>
              <a:t>Distinct sources of innovation</a:t>
            </a:r>
            <a:r>
              <a:rPr lang="en-US" altLang="el-GR" sz="2000" b="1" dirty="0" smtClean="0"/>
              <a:t>:</a:t>
            </a:r>
            <a:endParaRPr lang="en-US" altLang="el-GR" sz="2000" dirty="0"/>
          </a:p>
          <a:p>
            <a:r>
              <a:rPr lang="en-US" altLang="el-GR" sz="2000" dirty="0"/>
              <a:t>Individuals</a:t>
            </a:r>
          </a:p>
          <a:p>
            <a:r>
              <a:rPr lang="en-US" altLang="el-GR" sz="2000" dirty="0"/>
              <a:t>Firms</a:t>
            </a:r>
          </a:p>
          <a:p>
            <a:r>
              <a:rPr lang="en-US" altLang="el-GR" sz="2000" dirty="0"/>
              <a:t>Universities</a:t>
            </a:r>
          </a:p>
          <a:p>
            <a:r>
              <a:rPr lang="en-US" altLang="el-GR" sz="2000" dirty="0"/>
              <a:t>Government Funded Research</a:t>
            </a:r>
          </a:p>
          <a:p>
            <a:r>
              <a:rPr lang="en-US" altLang="el-GR" sz="2000" dirty="0"/>
              <a:t>Private non profit Organizations</a:t>
            </a:r>
          </a:p>
          <a:p>
            <a:pPr marL="457200" indent="-457200">
              <a:buNone/>
            </a:pPr>
            <a:endParaRPr lang="el-GR" altLang="el-GR" sz="2000" dirty="0"/>
          </a:p>
          <a:p>
            <a:pPr marL="0" indent="0">
              <a:buNone/>
            </a:pPr>
            <a:endParaRPr lang="el-GR" alt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544" y="2667243"/>
            <a:ext cx="2670622" cy="1775896"/>
          </a:xfrm>
          <a:prstGeom prst="rect">
            <a:avLst/>
          </a:prstGeom>
          <a:noFill/>
          <a:ln w="9525">
            <a:solidFill>
              <a:srgbClr val="5C92B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0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>
                <a:latin typeface="+mn-lt"/>
              </a:rPr>
              <a:t>Idea - Creativity</a:t>
            </a:r>
            <a:endParaRPr lang="el-GR" altLang="en-US" b="1" dirty="0" smtClean="0">
              <a:latin typeface="+mn-lt"/>
            </a:endParaRP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9C2727-4A7A-4E40-8989-BD8916963C6B}" type="slidenum">
              <a:rPr lang="en-GB" altLang="el-GR" sz="105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GB" altLang="el-GR" sz="105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lvl="0" indent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None/>
            </a:pPr>
            <a:r>
              <a:rPr lang="en-US" sz="2000" b="1" dirty="0">
                <a:solidFill>
                  <a:prstClr val="black"/>
                </a:solidFill>
              </a:rPr>
              <a:t>Idea:</a:t>
            </a:r>
            <a:r>
              <a:rPr lang="en-US" sz="2000" dirty="0">
                <a:solidFill>
                  <a:prstClr val="black"/>
                </a:solidFill>
              </a:rPr>
              <a:t/>
            </a:r>
            <a:br>
              <a:rPr lang="en-US" sz="2000" dirty="0">
                <a:solidFill>
                  <a:prstClr val="black"/>
                </a:solidFill>
              </a:rPr>
            </a:br>
            <a:r>
              <a:rPr lang="en-US" sz="2000" dirty="0">
                <a:solidFill>
                  <a:prstClr val="black"/>
                </a:solidFill>
              </a:rPr>
              <a:t>Something imagined in the mind - In a popular sense, an idea arises in a reflexive, spontaneous manner.</a:t>
            </a:r>
          </a:p>
          <a:p>
            <a:pPr marL="109728" lvl="0" indent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None/>
            </a:pPr>
            <a:endParaRPr lang="en-US" sz="2000" dirty="0">
              <a:solidFill>
                <a:prstClr val="black"/>
              </a:solidFill>
            </a:endParaRPr>
          </a:p>
          <a:p>
            <a:pPr marL="109728" lvl="0" indent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None/>
            </a:pPr>
            <a:r>
              <a:rPr lang="en-US" sz="2000" b="1" dirty="0">
                <a:solidFill>
                  <a:prstClr val="black"/>
                </a:solidFill>
              </a:rPr>
              <a:t>Creativity:</a:t>
            </a:r>
            <a:r>
              <a:rPr lang="en-US" sz="2000" dirty="0">
                <a:solidFill>
                  <a:prstClr val="black"/>
                </a:solidFill>
              </a:rPr>
              <a:t/>
            </a:r>
            <a:br>
              <a:rPr lang="en-US" sz="2000" dirty="0">
                <a:solidFill>
                  <a:prstClr val="black"/>
                </a:solidFill>
              </a:rPr>
            </a:br>
            <a:r>
              <a:rPr lang="en-US" sz="2000" dirty="0">
                <a:solidFill>
                  <a:prstClr val="black"/>
                </a:solidFill>
              </a:rPr>
              <a:t>The Ability to produce useful ideas and work. – Novel </a:t>
            </a:r>
            <a:r>
              <a:rPr lang="en-US" sz="2000" dirty="0">
                <a:solidFill>
                  <a:prstClr val="black"/>
                </a:solidFill>
                <a:sym typeface="Wingdings" panose="05000000000000000000" pitchFamily="2" charset="2"/>
              </a:rPr>
              <a:t></a:t>
            </a:r>
            <a:r>
              <a:rPr lang="el-GR" sz="2000" dirty="0">
                <a:solidFill>
                  <a:prstClr val="black"/>
                </a:solidFill>
                <a:sym typeface="Wingdings" panose="05000000000000000000" pitchFamily="2" charset="2"/>
              </a:rPr>
              <a:t>Καινοφανές</a:t>
            </a:r>
            <a:endParaRPr lang="en-US" sz="2000" dirty="0">
              <a:solidFill>
                <a:prstClr val="black"/>
              </a:solidFill>
            </a:endParaRPr>
          </a:p>
          <a:p>
            <a:pPr marL="109728" lvl="0" indent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None/>
            </a:pPr>
            <a:endParaRPr lang="en-US" sz="2000" dirty="0">
              <a:solidFill>
                <a:prstClr val="black"/>
              </a:solidFill>
            </a:endParaRPr>
          </a:p>
          <a:p>
            <a:pPr marL="365760" lvl="0" indent="-256032" algn="just">
              <a:lnSpc>
                <a:spcPct val="100000"/>
              </a:lnSpc>
              <a:spcBef>
                <a:spcPts val="300"/>
              </a:spcBef>
              <a:buClr>
                <a:srgbClr val="42445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</a:rPr>
              <a:t>Individual creativity</a:t>
            </a:r>
          </a:p>
          <a:p>
            <a:pPr marL="365760" lvl="0" indent="-256032" algn="just">
              <a:lnSpc>
                <a:spcPct val="100000"/>
              </a:lnSpc>
              <a:spcBef>
                <a:spcPts val="300"/>
              </a:spcBef>
              <a:buClr>
                <a:srgbClr val="42445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</a:rPr>
              <a:t>Organizational Creativity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78628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4"/>
          <p:cNvSpPr>
            <a:spLocks noGrp="1" noChangeArrowheads="1"/>
          </p:cNvSpPr>
          <p:nvPr>
            <p:ph type="title"/>
          </p:nvPr>
        </p:nvSpPr>
        <p:spPr>
          <a:xfrm>
            <a:off x="1726362" y="438912"/>
            <a:ext cx="5829300" cy="982573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altLang="el-GR" b="1" dirty="0">
                <a:latin typeface="+mn-lt"/>
              </a:rPr>
              <a:t>Creativity Into </a:t>
            </a:r>
            <a:r>
              <a:rPr lang="en-US" altLang="el-GR" b="1" dirty="0" smtClean="0">
                <a:latin typeface="+mn-lt"/>
              </a:rPr>
              <a:t>Action </a:t>
            </a:r>
            <a:r>
              <a:rPr lang="en-US" altLang="el-GR" b="1" dirty="0">
                <a:latin typeface="+mn-lt"/>
              </a:rPr>
              <a:t>-</a:t>
            </a:r>
            <a:br>
              <a:rPr lang="en-US" altLang="el-GR" b="1" dirty="0">
                <a:latin typeface="+mn-lt"/>
              </a:rPr>
            </a:br>
            <a:r>
              <a:rPr lang="en-US" altLang="el-GR" b="1" dirty="0">
                <a:latin typeface="+mn-lt"/>
              </a:rPr>
              <a:t>Individuals</a:t>
            </a:r>
            <a:endParaRPr lang="el-GR" altLang="el-GR" b="1" dirty="0" smtClean="0">
              <a:latin typeface="+mn-lt"/>
            </a:endParaRPr>
          </a:p>
        </p:txBody>
      </p:sp>
      <p:sp>
        <p:nvSpPr>
          <p:cNvPr id="8198" name="Rectangle 5"/>
          <p:cNvSpPr>
            <a:spLocks noGrp="1" noChangeArrowheads="1"/>
          </p:cNvSpPr>
          <p:nvPr>
            <p:ph idx="1"/>
          </p:nvPr>
        </p:nvSpPr>
        <p:spPr>
          <a:xfrm>
            <a:off x="1657350" y="1421485"/>
            <a:ext cx="5829300" cy="4613555"/>
          </a:xfrm>
          <a:noFill/>
        </p:spPr>
        <p:txBody>
          <a:bodyPr>
            <a:noAutofit/>
          </a:bodyPr>
          <a:lstStyle/>
          <a:p>
            <a:pPr marL="109728" lvl="0" indent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None/>
            </a:pPr>
            <a:r>
              <a:rPr lang="en-US" sz="2000" b="1" dirty="0">
                <a:solidFill>
                  <a:prstClr val="black"/>
                </a:solidFill>
              </a:rPr>
              <a:t>Inventors</a:t>
            </a:r>
          </a:p>
          <a:p>
            <a:pPr marL="109728" lvl="0" indent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None/>
            </a:pPr>
            <a:r>
              <a:rPr lang="en-US" sz="2000" dirty="0">
                <a:solidFill>
                  <a:prstClr val="black"/>
                </a:solidFill>
              </a:rPr>
              <a:t>Trained in multiple fields – Highly curious – Question assumptions – </a:t>
            </a:r>
            <a:br>
              <a:rPr lang="en-US" sz="2000" dirty="0">
                <a:solidFill>
                  <a:prstClr val="black"/>
                </a:solidFill>
              </a:rPr>
            </a:br>
            <a:r>
              <a:rPr lang="en-US" sz="2000" dirty="0">
                <a:solidFill>
                  <a:prstClr val="black"/>
                </a:solidFill>
              </a:rPr>
              <a:t>View unified Knowledge / Sometimes Inventive &amp; Entrepreneurial traits</a:t>
            </a:r>
          </a:p>
          <a:p>
            <a:pPr marL="109728" lvl="0" indent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None/>
            </a:pPr>
            <a:endParaRPr lang="en-US" sz="2000" dirty="0">
              <a:solidFill>
                <a:prstClr val="black"/>
              </a:solidFill>
            </a:endParaRPr>
          </a:p>
          <a:p>
            <a:pPr marL="109728" lvl="0" indent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None/>
            </a:pPr>
            <a:r>
              <a:rPr lang="en-US" sz="2000" b="1" dirty="0">
                <a:solidFill>
                  <a:prstClr val="black"/>
                </a:solidFill>
              </a:rPr>
              <a:t>Self Users</a:t>
            </a:r>
          </a:p>
          <a:p>
            <a:pPr marL="109728" lvl="0" indent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None/>
            </a:pPr>
            <a:r>
              <a:rPr lang="en-US" sz="2000" dirty="0">
                <a:solidFill>
                  <a:prstClr val="black"/>
                </a:solidFill>
              </a:rPr>
              <a:t>Create Solutions to their own needs</a:t>
            </a:r>
          </a:p>
          <a:p>
            <a:pPr marL="109728" lvl="0" indent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None/>
            </a:pPr>
            <a:r>
              <a:rPr lang="en-US" sz="2000" dirty="0">
                <a:solidFill>
                  <a:prstClr val="black"/>
                </a:solidFill>
              </a:rPr>
              <a:t>Create innovations for their own use and not for profit as manufacturers typically do</a:t>
            </a:r>
          </a:p>
          <a:p>
            <a:pPr marL="457200" indent="-457200">
              <a:buNone/>
            </a:pPr>
            <a:endParaRPr lang="el-GR" altLang="el-GR" sz="1500" dirty="0"/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A0A1EC5-3931-4252-AAC0-CB8AABCD7D23}" type="slidenum">
              <a:rPr lang="en-GB" altLang="el-GR" sz="105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GB" altLang="el-GR" sz="1050"/>
          </a:p>
        </p:txBody>
      </p:sp>
    </p:spTree>
    <p:extLst>
      <p:ext uri="{BB962C8B-B14F-4D97-AF65-F5344CB8AC3E}">
        <p14:creationId xmlns:p14="http://schemas.microsoft.com/office/powerpoint/2010/main" val="2890118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4"/>
          <p:cNvSpPr>
            <a:spLocks noGrp="1" noChangeArrowheads="1"/>
          </p:cNvSpPr>
          <p:nvPr>
            <p:ph type="title"/>
          </p:nvPr>
        </p:nvSpPr>
        <p:spPr>
          <a:xfrm>
            <a:off x="1763316" y="393192"/>
            <a:ext cx="5829300" cy="1097471"/>
          </a:xfrm>
          <a:noFill/>
        </p:spPr>
        <p:txBody>
          <a:bodyPr>
            <a:normAutofit/>
          </a:bodyPr>
          <a:lstStyle/>
          <a:p>
            <a:pPr algn="ctr"/>
            <a:r>
              <a:rPr lang="en-US" altLang="el-GR" b="1" dirty="0">
                <a:latin typeface="+mn-lt"/>
              </a:rPr>
              <a:t>Firms</a:t>
            </a:r>
            <a:endParaRPr lang="el-GR" altLang="el-GR" b="1" dirty="0" smtClean="0">
              <a:latin typeface="+mn-lt"/>
            </a:endParaRPr>
          </a:p>
        </p:txBody>
      </p:sp>
      <p:sp>
        <p:nvSpPr>
          <p:cNvPr id="9222" name="Rectangle 5"/>
          <p:cNvSpPr>
            <a:spLocks noGrp="1" noChangeArrowheads="1"/>
          </p:cNvSpPr>
          <p:nvPr>
            <p:ph idx="1"/>
          </p:nvPr>
        </p:nvSpPr>
        <p:spPr>
          <a:xfrm>
            <a:off x="1657350" y="1600200"/>
            <a:ext cx="6197346" cy="4398264"/>
          </a:xfrm>
          <a:noFill/>
        </p:spPr>
        <p:txBody>
          <a:bodyPr>
            <a:noAutofit/>
          </a:bodyPr>
          <a:lstStyle/>
          <a:p>
            <a:pPr marL="109728" lvl="0" indent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None/>
            </a:pPr>
            <a:r>
              <a:rPr lang="en-US" sz="2000" b="1" dirty="0">
                <a:solidFill>
                  <a:prstClr val="black"/>
                </a:solidFill>
              </a:rPr>
              <a:t>Research and Development Business Unit</a:t>
            </a:r>
          </a:p>
          <a:p>
            <a:pPr marL="109728" lvl="0" indent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None/>
            </a:pPr>
            <a:r>
              <a:rPr lang="en-US" sz="2000" dirty="0">
                <a:solidFill>
                  <a:prstClr val="black"/>
                </a:solidFill>
              </a:rPr>
              <a:t>It’s considered to be one of the most important drivers of innovation within the system context.</a:t>
            </a:r>
          </a:p>
          <a:p>
            <a:pPr marL="109728" lvl="0" indent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None/>
            </a:pPr>
            <a:endParaRPr lang="en-US" sz="2000" dirty="0">
              <a:solidFill>
                <a:prstClr val="black"/>
              </a:solidFill>
            </a:endParaRPr>
          </a:p>
          <a:p>
            <a:pPr marL="109728" lvl="0" indent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None/>
            </a:pPr>
            <a:r>
              <a:rPr lang="en-US" sz="2000" b="1" dirty="0">
                <a:solidFill>
                  <a:prstClr val="black"/>
                </a:solidFill>
              </a:rPr>
              <a:t>Collaboration with:</a:t>
            </a:r>
          </a:p>
          <a:p>
            <a:pPr marL="365760" lvl="0" indent="-256032" algn="just">
              <a:lnSpc>
                <a:spcPct val="100000"/>
              </a:lnSpc>
              <a:spcBef>
                <a:spcPts val="300"/>
              </a:spcBef>
              <a:buClr>
                <a:srgbClr val="42445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</a:rPr>
              <a:t>Customers</a:t>
            </a:r>
          </a:p>
          <a:p>
            <a:pPr marL="365760" lvl="0" indent="-256032" algn="just">
              <a:lnSpc>
                <a:spcPct val="100000"/>
              </a:lnSpc>
              <a:spcBef>
                <a:spcPts val="300"/>
              </a:spcBef>
              <a:buClr>
                <a:srgbClr val="42445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</a:rPr>
              <a:t>Suppliers</a:t>
            </a:r>
          </a:p>
          <a:p>
            <a:pPr marL="365760" lvl="0" indent="-256032" algn="just">
              <a:lnSpc>
                <a:spcPct val="100000"/>
              </a:lnSpc>
              <a:spcBef>
                <a:spcPts val="300"/>
              </a:spcBef>
              <a:buClr>
                <a:srgbClr val="42445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</a:rPr>
              <a:t>Universities</a:t>
            </a:r>
          </a:p>
          <a:p>
            <a:pPr marL="365760" lvl="0" indent="-256032" algn="just">
              <a:lnSpc>
                <a:spcPct val="100000"/>
              </a:lnSpc>
              <a:spcBef>
                <a:spcPts val="300"/>
              </a:spcBef>
              <a:buClr>
                <a:srgbClr val="42445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</a:rPr>
              <a:t>Government institutions  </a:t>
            </a:r>
          </a:p>
          <a:p>
            <a:pPr marL="457200" indent="0">
              <a:buNone/>
            </a:pPr>
            <a:endParaRPr lang="el-GR" altLang="el-GR" sz="1500" dirty="0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5B3DD0-D852-42E1-9DCC-1303610F74E0}" type="slidenum">
              <a:rPr lang="en-GB" altLang="el-GR" sz="105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GB" altLang="el-GR" sz="105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976" y="3090656"/>
            <a:ext cx="2619375" cy="1743075"/>
          </a:xfrm>
          <a:prstGeom prst="rect">
            <a:avLst/>
          </a:prstGeom>
          <a:noFill/>
          <a:ln w="9525" cmpd="sng">
            <a:solidFill>
              <a:srgbClr val="5C92B5">
                <a:lumMod val="60000"/>
                <a:lumOff val="4000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536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4"/>
          <p:cNvSpPr>
            <a:spLocks noGrp="1" noChangeArrowheads="1"/>
          </p:cNvSpPr>
          <p:nvPr>
            <p:ph type="title"/>
          </p:nvPr>
        </p:nvSpPr>
        <p:spPr>
          <a:xfrm>
            <a:off x="1763316" y="857250"/>
            <a:ext cx="5829300" cy="857250"/>
          </a:xfrm>
          <a:noFill/>
        </p:spPr>
        <p:txBody>
          <a:bodyPr>
            <a:noAutofit/>
          </a:bodyPr>
          <a:lstStyle/>
          <a:p>
            <a:pPr algn="ctr"/>
            <a:r>
              <a:rPr lang="en-US" altLang="el-GR" b="1" dirty="0">
                <a:latin typeface="+mn-lt"/>
              </a:rPr>
              <a:t>Universities</a:t>
            </a:r>
            <a:endParaRPr lang="el-GR" altLang="el-GR" b="1" dirty="0">
              <a:latin typeface="+mn-lt"/>
            </a:endParaRP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CB67319-86C7-42CD-AC77-2DD65D2D1613}" type="slidenum">
              <a:rPr lang="en-GB" altLang="el-GR" sz="105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GB" altLang="el-GR" sz="1050"/>
          </a:p>
        </p:txBody>
      </p:sp>
      <p:sp>
        <p:nvSpPr>
          <p:cNvPr id="5" name="Rectangle 5"/>
          <p:cNvSpPr>
            <a:spLocks noGrp="1" noChangeArrowheads="1"/>
          </p:cNvSpPr>
          <p:nvPr>
            <p:ph idx="1"/>
          </p:nvPr>
        </p:nvSpPr>
        <p:spPr>
          <a:xfrm>
            <a:off x="1657350" y="1714500"/>
            <a:ext cx="5829300" cy="3600450"/>
          </a:xfrm>
          <a:noFill/>
        </p:spPr>
        <p:txBody>
          <a:bodyPr>
            <a:noAutofit/>
          </a:bodyPr>
          <a:lstStyle/>
          <a:p>
            <a:pPr marL="109728" lvl="0" indent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None/>
            </a:pPr>
            <a:r>
              <a:rPr lang="en-US" sz="2000" dirty="0">
                <a:solidFill>
                  <a:prstClr val="black"/>
                </a:solidFill>
              </a:rPr>
              <a:t>Scientific faculties engage in research projects that may lead to useful innovations for the society.</a:t>
            </a:r>
          </a:p>
          <a:p>
            <a:pPr marL="109728" lvl="0" indent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None/>
            </a:pPr>
            <a:endParaRPr lang="en-US" sz="2000" dirty="0">
              <a:solidFill>
                <a:prstClr val="black"/>
              </a:solidFill>
            </a:endParaRPr>
          </a:p>
          <a:p>
            <a:pPr marL="109728" lvl="0" indent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None/>
            </a:pPr>
            <a:r>
              <a:rPr lang="en-US" sz="2000" b="1" dirty="0">
                <a:solidFill>
                  <a:prstClr val="black"/>
                </a:solidFill>
              </a:rPr>
              <a:t>Technology Transfer Offices</a:t>
            </a:r>
          </a:p>
          <a:p>
            <a:pPr marL="109728" lvl="0" indent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None/>
            </a:pPr>
            <a:r>
              <a:rPr lang="en-US" sz="2000" dirty="0">
                <a:solidFill>
                  <a:prstClr val="black"/>
                </a:solidFill>
              </a:rPr>
              <a:t>Facilitation of the technology developed inside universities to organizations where it can be commercially applied</a:t>
            </a:r>
          </a:p>
          <a:p>
            <a:pPr marL="109728" lvl="0" indent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None/>
            </a:pPr>
            <a:endParaRPr lang="en-US" sz="2000" dirty="0">
              <a:solidFill>
                <a:prstClr val="black"/>
              </a:solidFill>
            </a:endParaRPr>
          </a:p>
          <a:p>
            <a:pPr marL="109728" lvl="0" indent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None/>
            </a:pPr>
            <a:r>
              <a:rPr lang="en-US" sz="2000" b="1" dirty="0">
                <a:solidFill>
                  <a:prstClr val="black"/>
                </a:solidFill>
              </a:rPr>
              <a:t>Publication of research Findings</a:t>
            </a:r>
          </a:p>
          <a:p>
            <a:pPr marL="457200" indent="-457200" algn="ctr">
              <a:buNone/>
            </a:pPr>
            <a:endParaRPr lang="el-GR" altLang="el-GR" sz="1500" dirty="0"/>
          </a:p>
        </p:txBody>
      </p:sp>
    </p:spTree>
    <p:extLst>
      <p:ext uri="{BB962C8B-B14F-4D97-AF65-F5344CB8AC3E}">
        <p14:creationId xmlns:p14="http://schemas.microsoft.com/office/powerpoint/2010/main" val="1771430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4"/>
          <p:cNvSpPr>
            <a:spLocks noGrp="1" noChangeArrowheads="1"/>
          </p:cNvSpPr>
          <p:nvPr>
            <p:ph type="title"/>
          </p:nvPr>
        </p:nvSpPr>
        <p:spPr>
          <a:xfrm>
            <a:off x="1763316" y="857250"/>
            <a:ext cx="5829300" cy="857250"/>
          </a:xfrm>
          <a:noFill/>
        </p:spPr>
        <p:txBody>
          <a:bodyPr>
            <a:noAutofit/>
          </a:bodyPr>
          <a:lstStyle/>
          <a:p>
            <a:pPr algn="ctr"/>
            <a:r>
              <a:rPr lang="en-US" altLang="el-GR" sz="4000" b="1" dirty="0">
                <a:latin typeface="+mn-lt"/>
              </a:rPr>
              <a:t>Government Funded Research</a:t>
            </a:r>
            <a:endParaRPr lang="el-GR" altLang="el-GR" sz="4000" b="1" dirty="0">
              <a:latin typeface="+mn-lt"/>
            </a:endParaRP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E801BB-0D79-43A5-99FB-B8400D3F6A63}" type="slidenum">
              <a:rPr lang="en-GB" altLang="el-GR" sz="105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GB" altLang="el-GR" sz="1050"/>
          </a:p>
        </p:txBody>
      </p:sp>
      <p:sp>
        <p:nvSpPr>
          <p:cNvPr id="5" name="Rectangle 5"/>
          <p:cNvSpPr>
            <a:spLocks noGrp="1" noChangeArrowheads="1"/>
          </p:cNvSpPr>
          <p:nvPr>
            <p:ph idx="1"/>
          </p:nvPr>
        </p:nvSpPr>
        <p:spPr>
          <a:xfrm>
            <a:off x="1657350" y="1714500"/>
            <a:ext cx="6334506" cy="3600450"/>
          </a:xfrm>
          <a:noFill/>
        </p:spPr>
        <p:txBody>
          <a:bodyPr>
            <a:noAutofit/>
          </a:bodyPr>
          <a:lstStyle/>
          <a:p>
            <a:pPr marL="109728" lvl="0" indent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None/>
            </a:pPr>
            <a:r>
              <a:rPr lang="en-US" sz="2000" dirty="0">
                <a:solidFill>
                  <a:prstClr val="black"/>
                </a:solidFill>
              </a:rPr>
              <a:t>Governments care about public prosperity, they invest in research through:</a:t>
            </a:r>
          </a:p>
          <a:p>
            <a:pPr marL="365760" lvl="0" indent="-256032" algn="just">
              <a:lnSpc>
                <a:spcPct val="100000"/>
              </a:lnSpc>
              <a:spcBef>
                <a:spcPts val="300"/>
              </a:spcBef>
              <a:buClr>
                <a:srgbClr val="42445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</a:rPr>
              <a:t>Own laboratories</a:t>
            </a:r>
          </a:p>
          <a:p>
            <a:pPr marL="365760" lvl="0" indent="-256032" algn="just">
              <a:lnSpc>
                <a:spcPct val="100000"/>
              </a:lnSpc>
              <a:spcBef>
                <a:spcPts val="300"/>
              </a:spcBef>
              <a:buClr>
                <a:srgbClr val="42445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</a:rPr>
              <a:t>Science parks &amp; Incubators</a:t>
            </a:r>
          </a:p>
          <a:p>
            <a:pPr marL="365760" lvl="0" indent="-256032" algn="just">
              <a:lnSpc>
                <a:spcPct val="100000"/>
              </a:lnSpc>
              <a:spcBef>
                <a:spcPts val="300"/>
              </a:spcBef>
              <a:buClr>
                <a:srgbClr val="42445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</a:rPr>
              <a:t>Fund other public or private research entities</a:t>
            </a:r>
          </a:p>
          <a:p>
            <a:pPr marL="457200" indent="-457200" algn="ctr">
              <a:buNone/>
            </a:pPr>
            <a:endParaRPr lang="el-GR" altLang="el-GR" sz="15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200" y="3580109"/>
            <a:ext cx="3312368" cy="2255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80494" y="5559158"/>
            <a:ext cx="3390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  <a:latin typeface="Georgia"/>
              </a:rPr>
              <a:t>EU: Platform </a:t>
            </a:r>
            <a:r>
              <a:rPr lang="en-US" sz="900" dirty="0">
                <a:solidFill>
                  <a:prstClr val="black"/>
                </a:solidFill>
                <a:latin typeface="Georgia"/>
              </a:rPr>
              <a:t>on Research and Innovation policies and </a:t>
            </a:r>
            <a:r>
              <a:rPr lang="en-US" sz="900" dirty="0" smtClean="0">
                <a:solidFill>
                  <a:prstClr val="black"/>
                </a:solidFill>
                <a:latin typeface="Georgia"/>
              </a:rPr>
              <a:t>systems</a:t>
            </a:r>
            <a:br>
              <a:rPr lang="en-US" sz="900" dirty="0" smtClean="0">
                <a:solidFill>
                  <a:prstClr val="black"/>
                </a:solidFill>
                <a:latin typeface="Georgia"/>
              </a:rPr>
            </a:br>
            <a:r>
              <a:rPr lang="en-US" sz="900" dirty="0" smtClean="0">
                <a:solidFill>
                  <a:prstClr val="black"/>
                </a:solidFill>
                <a:latin typeface="Georgia"/>
              </a:rPr>
              <a:t>         Greece</a:t>
            </a:r>
            <a:endParaRPr lang="en-US" sz="900" dirty="0">
              <a:solidFill>
                <a:prstClr val="black"/>
              </a:solidFill>
              <a:latin typeface="Georgia"/>
            </a:endParaRPr>
          </a:p>
          <a:p>
            <a:endParaRPr lang="el-GR" dirty="0">
              <a:solidFill>
                <a:prstClr val="black"/>
              </a:solidFill>
              <a:latin typeface="Georgia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24" y="3605451"/>
            <a:ext cx="3401950" cy="227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540112" y="5988532"/>
            <a:ext cx="27430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Sophia </a:t>
            </a:r>
            <a:r>
              <a:rPr lang="en-US" sz="1100" dirty="0" err="1" smtClean="0"/>
              <a:t>Antipolis</a:t>
            </a:r>
            <a:r>
              <a:rPr lang="en-US" sz="1100" dirty="0" smtClean="0"/>
              <a:t> technology park, France</a:t>
            </a:r>
            <a:endParaRPr lang="el-GR" sz="1100" dirty="0"/>
          </a:p>
        </p:txBody>
      </p:sp>
    </p:spTree>
    <p:extLst>
      <p:ext uri="{BB962C8B-B14F-4D97-AF65-F5344CB8AC3E}">
        <p14:creationId xmlns:p14="http://schemas.microsoft.com/office/powerpoint/2010/main" val="3602013861"/>
      </p:ext>
    </p:extLst>
  </p:cSld>
  <p:clrMapOvr>
    <a:masterClrMapping/>
  </p:clrMapOvr>
</p:sld>
</file>

<file path=ppt/theme/theme1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Θέμα του Office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351</Words>
  <Application>Microsoft Office PowerPoint</Application>
  <PresentationFormat>Προβολή στην οθόνη (4:3)</PresentationFormat>
  <Paragraphs>88</Paragraphs>
  <Slides>12</Slides>
  <Notes>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3</vt:i4>
      </vt:variant>
      <vt:variant>
        <vt:lpstr>Τίτλοι διαφανειών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Georgia</vt:lpstr>
      <vt:lpstr>Wingdings</vt:lpstr>
      <vt:lpstr>1_Θέμα του Office</vt:lpstr>
      <vt:lpstr>2_Θέμα του Office</vt:lpstr>
      <vt:lpstr>Θέμα του Office</vt:lpstr>
      <vt:lpstr> Διοίκηση Τεχνολογίας </vt:lpstr>
      <vt:lpstr>Χρηματοδότηση</vt:lpstr>
      <vt:lpstr>Άδειες Χρήσης</vt:lpstr>
      <vt:lpstr>Introduction</vt:lpstr>
      <vt:lpstr>Idea - Creativity</vt:lpstr>
      <vt:lpstr>Creativity Into Action - Individuals</vt:lpstr>
      <vt:lpstr>Firms</vt:lpstr>
      <vt:lpstr>Universities</vt:lpstr>
      <vt:lpstr>Government Funded Research</vt:lpstr>
      <vt:lpstr>Private Non-Profit Organizations</vt:lpstr>
      <vt:lpstr>Collaborative Networks</vt:lpstr>
      <vt:lpstr>Τέλος Εργασίας  “Sources of Innovation”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Christina Polychronaki</dc:creator>
  <cp:lastModifiedBy>Christina Polychronaki</cp:lastModifiedBy>
  <cp:revision>29</cp:revision>
  <dcterms:created xsi:type="dcterms:W3CDTF">2015-09-22T19:30:12Z</dcterms:created>
  <dcterms:modified xsi:type="dcterms:W3CDTF">2015-11-28T19:03:42Z</dcterms:modified>
</cp:coreProperties>
</file>