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91" r:id="rId4"/>
    <p:sldId id="289" r:id="rId5"/>
    <p:sldId id="290" r:id="rId6"/>
    <p:sldId id="301" r:id="rId7"/>
    <p:sldId id="302" r:id="rId8"/>
    <p:sldId id="303" r:id="rId9"/>
    <p:sldId id="304" r:id="rId10"/>
    <p:sldId id="305" r:id="rId11"/>
    <p:sldId id="308" r:id="rId12"/>
    <p:sldId id="307" r:id="rId13"/>
    <p:sldId id="310" r:id="rId14"/>
    <p:sldId id="311" r:id="rId15"/>
    <p:sldId id="309"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9" autoAdjust="0"/>
  </p:normalViewPr>
  <p:slideViewPr>
    <p:cSldViewPr>
      <p:cViewPr varScale="1">
        <p:scale>
          <a:sx n="40" d="100"/>
          <a:sy n="40" d="100"/>
        </p:scale>
        <p:origin x="-8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53471-8131-4799-BD42-C0FDCCB13C6D}" type="datetimeFigureOut">
              <a:rPr lang="el-GR" smtClean="0"/>
              <a:t>5/11/2019</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130BC-080D-4B8D-B044-82EBB6273AF7}" type="slidenum">
              <a:rPr lang="el-GR" smtClean="0"/>
              <a:t>‹#›</a:t>
            </a:fld>
            <a:endParaRPr lang="el-GR" dirty="0"/>
          </a:p>
        </p:txBody>
      </p:sp>
    </p:spTree>
    <p:extLst>
      <p:ext uri="{BB962C8B-B14F-4D97-AF65-F5344CB8AC3E}">
        <p14:creationId xmlns:p14="http://schemas.microsoft.com/office/powerpoint/2010/main" val="108390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1</a:t>
            </a:fld>
            <a:endParaRPr lang="el-GR" dirty="0"/>
          </a:p>
        </p:txBody>
      </p:sp>
    </p:spTree>
    <p:extLst>
      <p:ext uri="{BB962C8B-B14F-4D97-AF65-F5344CB8AC3E}">
        <p14:creationId xmlns:p14="http://schemas.microsoft.com/office/powerpoint/2010/main" val="90448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7</a:t>
            </a:fld>
            <a:endParaRPr lang="el-GR" dirty="0"/>
          </a:p>
        </p:txBody>
      </p:sp>
    </p:spTree>
    <p:extLst>
      <p:ext uri="{BB962C8B-B14F-4D97-AF65-F5344CB8AC3E}">
        <p14:creationId xmlns:p14="http://schemas.microsoft.com/office/powerpoint/2010/main" val="283255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20</a:t>
            </a:fld>
            <a:endParaRPr lang="el-GR" dirty="0"/>
          </a:p>
        </p:txBody>
      </p:sp>
    </p:spTree>
    <p:extLst>
      <p:ext uri="{BB962C8B-B14F-4D97-AF65-F5344CB8AC3E}">
        <p14:creationId xmlns:p14="http://schemas.microsoft.com/office/powerpoint/2010/main" val="269025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22</a:t>
            </a:fld>
            <a:endParaRPr lang="el-GR" dirty="0"/>
          </a:p>
        </p:txBody>
      </p:sp>
    </p:spTree>
    <p:extLst>
      <p:ext uri="{BB962C8B-B14F-4D97-AF65-F5344CB8AC3E}">
        <p14:creationId xmlns:p14="http://schemas.microsoft.com/office/powerpoint/2010/main" val="259247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23</a:t>
            </a:fld>
            <a:endParaRPr lang="el-GR" dirty="0"/>
          </a:p>
        </p:txBody>
      </p:sp>
    </p:spTree>
    <p:extLst>
      <p:ext uri="{BB962C8B-B14F-4D97-AF65-F5344CB8AC3E}">
        <p14:creationId xmlns:p14="http://schemas.microsoft.com/office/powerpoint/2010/main" val="413736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5E130BC-080D-4B8D-B044-82EBB6273AF7}" type="slidenum">
              <a:rPr lang="el-GR" smtClean="0"/>
              <a:t>25</a:t>
            </a:fld>
            <a:endParaRPr lang="el-GR" dirty="0"/>
          </a:p>
        </p:txBody>
      </p:sp>
    </p:spTree>
    <p:extLst>
      <p:ext uri="{BB962C8B-B14F-4D97-AF65-F5344CB8AC3E}">
        <p14:creationId xmlns:p14="http://schemas.microsoft.com/office/powerpoint/2010/main" val="26469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E8BBDC2-1E4A-45FE-B333-4FE066CB1A0B}"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172299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78D1BA-399B-47F8-A44D-94E0E1448AB5}"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392261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821006-0839-432F-ADB7-93FB5897DE50}"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359501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278341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FFD28-61EF-4827-B4A5-C3C3682A914B}"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299195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CC95145-DB32-443A-93CA-0321A3333D21}" type="datetime1">
              <a:rPr lang="el-GR" smtClean="0"/>
              <a:t>5/11/2019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158638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A2CC1A0-1F15-4F45-8F41-49DE34BFBCFA}" type="datetime1">
              <a:rPr lang="el-GR" smtClean="0"/>
              <a:t>5/11/2019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47969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E0C8509-C1B2-4BE2-AA45-27FE459D73E9}" type="datetime1">
              <a:rPr lang="el-GR" smtClean="0"/>
              <a:t>5/11/2019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150899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9436-4476-4F9A-8F88-3C373710DEDA}" type="datetime1">
              <a:rPr lang="el-GR" smtClean="0"/>
              <a:t>5/11/2019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232236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3F709-2E53-4875-894C-CB7CD8268409}" type="datetime1">
              <a:rPr lang="el-GR" smtClean="0"/>
              <a:t>5/11/2019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161864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1B8B2-F117-497F-932F-A5A3A4A7E242}" type="datetime1">
              <a:rPr lang="el-GR" smtClean="0"/>
              <a:t>5/11/2019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4219261-5AEA-44EF-8DA9-0E089F09D3A8}" type="slidenum">
              <a:rPr lang="el-GR" smtClean="0"/>
              <a:t>‹#›</a:t>
            </a:fld>
            <a:endParaRPr lang="el-GR" dirty="0"/>
          </a:p>
        </p:txBody>
      </p:sp>
    </p:spTree>
    <p:extLst>
      <p:ext uri="{BB962C8B-B14F-4D97-AF65-F5344CB8AC3E}">
        <p14:creationId xmlns:p14="http://schemas.microsoft.com/office/powerpoint/2010/main" val="98485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715E9-C77E-40A2-819C-5E6D2DF80197}" type="datetime1">
              <a:rPr lang="el-GR" smtClean="0"/>
              <a:t>5/11/2019</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19261-5AEA-44EF-8DA9-0E089F09D3A8}" type="slidenum">
              <a:rPr lang="el-GR" smtClean="0"/>
              <a:t>‹#›</a:t>
            </a:fld>
            <a:endParaRPr lang="el-GR" dirty="0"/>
          </a:p>
        </p:txBody>
      </p:sp>
    </p:spTree>
    <p:extLst>
      <p:ext uri="{BB962C8B-B14F-4D97-AF65-F5344CB8AC3E}">
        <p14:creationId xmlns:p14="http://schemas.microsoft.com/office/powerpoint/2010/main" val="359697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3"/>
            <a:ext cx="7772400" cy="2448272"/>
          </a:xfrm>
        </p:spPr>
        <p:txBody>
          <a:bodyPr>
            <a:normAutofit fontScale="90000"/>
          </a:bodyPr>
          <a:lstStyle/>
          <a:p>
            <a:r>
              <a:rPr lang="el-GR" dirty="0" smtClean="0"/>
              <a:t>Προγραμματισμός Ανθρώπινου Δυναμικού: Εκπαίδευση και Ανάπτυξη Ανθρώπινου Δυναμικού </a:t>
            </a:r>
            <a:endParaRPr lang="el-GR" dirty="0"/>
          </a:p>
        </p:txBody>
      </p:sp>
      <p:sp>
        <p:nvSpPr>
          <p:cNvPr id="3" name="Subtitle 2"/>
          <p:cNvSpPr>
            <a:spLocks noGrp="1"/>
          </p:cNvSpPr>
          <p:nvPr>
            <p:ph type="subTitle" idx="1"/>
          </p:nvPr>
        </p:nvSpPr>
        <p:spPr>
          <a:xfrm>
            <a:off x="1475656" y="3853124"/>
            <a:ext cx="6735077" cy="1752600"/>
          </a:xfrm>
        </p:spPr>
        <p:txBody>
          <a:bodyPr/>
          <a:lstStyle/>
          <a:p>
            <a:endParaRPr lang="el-GR"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63906"/>
            <a:ext cx="4248471" cy="212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863906"/>
            <a:ext cx="316835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41" y="332656"/>
            <a:ext cx="3096344" cy="141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45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Από την Εκπαίδευση στη </a:t>
            </a:r>
            <a:r>
              <a:rPr lang="el-GR" sz="3200" dirty="0" smtClean="0"/>
              <a:t>Μάθηση</a:t>
            </a:r>
            <a:r>
              <a:rPr lang="el-GR" sz="3200" dirty="0" smtClean="0"/>
              <a:t>: </a:t>
            </a:r>
            <a:r>
              <a:rPr lang="en-US" sz="3200" dirty="0" smtClean="0"/>
              <a:t/>
            </a:r>
            <a:br>
              <a:rPr lang="en-US" sz="3200" dirty="0" smtClean="0"/>
            </a:br>
            <a:r>
              <a:rPr lang="el-GR" sz="3200" dirty="0" smtClean="0"/>
              <a:t>Πώς ερμηνεύουμε τους τρόπους με τους οποίους μαθαίνουμε?</a:t>
            </a:r>
            <a:endParaRPr lang="el-GR" sz="3200" dirty="0"/>
          </a:p>
        </p:txBody>
      </p:sp>
      <p:sp>
        <p:nvSpPr>
          <p:cNvPr id="3" name="Content Placeholder 2"/>
          <p:cNvSpPr>
            <a:spLocks noGrp="1"/>
          </p:cNvSpPr>
          <p:nvPr>
            <p:ph idx="1"/>
          </p:nvPr>
        </p:nvSpPr>
        <p:spPr>
          <a:xfrm>
            <a:off x="179512" y="1600200"/>
            <a:ext cx="8784976" cy="4525963"/>
          </a:xfrm>
        </p:spPr>
        <p:txBody>
          <a:bodyPr>
            <a:noAutofit/>
          </a:bodyPr>
          <a:lstStyle/>
          <a:p>
            <a:r>
              <a:rPr lang="el-GR" sz="2400" dirty="0" smtClean="0"/>
              <a:t>Προκειμένου να επιτύχει τους στόχους της η εκπαίδευση πρέπει να στηρίζεται στα ευρήματα θεωριών που έχουν κατά καιρούς ερμηνεύσει τους τρόπους με τους οποίους μαθαίνουμε</a:t>
            </a:r>
            <a:r>
              <a:rPr lang="en-US" sz="2400" dirty="0" smtClean="0"/>
              <a:t>.</a:t>
            </a:r>
            <a:endParaRPr lang="el-GR" sz="2400" dirty="0" smtClean="0"/>
          </a:p>
          <a:p>
            <a:r>
              <a:rPr lang="el-GR" sz="2400" dirty="0"/>
              <a:t>Τ</a:t>
            </a:r>
            <a:r>
              <a:rPr lang="el-GR" sz="2400" dirty="0" smtClean="0"/>
              <a:t>ο μοντέλο μάθησης του </a:t>
            </a:r>
            <a:r>
              <a:rPr lang="en-US" sz="2400" dirty="0" smtClean="0"/>
              <a:t>David Kolb (experiential learning model, Kolb 1976) </a:t>
            </a:r>
            <a:r>
              <a:rPr lang="el-GR" sz="2400" dirty="0" smtClean="0"/>
              <a:t>μας λέει ότι οι άνθρωποι μαθαίνουν μέσα από:</a:t>
            </a:r>
          </a:p>
          <a:p>
            <a:r>
              <a:rPr lang="el-GR" sz="2400" dirty="0" smtClean="0"/>
              <a:t>α) συγκεκριμένες εμπειρίες </a:t>
            </a:r>
            <a:r>
              <a:rPr lang="el-GR" sz="2400" dirty="0" smtClean="0"/>
              <a:t>που </a:t>
            </a:r>
            <a:r>
              <a:rPr lang="el-GR" sz="2400" dirty="0" smtClean="0"/>
              <a:t>βιώνουν (</a:t>
            </a:r>
            <a:r>
              <a:rPr lang="en-US" sz="2400" dirty="0" smtClean="0"/>
              <a:t>concrete experiences)</a:t>
            </a:r>
            <a:endParaRPr lang="el-GR" sz="2400" dirty="0" smtClean="0"/>
          </a:p>
          <a:p>
            <a:r>
              <a:rPr lang="el-GR" sz="2400" dirty="0" smtClean="0"/>
              <a:t>β</a:t>
            </a:r>
            <a:r>
              <a:rPr lang="el-GR" sz="2400" dirty="0" smtClean="0"/>
              <a:t>) </a:t>
            </a:r>
            <a:r>
              <a:rPr lang="el-GR" sz="2400" dirty="0" smtClean="0"/>
              <a:t>την κριτική παρατήρηση και τον αναστοχασμό πάνω σε όσα παρατηρού</a:t>
            </a:r>
            <a:r>
              <a:rPr lang="el-GR" sz="2400" dirty="0"/>
              <a:t>ν</a:t>
            </a:r>
            <a:r>
              <a:rPr lang="el-GR" sz="2400" dirty="0" smtClean="0"/>
              <a:t> </a:t>
            </a:r>
            <a:r>
              <a:rPr lang="en-US" sz="2400" dirty="0" smtClean="0"/>
              <a:t>(critical reflection)</a:t>
            </a:r>
            <a:endParaRPr lang="el-GR" sz="2400" dirty="0" smtClean="0"/>
          </a:p>
          <a:p>
            <a:r>
              <a:rPr lang="el-GR" sz="2400" dirty="0" smtClean="0"/>
              <a:t>γ) </a:t>
            </a:r>
            <a:r>
              <a:rPr lang="el-GR" sz="2400" dirty="0" smtClean="0"/>
              <a:t>την </a:t>
            </a:r>
            <a:r>
              <a:rPr lang="el-GR" sz="2400" dirty="0" smtClean="0"/>
              <a:t>κατανόηση θεωριών και μοντέλων (αφηρημένη εννοιολόγηση</a:t>
            </a:r>
            <a:r>
              <a:rPr lang="en-US" sz="2400" dirty="0" smtClean="0"/>
              <a:t>/ abstract conceptualization</a:t>
            </a:r>
            <a:r>
              <a:rPr lang="el-GR" sz="2400" dirty="0" smtClean="0"/>
              <a:t>) </a:t>
            </a:r>
          </a:p>
          <a:p>
            <a:r>
              <a:rPr lang="el-GR" sz="2400" dirty="0" smtClean="0"/>
              <a:t> δ) </a:t>
            </a:r>
            <a:r>
              <a:rPr lang="el-GR" sz="2400" dirty="0" smtClean="0"/>
              <a:t>τον </a:t>
            </a:r>
            <a:r>
              <a:rPr lang="el-GR" sz="2400" dirty="0" smtClean="0"/>
              <a:t>ενεργό πειραματισμό. Η μάθηση προέρχεται από τον πειραματισμό πάνω σε κάποια νέα λύση, δραστηριότητα ή συμπεριφορά </a:t>
            </a:r>
            <a:r>
              <a:rPr lang="en-US" sz="2400" dirty="0" smtClean="0"/>
              <a:t>(active experimentation)</a:t>
            </a:r>
            <a:endParaRPr lang="el-GR" sz="2400"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10</a:t>
            </a:fld>
            <a:endParaRPr lang="el-GR" dirty="0"/>
          </a:p>
        </p:txBody>
      </p:sp>
    </p:spTree>
    <p:extLst>
      <p:ext uri="{BB962C8B-B14F-4D97-AF65-F5344CB8AC3E}">
        <p14:creationId xmlns:p14="http://schemas.microsoft.com/office/powerpoint/2010/main" val="12972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κύκλος της Μάθησης του </a:t>
            </a:r>
            <a:r>
              <a:rPr lang="en-US" dirty="0" smtClean="0"/>
              <a:t>David Kolb</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11</a:t>
            </a:fld>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471" y="1616611"/>
            <a:ext cx="8151058"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290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9436-4476-4F9A-8F88-3C373710DEDA}" type="datetime1">
              <a:rPr lang="el-GR" smtClean="0"/>
              <a:t>5/11/2019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4219261-5AEA-44EF-8DA9-0E089F09D3A8}" type="slidenum">
              <a:rPr lang="el-GR" smtClean="0"/>
              <a:t>12</a:t>
            </a:fld>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2656"/>
            <a:ext cx="845661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67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Οργάνωση της Εκπαίδευσης</a:t>
            </a:r>
            <a:br>
              <a:rPr lang="el-GR" dirty="0" smtClean="0"/>
            </a:br>
            <a:r>
              <a:rPr lang="el-GR" dirty="0" smtClean="0"/>
              <a:t>Γενικά Χαρακτηριστικά</a:t>
            </a:r>
            <a:endParaRPr lang="el-GR" dirty="0"/>
          </a:p>
        </p:txBody>
      </p:sp>
      <p:sp>
        <p:nvSpPr>
          <p:cNvPr id="3" name="Content Placeholder 2"/>
          <p:cNvSpPr>
            <a:spLocks noGrp="1"/>
          </p:cNvSpPr>
          <p:nvPr>
            <p:ph idx="1"/>
          </p:nvPr>
        </p:nvSpPr>
        <p:spPr>
          <a:xfrm>
            <a:off x="457200" y="1600200"/>
            <a:ext cx="8435280" cy="4525963"/>
          </a:xfrm>
        </p:spPr>
        <p:txBody>
          <a:bodyPr>
            <a:normAutofit fontScale="77500" lnSpcReduction="20000"/>
          </a:bodyPr>
          <a:lstStyle/>
          <a:p>
            <a:r>
              <a:rPr lang="el-GR" dirty="0" smtClean="0"/>
              <a:t>Η οργάνωση της εκπαίδευσης πρέπει να γίνεται με τη συμμετοχή ανωτέρων </a:t>
            </a:r>
            <a:r>
              <a:rPr lang="el-GR" dirty="0" smtClean="0"/>
              <a:t>στελεχών </a:t>
            </a:r>
            <a:r>
              <a:rPr lang="el-GR" dirty="0" smtClean="0"/>
              <a:t>π.χ. γενική διοίκηση, τμήμα προσωπικού, τμήματα στους εργαζόμενους των οποίων αφορά η εκπαίδευση και τμήμα εκπαίδευσης.</a:t>
            </a:r>
          </a:p>
          <a:p>
            <a:r>
              <a:rPr lang="el-GR" dirty="0" smtClean="0"/>
              <a:t>Οι λεπτομέρειες της εκπαιδευτικής διαδικασίας αποφασίζονται από </a:t>
            </a:r>
            <a:r>
              <a:rPr lang="el-GR" dirty="0" smtClean="0"/>
              <a:t>το </a:t>
            </a:r>
            <a:r>
              <a:rPr lang="el-GR" dirty="0" smtClean="0"/>
              <a:t>διοικητικό </a:t>
            </a:r>
            <a:r>
              <a:rPr lang="el-GR" dirty="0" smtClean="0"/>
              <a:t>συμβούλιο της οργάνωσης ή από μία ομάδα που λειτουργεί ειδικά για </a:t>
            </a:r>
            <a:r>
              <a:rPr lang="el-GR" dirty="0" smtClean="0"/>
              <a:t>αυτό. </a:t>
            </a:r>
            <a:endParaRPr lang="el-GR" dirty="0" smtClean="0"/>
          </a:p>
          <a:p>
            <a:r>
              <a:rPr lang="el-GR" dirty="0" smtClean="0"/>
              <a:t>Η καθημερινή επίβλεψη της εκπαίδευσης συνήθως γίνεται από τον </a:t>
            </a:r>
            <a:r>
              <a:rPr lang="el-GR" dirty="0"/>
              <a:t>Δ</a:t>
            </a:r>
            <a:r>
              <a:rPr lang="el-GR" dirty="0" smtClean="0"/>
              <a:t>ιευθυντή Προσωπικού ή τον υπεύθυνο εκπαίδευσης, ανάλογα με το αν η εκπαίδευση θεωρείται αρμοδιότητα του τμήματος προσωπικού, οπότε ο διευθυντής εκπαίδευσης αναφέρεται στον διευθυντή προσωπικού ή ανήκει σε ξεχωριστό Τμήμα/ </a:t>
            </a:r>
            <a:r>
              <a:rPr lang="el-GR" dirty="0"/>
              <a:t>Δ</a:t>
            </a:r>
            <a:r>
              <a:rPr lang="el-GR" dirty="0" smtClean="0"/>
              <a:t>ιεύθυνση.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13</a:t>
            </a:fld>
            <a:endParaRPr lang="el-GR" dirty="0"/>
          </a:p>
        </p:txBody>
      </p:sp>
    </p:spTree>
    <p:extLst>
      <p:ext uri="{BB962C8B-B14F-4D97-AF65-F5344CB8AC3E}">
        <p14:creationId xmlns:p14="http://schemas.microsoft.com/office/powerpoint/2010/main" val="252534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Οργάνωση της Εκπαίδευσης </a:t>
            </a:r>
            <a:br>
              <a:rPr lang="el-GR" dirty="0" smtClean="0"/>
            </a:br>
            <a:r>
              <a:rPr lang="el-GR" sz="3600" dirty="0" smtClean="0"/>
              <a:t>Οι υποχρεώσεις των υπεύθυνων εκπαίδευσης</a:t>
            </a:r>
            <a:endParaRPr lang="el-GR" sz="3600" dirty="0"/>
          </a:p>
        </p:txBody>
      </p:sp>
      <p:sp>
        <p:nvSpPr>
          <p:cNvPr id="3" name="Content Placeholder 2"/>
          <p:cNvSpPr>
            <a:spLocks noGrp="1"/>
          </p:cNvSpPr>
          <p:nvPr>
            <p:ph idx="1"/>
          </p:nvPr>
        </p:nvSpPr>
        <p:spPr/>
        <p:txBody>
          <a:bodyPr>
            <a:normAutofit fontScale="70000" lnSpcReduction="20000"/>
          </a:bodyPr>
          <a:lstStyle/>
          <a:p>
            <a:r>
              <a:rPr lang="el-GR" dirty="0" smtClean="0"/>
              <a:t>Η διατύπωση και η κοινοποίηση της πολιτικής και των αρχών για την εκπαίδευση</a:t>
            </a:r>
          </a:p>
          <a:p>
            <a:r>
              <a:rPr lang="el-GR" dirty="0" smtClean="0"/>
              <a:t>Η εξασφάλιση των χρηματικών πόρων που είναι απαραίτητοι για την υλοποίηση των προγραμμάτων εκπαίδευσης </a:t>
            </a:r>
          </a:p>
          <a:p>
            <a:r>
              <a:rPr lang="el-GR" dirty="0" smtClean="0"/>
              <a:t>Προσδιορισμός των συνθηκών εκπαίδευσης και των υποχρεώσεων των συμμετεχόντων στα προγράμματα εκπαίδευσης (ωράριο και συχνότητα προγραμμάτων, αμοιβές)</a:t>
            </a:r>
          </a:p>
          <a:p>
            <a:r>
              <a:rPr lang="el-GR" dirty="0" smtClean="0"/>
              <a:t>Ο συντονισμός των εκπαιδευτικών ενεργειών των διαφόρων τμημάτων του οργανισμού μέσω του τμήματος προσωπικού για την ανταλλαγή και κυκλοφορία προτάσεων σχετικά με τον σχεδιασμό της Εκπαίδευσης.</a:t>
            </a:r>
          </a:p>
          <a:p>
            <a:r>
              <a:rPr lang="el-GR" dirty="0" smtClean="0"/>
              <a:t>Η παρακολούθηση της αποτελεσματικής λειτουργίας του συστήματος εκπαίδευσης και η εξασφάλιση της σχέσης κόστους –οφέλους  για τον Οργανισμό. </a:t>
            </a:r>
          </a:p>
          <a:p>
            <a:endParaRPr lang="el-GR" dirty="0" smtClean="0"/>
          </a:p>
          <a:p>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14</a:t>
            </a:fld>
            <a:endParaRPr lang="el-GR" dirty="0"/>
          </a:p>
        </p:txBody>
      </p:sp>
    </p:spTree>
    <p:extLst>
      <p:ext uri="{BB962C8B-B14F-4D97-AF65-F5344CB8AC3E}">
        <p14:creationId xmlns:p14="http://schemas.microsoft.com/office/powerpoint/2010/main" val="3483354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Οργάνωση Εκπαίδευσης Προσωπικού</a:t>
            </a:r>
            <a:endParaRPr lang="el-GR" dirty="0"/>
          </a:p>
        </p:txBody>
      </p:sp>
      <p:sp>
        <p:nvSpPr>
          <p:cNvPr id="3" name="Content Placeholder 2"/>
          <p:cNvSpPr>
            <a:spLocks noGrp="1"/>
          </p:cNvSpPr>
          <p:nvPr>
            <p:ph idx="1"/>
          </p:nvPr>
        </p:nvSpPr>
        <p:spPr/>
        <p:txBody>
          <a:bodyPr/>
          <a:lstStyle/>
          <a:p>
            <a:r>
              <a:rPr lang="el-GR" dirty="0" smtClean="0"/>
              <a:t>Εντοπισμός των εκπαιδευτικών αναγκών</a:t>
            </a:r>
          </a:p>
          <a:p>
            <a:r>
              <a:rPr lang="el-GR" dirty="0" smtClean="0"/>
              <a:t>Σχεδιασμός Προγράμματος εκπαίδευσης</a:t>
            </a:r>
          </a:p>
          <a:p>
            <a:r>
              <a:rPr lang="el-GR" dirty="0" smtClean="0"/>
              <a:t>Επιλογή των μεθόδων εκπαίδευσης</a:t>
            </a:r>
          </a:p>
          <a:p>
            <a:r>
              <a:rPr lang="el-GR" dirty="0" smtClean="0"/>
              <a:t>Εφαρμογή και αξιολόγηση της εκπαίδευσης</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15</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251201"/>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51201"/>
            <a:ext cx="367240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885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Εντοπισμός και Ανάλυση Εκπαιδευτικών Αναγκών</a:t>
            </a:r>
            <a:endParaRPr lang="el-GR" dirty="0"/>
          </a:p>
        </p:txBody>
      </p:sp>
      <p:sp>
        <p:nvSpPr>
          <p:cNvPr id="3" name="Content Placeholder 2"/>
          <p:cNvSpPr>
            <a:spLocks noGrp="1"/>
          </p:cNvSpPr>
          <p:nvPr>
            <p:ph idx="1"/>
          </p:nvPr>
        </p:nvSpPr>
        <p:spPr/>
        <p:txBody>
          <a:bodyPr>
            <a:normAutofit fontScale="92500" lnSpcReduction="10000"/>
          </a:bodyPr>
          <a:lstStyle/>
          <a:p>
            <a:r>
              <a:rPr lang="el-GR" dirty="0"/>
              <a:t>Η</a:t>
            </a:r>
            <a:r>
              <a:rPr lang="el-GR" dirty="0" smtClean="0"/>
              <a:t> ανάλυση των εκπαιδευτικών αναγκών είναι το πρώτο στάδιο της εκπαιδευτικής διαδικασίας.</a:t>
            </a:r>
          </a:p>
          <a:p>
            <a:r>
              <a:rPr lang="el-GR" dirty="0" smtClean="0"/>
              <a:t>Σκοπός αυτής της ανάλυσης είναι να καθορίσει αν υπάρχει διάσταση μεταξύ το προτύπων απόδοσης της θέσης, των στόχων του Οργανισμού και του επιπέδου απόδοσης του εργαζομένου. </a:t>
            </a:r>
          </a:p>
          <a:p>
            <a:r>
              <a:rPr lang="el-GR" dirty="0" smtClean="0"/>
              <a:t>Εάν εντοπιστούν αποκλίσεις, η εκπαίδευση μπορεί να είναι μία από τις μεθόδους αντιμετώπισης του προβλήματος.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16</a:t>
            </a:fld>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176873"/>
            <a:ext cx="194883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57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Πότε χρειάζεται Εκπαίδευση?</a:t>
            </a:r>
            <a:endParaRPr lang="el-GR" dirty="0"/>
          </a:p>
        </p:txBody>
      </p:sp>
      <p:sp>
        <p:nvSpPr>
          <p:cNvPr id="3" name="Content Placeholder 2"/>
          <p:cNvSpPr>
            <a:spLocks noGrp="1"/>
          </p:cNvSpPr>
          <p:nvPr>
            <p:ph idx="1"/>
          </p:nvPr>
        </p:nvSpPr>
        <p:spPr>
          <a:xfrm>
            <a:off x="457200" y="1196752"/>
            <a:ext cx="8229600" cy="5256584"/>
          </a:xfrm>
        </p:spPr>
        <p:txBody>
          <a:bodyPr>
            <a:normAutofit fontScale="62500" lnSpcReduction="20000"/>
          </a:bodyPr>
          <a:lstStyle/>
          <a:p>
            <a:r>
              <a:rPr lang="el-GR" dirty="0" smtClean="0"/>
              <a:t>Εκπαιδευτικές ανάγκες μπορεί να ανακύψουν σε οποιαδήποτε στιγμή της εργασιακής μας ζωής.</a:t>
            </a:r>
          </a:p>
          <a:p>
            <a:r>
              <a:rPr lang="el-GR" dirty="0" smtClean="0"/>
              <a:t>Εκπαίδευση του εργαζόμενου χρειάζεται στις εξής περιπτώσεις: </a:t>
            </a:r>
          </a:p>
          <a:p>
            <a:r>
              <a:rPr lang="el-GR" b="1" dirty="0" smtClean="0"/>
              <a:t>Κατά την έναρξη Απασχόλησης</a:t>
            </a:r>
            <a:r>
              <a:rPr lang="el-GR" dirty="0" smtClean="0"/>
              <a:t>, για να αναπληρώσει το κενό μεταξύ των σημερινών γνώσεων και ικανοτήτων και αυτών που απαιτούνται  για αποτελεσματική απόδοση στη θέση εργασίας.</a:t>
            </a:r>
          </a:p>
          <a:p>
            <a:r>
              <a:rPr lang="el-GR" b="1" dirty="0" smtClean="0"/>
              <a:t>Μετά την αξιολόγηση της απόδοσης</a:t>
            </a:r>
            <a:r>
              <a:rPr lang="el-GR" dirty="0" smtClean="0"/>
              <a:t>, εάν η σύγκριση της επιτυχγανόμενης απόδοσης με τα κριτήρια απόδοσης για τη θέση εργασίας αποκλίνουν σε αρνητικό βαθμό. Συχνά, η σύγκριση αυτή αποκαλύπτει ανεπάρκειες στην κατάρτιση του εργαζόμενου.</a:t>
            </a:r>
          </a:p>
          <a:p>
            <a:r>
              <a:rPr lang="el-GR" b="1" dirty="0" smtClean="0"/>
              <a:t>Με την εναλλαγή θέσεων εργασίας</a:t>
            </a:r>
            <a:r>
              <a:rPr lang="el-GR" dirty="0" smtClean="0"/>
              <a:t>, όταν έχουμε μετάθεση ή αναδιάρθρωση της λειτουργίας του Οργανισμού  ή έχουμε ανάληψη μίας νέας θέσης εργασίας. </a:t>
            </a:r>
          </a:p>
          <a:p>
            <a:r>
              <a:rPr lang="el-GR" dirty="0" smtClean="0"/>
              <a:t>Εκτός από αυτά, οι εργαζόμενοι έχουν Συνεχείς και Γενικότερες Ανάγκες για Εκπαίδευση. Αυτές εντάσσονται στις ευρύτερες ανάγκες </a:t>
            </a:r>
            <a:r>
              <a:rPr lang="el-GR" b="1" dirty="0" smtClean="0"/>
              <a:t>Ανάπτυξης </a:t>
            </a:r>
            <a:r>
              <a:rPr lang="el-GR" dirty="0" smtClean="0"/>
              <a:t>του εργαζομένου. Είναι η ευθύνη των στελεχών γραμμής  να καθορίσουν τις ανάγκες εκπαίδευσης και ανάπτυξης με προσεκτική παρατήρηση της απόδοσης των υφισταμένων τους.</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17</a:t>
            </a:fld>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661248"/>
            <a:ext cx="261937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888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Needs Analysis!</a:t>
            </a:r>
            <a:endParaRPr lang="el-GR" dirty="0"/>
          </a:p>
        </p:txBody>
      </p:sp>
      <p:sp>
        <p:nvSpPr>
          <p:cNvPr id="3" name="Content Placeholder 2"/>
          <p:cNvSpPr>
            <a:spLocks noGrp="1"/>
          </p:cNvSpPr>
          <p:nvPr>
            <p:ph idx="1"/>
          </p:nvPr>
        </p:nvSpPr>
        <p:spPr/>
        <p:txBody>
          <a:bodyPr/>
          <a:lstStyle/>
          <a:p>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18</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640959"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8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Επίπεδα Ανάλυσης </a:t>
            </a:r>
            <a:br>
              <a:rPr lang="el-GR" dirty="0" smtClean="0"/>
            </a:br>
            <a:r>
              <a:rPr lang="el-GR" dirty="0" smtClean="0"/>
              <a:t>Εκπαιδευτικών Αναγκών</a:t>
            </a:r>
            <a:endParaRPr lang="el-GR" dirty="0"/>
          </a:p>
        </p:txBody>
      </p:sp>
      <p:sp>
        <p:nvSpPr>
          <p:cNvPr id="3" name="Content Placeholder 2"/>
          <p:cNvSpPr>
            <a:spLocks noGrp="1"/>
          </p:cNvSpPr>
          <p:nvPr>
            <p:ph idx="1"/>
          </p:nvPr>
        </p:nvSpPr>
        <p:spPr/>
        <p:txBody>
          <a:bodyPr>
            <a:normAutofit lnSpcReduction="10000"/>
          </a:bodyPr>
          <a:lstStyle/>
          <a:p>
            <a:r>
              <a:rPr lang="el-GR" dirty="0" smtClean="0"/>
              <a:t>Επιχειρησιακό/Οργανωσιακό Επίπεδο: εδώ γίνεται η ανάλυση στρατηγικών προγραμμάτων &amp; προγραμμάτων ΔΑΔ</a:t>
            </a:r>
          </a:p>
          <a:p>
            <a:r>
              <a:rPr lang="el-GR" dirty="0" smtClean="0"/>
              <a:t>Ομαδικό Επίπεδο: εδώ γίνονται οι εκπαιδευτικοί έλεγχοι (</a:t>
            </a:r>
            <a:r>
              <a:rPr lang="en-US" dirty="0" smtClean="0"/>
              <a:t>training audits) </a:t>
            </a:r>
            <a:r>
              <a:rPr lang="el-GR" dirty="0" smtClean="0"/>
              <a:t>και η ανάλυση απόδοσης και ανάπτυξης </a:t>
            </a:r>
          </a:p>
          <a:p>
            <a:r>
              <a:rPr lang="el-GR" dirty="0" smtClean="0"/>
              <a:t>Ατομικό Επίπεδο: εδώ γίνεται ανάλυση της θέσης εργασίας και προσδιορίζονται οι ανεπάρκειες που μπορεί να υπάρχουν.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19</a:t>
            </a:fld>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 y="10943"/>
            <a:ext cx="1981707" cy="140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9" y="188639"/>
            <a:ext cx="1800200" cy="134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72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Εκπαίδευση - Ανάπτυξη</a:t>
            </a:r>
            <a:br>
              <a:rPr lang="el-GR" dirty="0" smtClean="0"/>
            </a:br>
            <a:r>
              <a:rPr lang="el-GR" dirty="0" smtClean="0"/>
              <a:t>Ανθρώπινου Δυναμικού</a:t>
            </a:r>
            <a:endParaRPr lang="el-GR"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l-GR" sz="4000" dirty="0" smtClean="0"/>
              <a:t>Η επιβίωση ενός οργανισμού εξαρτάται από την ικανότητά του να μαθαίνει γρηγορότερα από τους ανταγωνιστές του.</a:t>
            </a:r>
          </a:p>
          <a:p>
            <a:r>
              <a:rPr lang="el-GR" sz="4000" dirty="0" smtClean="0"/>
              <a:t>Αυτό, όμως, απαιτεί συστηματική και μακροχρόνια προσπάθεια ούτως ώστε οι εργαζόμενοι να είναι κατάλληλα εκπαιδευμένοι και να υλοποιούν με τον καλύτερο δυνατό τρόπο τους στόχους </a:t>
            </a:r>
            <a:r>
              <a:rPr lang="el-GR" sz="4000" dirty="0" smtClean="0"/>
              <a:t>του Οργανισμού.</a:t>
            </a:r>
            <a:endParaRPr lang="el-GR" sz="4000" dirty="0" smtClean="0"/>
          </a:p>
          <a:p>
            <a:r>
              <a:rPr lang="el-GR" sz="4000" dirty="0" smtClean="0"/>
              <a:t>Η συστηματική εκπαίδευση του προσωπικού οδηγεί στην αύξηση της παραγωγικότητας, στην ανάπτυξη των ικανοτήτων του, βελτιώνει την ατομική απόδοση των εργαζομένων και συνεισφέρει στη</a:t>
            </a:r>
            <a:r>
              <a:rPr lang="en-US" sz="4000" dirty="0"/>
              <a:t>v</a:t>
            </a:r>
            <a:r>
              <a:rPr lang="el-GR" sz="4000" dirty="0" smtClean="0"/>
              <a:t> προσπάθεια για συνολική ‘μάθηση’ και ανάπτυξη του Οργανισμού, ώστε αυτός να λειτουργεί ως </a:t>
            </a:r>
            <a:r>
              <a:rPr lang="en-US" sz="4000" dirty="0" smtClean="0"/>
              <a:t>Learning Organization.</a:t>
            </a:r>
            <a:r>
              <a:rPr lang="el-GR" sz="4000" dirty="0" smtClean="0"/>
              <a:t> </a:t>
            </a:r>
          </a:p>
          <a:p>
            <a:r>
              <a:rPr lang="el-GR" sz="4000" dirty="0" smtClean="0"/>
              <a:t> Με τον όρο </a:t>
            </a:r>
            <a:r>
              <a:rPr lang="en-US" sz="4000" dirty="0" smtClean="0"/>
              <a:t>Learning Organization, </a:t>
            </a:r>
            <a:r>
              <a:rPr lang="el-GR" sz="4000" dirty="0" smtClean="0"/>
              <a:t>αναφερόμαστε στο οργανισμό ο οποίος  μαθαίνει να αναπροσαρμόζει τη στρατηγική και τις διαδικασίες, διεργασίες, πρακτικές του ώστε να εξελίσσεται και να καταφέρνει να επιβιώνει. Η εκπαίδευση, η συνεχής κατάρτιση, και η ανάπτυξη του προσωπικού  είναι βασικοί πυλώνες της προσπάθειας αυτής,  είναι  λειτουργίες-φορείς θετικής αλλαγής.</a:t>
            </a:r>
          </a:p>
          <a:p>
            <a:endParaRPr lang="el-GR" dirty="0" smtClean="0"/>
          </a:p>
          <a:p>
            <a:endParaRPr lang="el-GR" dirty="0" smtClean="0"/>
          </a:p>
          <a:p>
            <a:endParaRPr lang="en-GB" dirty="0" smtClean="0"/>
          </a:p>
          <a:p>
            <a:endParaRPr lang="el-GR" dirty="0"/>
          </a:p>
        </p:txBody>
      </p:sp>
      <p:sp>
        <p:nvSpPr>
          <p:cNvPr id="4" name="Date Placeholder 3"/>
          <p:cNvSpPr>
            <a:spLocks noGrp="1"/>
          </p:cNvSpPr>
          <p:nvPr>
            <p:ph type="dt" sz="half" idx="10"/>
          </p:nvPr>
        </p:nvSpPr>
        <p:spPr/>
        <p:txBody>
          <a:bodyPr/>
          <a:lstStyle/>
          <a:p>
            <a:fld id="{E87DE4E2-DF56-4E4B-A89B-FAACD59613BE}" type="datetime1">
              <a:rPr lang="el-GR" smtClean="0"/>
              <a:pPr/>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pPr/>
              <a:t>2</a:t>
            </a:fld>
            <a:endParaRPr lang="el-GR" dirty="0"/>
          </a:p>
        </p:txBody>
      </p:sp>
    </p:spTree>
    <p:extLst>
      <p:ext uri="{BB962C8B-B14F-4D97-AF65-F5344CB8AC3E}">
        <p14:creationId xmlns:p14="http://schemas.microsoft.com/office/powerpoint/2010/main" val="3173647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Μέθοδοι Ανάλυσης </a:t>
            </a:r>
            <a:br>
              <a:rPr lang="el-GR" dirty="0" smtClean="0"/>
            </a:br>
            <a:r>
              <a:rPr lang="el-GR" dirty="0" smtClean="0"/>
              <a:t>Εκπαιδευτικών Αναγκών</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Ανάλυση Επιχειρησιακών προγραμμάτων και προγραμμάτων ΔΑΔ</a:t>
            </a:r>
          </a:p>
          <a:p>
            <a:r>
              <a:rPr lang="el-GR" dirty="0" smtClean="0"/>
              <a:t>Εκπαιδευτικοί </a:t>
            </a:r>
            <a:r>
              <a:rPr lang="el-GR" dirty="0"/>
              <a:t>έ</a:t>
            </a:r>
            <a:r>
              <a:rPr lang="el-GR" dirty="0" smtClean="0"/>
              <a:t>λεγχοι</a:t>
            </a:r>
          </a:p>
          <a:p>
            <a:r>
              <a:rPr lang="el-GR" dirty="0" smtClean="0"/>
              <a:t>Ανάλυση της απόδοσης και ανάπτυξης των εργαζομένων (</a:t>
            </a:r>
            <a:r>
              <a:rPr lang="en-US" dirty="0" smtClean="0"/>
              <a:t>Performance Reviews)</a:t>
            </a:r>
          </a:p>
          <a:p>
            <a:r>
              <a:rPr lang="el-GR" dirty="0" smtClean="0"/>
              <a:t>Ανάλυση </a:t>
            </a:r>
            <a:r>
              <a:rPr lang="el-GR" dirty="0"/>
              <a:t>θ</a:t>
            </a:r>
            <a:r>
              <a:rPr lang="el-GR" dirty="0" smtClean="0"/>
              <a:t>έσης εργασίας </a:t>
            </a:r>
            <a:r>
              <a:rPr lang="en-US" dirty="0" smtClean="0"/>
              <a:t>- </a:t>
            </a:r>
            <a:r>
              <a:rPr lang="el-GR" dirty="0" smtClean="0"/>
              <a:t>πρέπει να εντοπίζει τα σημεία όπου οι αλλαγές στις εργασιακές διαδικασίες υπαγορεύουν την ανάγκη παροχής εκπαίδευσης (γνώσεις, δεξιότητες, υποκίνηση, πρότυπα απόδοσης δηλαδή τι πρέπει να μπορεί να πετύχει ένα άτομο στη θέση).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20</a:t>
            </a:fld>
            <a:endParaRPr lang="el-G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589240"/>
            <a:ext cx="2160662"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3" y="0"/>
            <a:ext cx="2075965"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Σχεδιασμός Προγραμμάτων Εκπαίδευσης</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Στόχοι και περιεχόμενο προγράμματος: ‘Τελειώνοντας την εκπαίδευση ο εκπαιδευόμενος θα μπορεί να διαβάζει έναν ισολογισμό /να προγραμματίζει έναν υπολογιστή/να αναπτύσσει λογισμικού τέτοιου τύπου κλπ ‘ </a:t>
            </a:r>
          </a:p>
          <a:p>
            <a:r>
              <a:rPr lang="el-GR" dirty="0" smtClean="0"/>
              <a:t>Προσδιορισμός αριθμού, επιπέδου γνώσεων και εκδήλωσης ενδιαφέροντος εργαζομένων</a:t>
            </a:r>
          </a:p>
          <a:p>
            <a:r>
              <a:rPr lang="el-GR" dirty="0" smtClean="0"/>
              <a:t>Χώρος και χρόνος της εκπαίδευσης</a:t>
            </a:r>
          </a:p>
          <a:p>
            <a:r>
              <a:rPr lang="el-GR" dirty="0" smtClean="0"/>
              <a:t>Εκπαιδευτές: εσωτερικοί ή εξωτερικοί</a:t>
            </a:r>
          </a:p>
          <a:p>
            <a:r>
              <a:rPr lang="el-GR" dirty="0" smtClean="0"/>
              <a:t>Καλλιέργεια κουλτούρας εκπαίδευσης και ανάπτυξης!</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21</a:t>
            </a:fld>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005064"/>
            <a:ext cx="1605558" cy="119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805264"/>
            <a:ext cx="4824536"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421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Μέθοδοι εκπαίδευσης </a:t>
            </a:r>
            <a:br>
              <a:rPr lang="el-GR" dirty="0" smtClean="0"/>
            </a:br>
            <a:r>
              <a:rPr lang="el-GR" dirty="0" smtClean="0"/>
              <a:t>στη θέση εργασίας</a:t>
            </a:r>
            <a:endParaRPr lang="el-GR" dirty="0"/>
          </a:p>
        </p:txBody>
      </p:sp>
      <p:sp>
        <p:nvSpPr>
          <p:cNvPr id="3" name="Content Placeholder 2"/>
          <p:cNvSpPr>
            <a:spLocks noGrp="1"/>
          </p:cNvSpPr>
          <p:nvPr>
            <p:ph idx="1"/>
          </p:nvPr>
        </p:nvSpPr>
        <p:spPr/>
        <p:txBody>
          <a:bodyPr>
            <a:normAutofit fontScale="70000" lnSpcReduction="20000"/>
          </a:bodyPr>
          <a:lstStyle/>
          <a:p>
            <a:r>
              <a:rPr lang="el-GR" b="1" dirty="0" smtClean="0"/>
              <a:t>Επίδειξη</a:t>
            </a:r>
            <a:r>
              <a:rPr lang="el-GR" dirty="0" smtClean="0"/>
              <a:t> (</a:t>
            </a:r>
            <a:r>
              <a:rPr lang="en-US" dirty="0" smtClean="0"/>
              <a:t>demonstration)</a:t>
            </a:r>
            <a:r>
              <a:rPr lang="el-GR" dirty="0" smtClean="0"/>
              <a:t>: η μέθοδος της επίδειξης χρησιμοποιείται κυρίως για νεοεισερχόμενους υπαλλήλους, όπου ένας παλαιότερος υπάλληλος ή περισσότεροι δείχνουν βήμα-βήμα τη διαδικασία της εργασίας στον νεότερο. Παράλληλα με τα βήματα, παρουσιάζεται συνήθως ένας κατάλογος με το ανάλογο σημείο-κλειδί.</a:t>
            </a:r>
          </a:p>
          <a:p>
            <a:r>
              <a:rPr lang="el-GR" b="1" dirty="0" smtClean="0"/>
              <a:t>Εκπαίδευση μέσω καθοδήγησης στη θέση εργασίας ( </a:t>
            </a:r>
            <a:r>
              <a:rPr lang="en-US" b="1" dirty="0" smtClean="0"/>
              <a:t>coaching</a:t>
            </a:r>
            <a:r>
              <a:rPr lang="en-US" dirty="0" smtClean="0"/>
              <a:t>): </a:t>
            </a:r>
            <a:r>
              <a:rPr lang="el-GR" dirty="0" smtClean="0"/>
              <a:t>ένας παλαιότερος ‘προπονεί’ στην θέση εργασίας έναν νεώτερο με σκοπό την τόνωση των ικανοτήτων, των γνώσεων και των συμπεριφορών του μέσα στην εργασία του.</a:t>
            </a:r>
          </a:p>
          <a:p>
            <a:pPr marL="0" indent="0">
              <a:buNone/>
            </a:pPr>
            <a:r>
              <a:rPr lang="el-GR" dirty="0" smtClean="0"/>
              <a:t>     Τι περιλαμβάνει το </a:t>
            </a:r>
            <a:r>
              <a:rPr lang="en-US" dirty="0" smtClean="0"/>
              <a:t>coaching</a:t>
            </a:r>
            <a:r>
              <a:rPr lang="el-GR" dirty="0" smtClean="0"/>
              <a:t>?  </a:t>
            </a:r>
          </a:p>
          <a:p>
            <a:r>
              <a:rPr lang="el-GR" dirty="0" smtClean="0"/>
              <a:t>Βοήθεια στον εργαζόμενο να κατανοήσει πόσο καλά αποδίδει και τι χρειάζεται να μάθει</a:t>
            </a:r>
          </a:p>
          <a:p>
            <a:r>
              <a:rPr lang="el-GR" dirty="0" smtClean="0"/>
              <a:t>Ελεγχόμενη ανάθεση αρμοδιοτήτων</a:t>
            </a:r>
          </a:p>
          <a:p>
            <a:r>
              <a:rPr lang="el-GR" dirty="0" smtClean="0"/>
              <a:t>Χρήση των συμβάντων στη δουλειά ως ευκαιρίες μάθησης</a:t>
            </a:r>
            <a:r>
              <a:rPr lang="en-US" dirty="0" smtClean="0"/>
              <a:t> </a:t>
            </a:r>
          </a:p>
          <a:p>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22</a:t>
            </a:fld>
            <a:endParaRPr lang="el-G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 y="0"/>
            <a:ext cx="214833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9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Εκπαίδευση με εργασιακή ενημέρωση ( </a:t>
            </a:r>
            <a:r>
              <a:rPr lang="en-US" dirty="0" smtClean="0"/>
              <a:t>job instruction training)</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Είναι η ενδεδειγμένη μέθοδος όταν οι εργαζόμενοι πρέπει να μετεκπαιδευτούν σε νέους τρόπους εκτέλεσης των καθηκόντων τους  ή για νέες θέσεις εργασίας, εάν, για παράδειγμα,  υπάρχει ο κίνδυνος να απολυθούν </a:t>
            </a:r>
          </a:p>
          <a:p>
            <a:r>
              <a:rPr lang="el-GR" dirty="0" smtClean="0"/>
              <a:t>Στάδιο 1: Παροχή πλήρους ενημέρωσης σχετικά με τον λόγο εκπαίδευσης</a:t>
            </a:r>
          </a:p>
          <a:p>
            <a:r>
              <a:rPr lang="el-GR" dirty="0" smtClean="0"/>
              <a:t>Στάδιο 2: Θεωρητική ανάλυση της εργασίας (χαρακτηριστικά, προδιαγραφές, απαιτήσεις, ιδιαιτερότητες έργου, τρόπος εκτέλεσης κ.α.) </a:t>
            </a:r>
          </a:p>
          <a:p>
            <a:r>
              <a:rPr lang="el-GR" dirty="0" smtClean="0"/>
              <a:t>Στάδιο 3:  Πρακτική δοκιμασία των εργαζομένων</a:t>
            </a:r>
          </a:p>
          <a:p>
            <a:r>
              <a:rPr lang="el-GR" dirty="0" smtClean="0"/>
              <a:t>Στάδιο 4: Τοποθέτηση των εργαζομένων στη θέση τους και διορισμός  ενός πιο έμπειρου στελέχους ως ‘επόπτη’.</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23</a:t>
            </a:fld>
            <a:endParaRPr lang="el-G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356991"/>
            <a:ext cx="1224136"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076" y="5661248"/>
            <a:ext cx="252028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2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Μέθοδοι εκπαίδευσης </a:t>
            </a:r>
            <a:br>
              <a:rPr lang="el-GR" sz="4000" dirty="0">
                <a:solidFill>
                  <a:prstClr val="black"/>
                </a:solidFill>
              </a:rPr>
            </a:br>
            <a:r>
              <a:rPr lang="el-GR" sz="4000" dirty="0">
                <a:solidFill>
                  <a:prstClr val="black"/>
                </a:solidFill>
              </a:rPr>
              <a:t>στη θέση </a:t>
            </a:r>
            <a:r>
              <a:rPr lang="el-GR" sz="4000" dirty="0" smtClean="0">
                <a:solidFill>
                  <a:prstClr val="black"/>
                </a:solidFill>
              </a:rPr>
              <a:t>εργασίας (3)</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Μαθητεία (</a:t>
            </a:r>
            <a:r>
              <a:rPr lang="en-US" dirty="0" smtClean="0"/>
              <a:t>Apprenticeship)</a:t>
            </a:r>
            <a:r>
              <a:rPr lang="el-GR" dirty="0" smtClean="0"/>
              <a:t> </a:t>
            </a:r>
          </a:p>
          <a:p>
            <a:r>
              <a:rPr lang="el-GR" dirty="0" smtClean="0"/>
              <a:t>Πρακτική Άσκηση (</a:t>
            </a:r>
            <a:r>
              <a:rPr lang="en-US" dirty="0" smtClean="0"/>
              <a:t>Internships)</a:t>
            </a:r>
          </a:p>
          <a:p>
            <a:r>
              <a:rPr lang="el-GR" dirty="0" smtClean="0"/>
              <a:t>Συμμετοχή σε επιτροπές</a:t>
            </a:r>
            <a:r>
              <a:rPr lang="en-US" dirty="0" smtClean="0"/>
              <a:t> (committee work)</a:t>
            </a:r>
            <a:endParaRPr lang="el-GR" dirty="0" smtClean="0"/>
          </a:p>
          <a:p>
            <a:r>
              <a:rPr lang="el-GR" dirty="0" smtClean="0"/>
              <a:t>Εναλλαγή θέσεων εργασίας ( </a:t>
            </a:r>
            <a:r>
              <a:rPr lang="en-US" dirty="0"/>
              <a:t>J</a:t>
            </a:r>
            <a:r>
              <a:rPr lang="en-US" dirty="0" smtClean="0"/>
              <a:t>ob rotation)</a:t>
            </a:r>
          </a:p>
          <a:p>
            <a:r>
              <a:rPr lang="el-GR" dirty="0" smtClean="0"/>
              <a:t>Εμπλουτισμός θέσεως εργασίας ( </a:t>
            </a:r>
            <a:r>
              <a:rPr lang="en-US" dirty="0" smtClean="0"/>
              <a:t>Job enrichment): </a:t>
            </a:r>
            <a:r>
              <a:rPr lang="el-GR" dirty="0" smtClean="0"/>
              <a:t>σταδιακή αύξηση των αρμοδιοτήτων</a:t>
            </a:r>
          </a:p>
          <a:p>
            <a:r>
              <a:rPr lang="el-GR" dirty="0" smtClean="0"/>
              <a:t>Γραπτές Εργασίες και Συμμετοχή σε Έργα (</a:t>
            </a:r>
            <a:r>
              <a:rPr lang="en-US" dirty="0" smtClean="0"/>
              <a:t>Assignments and Projects)</a:t>
            </a:r>
          </a:p>
          <a:p>
            <a:endParaRPr lang="en-US" dirty="0" smtClean="0"/>
          </a:p>
          <a:p>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24</a:t>
            </a:fld>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172819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862" y="3712765"/>
            <a:ext cx="1440160" cy="116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48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fontScale="90000"/>
          </a:bodyPr>
          <a:lstStyle/>
          <a:p>
            <a:r>
              <a:rPr lang="el-GR" dirty="0" smtClean="0"/>
              <a:t>Μέθοδοι εκπαίδευσης εκτός εργασίας (</a:t>
            </a:r>
            <a:r>
              <a:rPr lang="en-US" dirty="0" smtClean="0"/>
              <a:t>off the job training)</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Διαλέξεις</a:t>
            </a:r>
          </a:p>
          <a:p>
            <a:r>
              <a:rPr lang="el-GR" dirty="0" smtClean="0"/>
              <a:t>Σεμινάρια </a:t>
            </a:r>
          </a:p>
          <a:p>
            <a:r>
              <a:rPr lang="el-GR" dirty="0" smtClean="0"/>
              <a:t>Μελέτη Περιπτώσεων</a:t>
            </a:r>
          </a:p>
          <a:p>
            <a:r>
              <a:rPr lang="el-GR" dirty="0" smtClean="0"/>
              <a:t>Επιχειρηματικά παίγνια </a:t>
            </a:r>
          </a:p>
          <a:p>
            <a:r>
              <a:rPr lang="el-GR" dirty="0" smtClean="0"/>
              <a:t>Υπόδυση Ρόλων</a:t>
            </a:r>
          </a:p>
          <a:p>
            <a:r>
              <a:rPr lang="el-GR" dirty="0" smtClean="0"/>
              <a:t>Εκπαίδευση ευαισθητοποίησης (</a:t>
            </a:r>
            <a:r>
              <a:rPr lang="en-US" dirty="0" smtClean="0"/>
              <a:t>T-Groups) </a:t>
            </a:r>
            <a:r>
              <a:rPr lang="el-GR" dirty="0" smtClean="0"/>
              <a:t>με συντονιστή</a:t>
            </a:r>
          </a:p>
          <a:p>
            <a:r>
              <a:rPr lang="el-GR" dirty="0" smtClean="0"/>
              <a:t>Δυναμική Ομάδων και Ομαδικές Ασκήσεις</a:t>
            </a:r>
          </a:p>
          <a:p>
            <a:r>
              <a:rPr lang="el-GR" dirty="0" smtClean="0"/>
              <a:t>Εκπαίδευση Υπαίθρου</a:t>
            </a:r>
          </a:p>
          <a:p>
            <a:r>
              <a:rPr lang="el-GR" dirty="0" smtClean="0"/>
              <a:t>Εκπαίδευση σε ειδικά θέματα</a:t>
            </a:r>
          </a:p>
          <a:p>
            <a:r>
              <a:rPr lang="el-GR" dirty="0" smtClean="0"/>
              <a:t>Εξ’ αποστάσεως Εκπαίδευση </a:t>
            </a:r>
            <a:r>
              <a:rPr lang="en-US" dirty="0" smtClean="0"/>
              <a:t>(e.g. e-learning) </a:t>
            </a:r>
            <a:r>
              <a:rPr lang="el-GR" dirty="0" smtClean="0"/>
              <a:t> </a:t>
            </a:r>
          </a:p>
          <a:p>
            <a:endParaRPr lang="el-GR" dirty="0" smtClean="0"/>
          </a:p>
          <a:p>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25</a:t>
            </a:fld>
            <a:endParaRPr lang="el-GR"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888" y="191683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293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Στελεχών</a:t>
            </a:r>
            <a:br>
              <a:rPr lang="el-GR" dirty="0" smtClean="0"/>
            </a:br>
            <a:r>
              <a:rPr lang="en-US" dirty="0" smtClean="0"/>
              <a:t>(Management Development)</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Μακροπρόθεσμη Διαδικασία</a:t>
            </a:r>
          </a:p>
          <a:p>
            <a:r>
              <a:rPr lang="el-GR" dirty="0" smtClean="0"/>
              <a:t>Διέπεται από τις εξής Αρχές:</a:t>
            </a:r>
          </a:p>
          <a:p>
            <a:r>
              <a:rPr lang="el-GR" dirty="0" smtClean="0"/>
              <a:t>Να έχει ως επίκεντρο το πάντρεμα της Στρατηγικής του Οργανισμού με τις εργασιακές και ατομικές ανάγκες των στελεχών.</a:t>
            </a:r>
          </a:p>
          <a:p>
            <a:r>
              <a:rPr lang="el-GR" dirty="0" smtClean="0"/>
              <a:t>Να έχει ως βάση την αυτό-ανάπτυξη</a:t>
            </a:r>
          </a:p>
          <a:p>
            <a:r>
              <a:rPr lang="el-GR" dirty="0" smtClean="0"/>
              <a:t>Να ενισχύει τη μάθηση μέσω της απόκτησης εμπειρίας </a:t>
            </a:r>
          </a:p>
          <a:p>
            <a:r>
              <a:rPr lang="el-GR" dirty="0" smtClean="0"/>
              <a:t>Να βασίζεται σε επίσημα εκπαιδευτικά προγράμματα</a:t>
            </a:r>
          </a:p>
          <a:p>
            <a:r>
              <a:rPr lang="el-GR" dirty="0" smtClean="0"/>
              <a:t>Να είναι εναρμονισμένη με την καλλιέργεια οργανωσιακής κουλτούρας θετικής αλλαγής!</a:t>
            </a:r>
          </a:p>
          <a:p>
            <a:pPr marL="0" indent="0">
              <a:buNone/>
            </a:pPr>
            <a:endParaRPr lang="el-GR" dirty="0" smtClean="0"/>
          </a:p>
          <a:p>
            <a:endParaRPr lang="el-GR" dirty="0" smtClean="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26</a:t>
            </a:fld>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085184"/>
            <a:ext cx="1440160" cy="155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72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el-GR" sz="3600" dirty="0" smtClean="0"/>
              <a:t>Ανάπτυξη Στελεχών </a:t>
            </a:r>
            <a:br>
              <a:rPr lang="el-GR" sz="3600" dirty="0" smtClean="0"/>
            </a:br>
            <a:r>
              <a:rPr lang="el-GR" sz="3600" dirty="0" smtClean="0"/>
              <a:t>Βασικές Δεξιότητες για Θετική Αλλαγή</a:t>
            </a:r>
            <a:endParaRPr lang="el-GR" sz="3600" dirty="0"/>
          </a:p>
        </p:txBody>
      </p:sp>
      <p:sp>
        <p:nvSpPr>
          <p:cNvPr id="3" name="Content Placeholder 2"/>
          <p:cNvSpPr>
            <a:spLocks noGrp="1"/>
          </p:cNvSpPr>
          <p:nvPr>
            <p:ph idx="1"/>
          </p:nvPr>
        </p:nvSpPr>
        <p:spPr>
          <a:xfrm>
            <a:off x="251520" y="1916832"/>
            <a:ext cx="8640960" cy="4209331"/>
          </a:xfrm>
        </p:spPr>
        <p:txBody>
          <a:bodyPr>
            <a:normAutofit/>
          </a:bodyPr>
          <a:lstStyle/>
          <a:p>
            <a:r>
              <a:rPr lang="el-GR" dirty="0" smtClean="0"/>
              <a:t>Στρατηγική Ικανότητα &amp; βέλτιστες στρατηγικές κινήσεις σε επιχειρησιακό περιβάλλον.</a:t>
            </a:r>
          </a:p>
          <a:p>
            <a:r>
              <a:rPr lang="el-GR" dirty="0" smtClean="0"/>
              <a:t>Ικανότητα αλλαγής της διοικητικής πρακτικής, προσδιορισμού νέων αναγκών &amp; νέων σχεδίων</a:t>
            </a:r>
          </a:p>
          <a:p>
            <a:r>
              <a:rPr lang="el-GR" dirty="0" smtClean="0"/>
              <a:t>Διαχείριση προσωπικών σχέσεων</a:t>
            </a:r>
          </a:p>
          <a:p>
            <a:pPr marL="0" indent="0">
              <a:buNone/>
            </a:pPr>
            <a:r>
              <a:rPr lang="el-GR" dirty="0"/>
              <a:t> </a:t>
            </a:r>
            <a:r>
              <a:rPr lang="el-GR" dirty="0" smtClean="0"/>
              <a:t>  (</a:t>
            </a:r>
            <a:r>
              <a:rPr lang="en-US" dirty="0" smtClean="0"/>
              <a:t>energising ties</a:t>
            </a:r>
            <a:r>
              <a:rPr lang="el-GR" dirty="0" smtClean="0"/>
              <a:t>!</a:t>
            </a:r>
            <a:r>
              <a:rPr lang="en-US" dirty="0" smtClean="0"/>
              <a:t>)</a:t>
            </a:r>
          </a:p>
          <a:p>
            <a:r>
              <a:rPr lang="el-GR" dirty="0" smtClean="0"/>
              <a:t>Ικανότητα διοίκησης σε πολυεθνικό περιβάλλον</a:t>
            </a:r>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27</a:t>
            </a:fld>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1" y="3933057"/>
            <a:ext cx="172819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496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Εκπαίδευση</a:t>
            </a:r>
            <a:endParaRPr lang="el-GR" dirty="0"/>
          </a:p>
        </p:txBody>
      </p:sp>
      <p:sp>
        <p:nvSpPr>
          <p:cNvPr id="3" name="Content Placeholder 2"/>
          <p:cNvSpPr>
            <a:spLocks noGrp="1"/>
          </p:cNvSpPr>
          <p:nvPr>
            <p:ph idx="1"/>
          </p:nvPr>
        </p:nvSpPr>
        <p:spPr/>
        <p:txBody>
          <a:bodyPr>
            <a:normAutofit lnSpcReduction="10000"/>
          </a:bodyPr>
          <a:lstStyle/>
          <a:p>
            <a:r>
              <a:rPr lang="el-GR" dirty="0" smtClean="0"/>
              <a:t>Η οργανωμένη διαδικασία μάθησης που στοχεύει στην απόκτηση γνώσεων και ικανοτήτων για έναν ορισμένο σκοπό. </a:t>
            </a:r>
          </a:p>
          <a:p>
            <a:r>
              <a:rPr lang="el-GR" dirty="0" smtClean="0"/>
              <a:t>Η εκπαίδευση στόχο έχει τη μεταφορά (</a:t>
            </a:r>
            <a:r>
              <a:rPr lang="en-US" dirty="0" smtClean="0"/>
              <a:t>transfer) </a:t>
            </a:r>
            <a:r>
              <a:rPr lang="el-GR" dirty="0" smtClean="0"/>
              <a:t>γνώσεων ή δεξιοτήτων από έναν πομπό (εκπαιδευτή) σε έναν δέκτη (εκπαιδευόμενο) μέσω μίας τυπικής διαδικασίας (διδασκαλία) πάνω σε ένα ή περισσότερα αντικείμενα.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3</a:t>
            </a:fld>
            <a:endParaRPr lang="el-GR" dirty="0"/>
          </a:p>
        </p:txBody>
      </p:sp>
    </p:spTree>
    <p:extLst>
      <p:ext uri="{BB962C8B-B14F-4D97-AF65-F5344CB8AC3E}">
        <p14:creationId xmlns:p14="http://schemas.microsoft.com/office/powerpoint/2010/main" val="325798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l-GR" dirty="0" smtClean="0"/>
              <a:t>Εκπαίδευση Ανθρώπινου Δυναμικού </a:t>
            </a:r>
            <a:endParaRPr lang="el-GR" dirty="0"/>
          </a:p>
        </p:txBody>
      </p:sp>
      <p:sp>
        <p:nvSpPr>
          <p:cNvPr id="3" name="Content Placeholder 2"/>
          <p:cNvSpPr>
            <a:spLocks noGrp="1"/>
          </p:cNvSpPr>
          <p:nvPr>
            <p:ph idx="1"/>
          </p:nvPr>
        </p:nvSpPr>
        <p:spPr>
          <a:xfrm>
            <a:off x="251520" y="1484784"/>
            <a:ext cx="8712968" cy="4641379"/>
          </a:xfrm>
        </p:spPr>
        <p:txBody>
          <a:bodyPr>
            <a:noAutofit/>
          </a:bodyPr>
          <a:lstStyle/>
          <a:p>
            <a:pPr>
              <a:lnSpc>
                <a:spcPct val="90000"/>
              </a:lnSpc>
            </a:pPr>
            <a:r>
              <a:rPr lang="en-US" sz="2600" dirty="0"/>
              <a:t>H</a:t>
            </a:r>
            <a:r>
              <a:rPr lang="el-GR" sz="2600" dirty="0" smtClean="0"/>
              <a:t> διαδικασία μάθησης που αποσκοπεί στη βελτίωση της απόδοσης των εργαζομένων. </a:t>
            </a:r>
          </a:p>
          <a:p>
            <a:pPr>
              <a:lnSpc>
                <a:spcPct val="90000"/>
              </a:lnSpc>
            </a:pPr>
            <a:r>
              <a:rPr lang="el-GR" sz="2600" dirty="0" smtClean="0"/>
              <a:t>Σκοπός</a:t>
            </a:r>
            <a:r>
              <a:rPr lang="en-US" sz="2600" dirty="0" smtClean="0"/>
              <a:t>: </a:t>
            </a:r>
            <a:r>
              <a:rPr lang="en-US" sz="2600" dirty="0"/>
              <a:t>N</a:t>
            </a:r>
            <a:r>
              <a:rPr lang="el-GR" sz="2600" dirty="0" smtClean="0"/>
              <a:t>α </a:t>
            </a:r>
            <a:r>
              <a:rPr lang="el-GR" sz="2600" dirty="0"/>
              <a:t>ικανοποιήσει τις τρέχουσες και μελλοντικές ανάγκες του οργανισμού σε </a:t>
            </a:r>
            <a:r>
              <a:rPr lang="el-GR" sz="2600" dirty="0" smtClean="0"/>
              <a:t>ανθρώπινο προσωπικό</a:t>
            </a:r>
            <a:r>
              <a:rPr lang="el-GR" sz="2600" dirty="0"/>
              <a:t>. </a:t>
            </a:r>
          </a:p>
          <a:p>
            <a:pPr>
              <a:lnSpc>
                <a:spcPct val="90000"/>
              </a:lnSpc>
            </a:pPr>
            <a:r>
              <a:rPr lang="el-GR" sz="2600" dirty="0" smtClean="0"/>
              <a:t>Προγραμματισμένη διαδικασία που στοχεύει στην απόκτηση και βελτίωση των γνώσεων, στην ανάπτυξη ικανοτήτων και επαγγελματικών δεξιοτήτων και στην τροποποίηση της στάσης και της συμπεριφοράς των εργαζομένων. </a:t>
            </a:r>
          </a:p>
          <a:p>
            <a:pPr>
              <a:lnSpc>
                <a:spcPct val="90000"/>
              </a:lnSpc>
            </a:pPr>
            <a:r>
              <a:rPr lang="el-GR" sz="2600" dirty="0" smtClean="0"/>
              <a:t>Χρησιμοποιεί ως μέσα τη διδασκαλία και την προγραμματισμένη εμπειρία για την επίτευξη αποτελεσματικής </a:t>
            </a:r>
            <a:r>
              <a:rPr lang="el-GR" sz="2600" dirty="0" smtClean="0"/>
              <a:t>απόδοσης </a:t>
            </a:r>
            <a:r>
              <a:rPr lang="el-GR" sz="2600" dirty="0" smtClean="0"/>
              <a:t>σε μία δραστηριότητα ή σε μία σειρά δραστηριοτήτων που εκτελούνται στα πλαίσια του Οργανισμού.</a:t>
            </a:r>
          </a:p>
          <a:p>
            <a:pPr>
              <a:lnSpc>
                <a:spcPct val="90000"/>
              </a:lnSpc>
            </a:pPr>
            <a:endParaRPr lang="el-GR" sz="2600" dirty="0" smtClean="0"/>
          </a:p>
          <a:p>
            <a:pPr>
              <a:lnSpc>
                <a:spcPct val="90000"/>
              </a:lnSpc>
            </a:pPr>
            <a:endParaRPr lang="el-GR" sz="2600"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4</a:t>
            </a:fld>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4012013"/>
            <a:ext cx="1043608" cy="126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4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Στόχοι και τομείς </a:t>
            </a:r>
            <a:r>
              <a:rPr lang="el-GR" dirty="0" smtClean="0"/>
              <a:t/>
            </a:r>
            <a:br>
              <a:rPr lang="el-GR" dirty="0" smtClean="0"/>
            </a:br>
            <a:r>
              <a:rPr lang="el-GR" dirty="0" smtClean="0"/>
              <a:t>Εκπαίδευσης Προσωπικού </a:t>
            </a:r>
            <a:endParaRPr lang="el-GR" dirty="0"/>
          </a:p>
        </p:txBody>
      </p:sp>
      <p:sp>
        <p:nvSpPr>
          <p:cNvPr id="3" name="Content Placeholder 2"/>
          <p:cNvSpPr>
            <a:spLocks noGrp="1"/>
          </p:cNvSpPr>
          <p:nvPr>
            <p:ph idx="1"/>
          </p:nvPr>
        </p:nvSpPr>
        <p:spPr>
          <a:xfrm>
            <a:off x="457200" y="1556792"/>
            <a:ext cx="8435280" cy="4525963"/>
          </a:xfrm>
        </p:spPr>
        <p:txBody>
          <a:bodyPr>
            <a:normAutofit/>
          </a:bodyPr>
          <a:lstStyle/>
          <a:p>
            <a:r>
              <a:rPr lang="el-GR" dirty="0" smtClean="0"/>
              <a:t>Θεμελιώδης στόχος της εκπαίδευσης είναι να βοηθάει </a:t>
            </a:r>
            <a:r>
              <a:rPr lang="el-GR" dirty="0" smtClean="0"/>
              <a:t>τον Οργανισμό </a:t>
            </a:r>
            <a:r>
              <a:rPr lang="el-GR" dirty="0" smtClean="0"/>
              <a:t>να πετύχει τους στρατηγικούς της στόχους, προσθέτοντας αξία στην εργασία των ανθρώπων που απασχολεί. </a:t>
            </a:r>
          </a:p>
          <a:p>
            <a:r>
              <a:rPr lang="el-GR" dirty="0" smtClean="0"/>
              <a:t>Εκπαίδευση σημαίνει επένδυση στους ανθρώπους ώστε να αποδίδουν καλύτερα και να κάνουν καλύτερη χρήση των φυσικών τους ικανοτήτων. </a:t>
            </a:r>
          </a:p>
          <a:p>
            <a:pPr marL="0" indent="0">
              <a:buNone/>
            </a:pPr>
            <a:endParaRPr lang="el-GR" dirty="0" smtClean="0"/>
          </a:p>
          <a:p>
            <a:endParaRPr lang="en-US" dirty="0" smtClean="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5</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373216"/>
            <a:ext cx="2619375" cy="10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98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της εκπαίδευσης</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Στόχοι της εκπαίδευσης μπορεί να είναι:</a:t>
            </a:r>
          </a:p>
          <a:p>
            <a:r>
              <a:rPr lang="el-GR" dirty="0" smtClean="0"/>
              <a:t>Ανάπτυξη των υπαρχουσών επαγγελματικών δεξιοτήτων των εργαζομένων ούτως ώστε να βελτιωθεί η απόδοσή τους στα καθήκοντά τους.</a:t>
            </a:r>
          </a:p>
          <a:p>
            <a:r>
              <a:rPr lang="el-GR" dirty="0" smtClean="0"/>
              <a:t>Ανάπτυξη διαφορετικών ή νέων επαγγελματικών δεξιοτήτων στους εργαζόμενους, ώστε να μπορέσουν να αναλάβουν νέα καθήκοντα και να είναι έτοιμος ο Οργανισμός να ικανοποιήσει μελλοντικές ανάγκες της επιχείρησης όσο το δυνατόν καλύτερα από τους ήδη υπάρχοντες εργαζόμενους.  </a:t>
            </a:r>
          </a:p>
          <a:p>
            <a:r>
              <a:rPr lang="el-GR" dirty="0" smtClean="0"/>
              <a:t>Μείωση του χρόνου μάθησης και προσαρμογής κατά την ανάληψη νέας θέσης εργασίας, μετάθεσης ή προαγωγής. </a:t>
            </a:r>
            <a:endParaRPr lang="el-GR"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6</a:t>
            </a:fld>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733257"/>
            <a:ext cx="2819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710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Τομείς </a:t>
            </a:r>
            <a:r>
              <a:rPr lang="el-GR" sz="3200" dirty="0" smtClean="0"/>
              <a:t>της λειτουργίας του εργαζόμενου που </a:t>
            </a:r>
            <a:r>
              <a:rPr lang="el-GR" sz="3200" dirty="0" smtClean="0"/>
              <a:t>μπορούν να βελτιωθούν με την Εκπαίδευση</a:t>
            </a:r>
            <a:endParaRPr lang="el-GR" sz="3200" dirty="0"/>
          </a:p>
        </p:txBody>
      </p:sp>
      <p:sp>
        <p:nvSpPr>
          <p:cNvPr id="3" name="Content Placeholder 2"/>
          <p:cNvSpPr>
            <a:spLocks noGrp="1"/>
          </p:cNvSpPr>
          <p:nvPr>
            <p:ph idx="1"/>
          </p:nvPr>
        </p:nvSpPr>
        <p:spPr/>
        <p:txBody>
          <a:bodyPr>
            <a:normAutofit fontScale="55000" lnSpcReduction="20000"/>
          </a:bodyPr>
          <a:lstStyle/>
          <a:p>
            <a:r>
              <a:rPr lang="el-GR" dirty="0" smtClean="0"/>
              <a:t>Οι τομείς οι οποίοι με την εκπαίδευση μπορούν να βελτιωθούν ανάλογα με τα ήδη υπάρχοντα έμφυτα ή επίκτητα προσόντα κάθε στελέχους είναι οι ακόλουθοι:</a:t>
            </a:r>
          </a:p>
          <a:p>
            <a:r>
              <a:rPr lang="el-GR" dirty="0" smtClean="0"/>
              <a:t>Γνώσεις (</a:t>
            </a:r>
            <a:r>
              <a:rPr lang="en-US" dirty="0" smtClean="0"/>
              <a:t>knowledge)</a:t>
            </a:r>
            <a:r>
              <a:rPr lang="el-GR" dirty="0" smtClean="0"/>
              <a:t>:</a:t>
            </a:r>
            <a:r>
              <a:rPr lang="en-US" dirty="0" smtClean="0"/>
              <a:t> </a:t>
            </a:r>
            <a:r>
              <a:rPr lang="el-GR" dirty="0" smtClean="0"/>
              <a:t>Οι γνώσεις αποτελούνται από ένα απόθεμα παρατηρήσεων, γεγονότων και πληροφοριών, το οποίο αφορά στην εκάστοτε θέση εργασίας, τις διαδικασίες, τα πρόσωπα και τα τυπικά καθήκοντα που την αφορούν. </a:t>
            </a:r>
          </a:p>
          <a:p>
            <a:r>
              <a:rPr lang="el-GR" dirty="0" smtClean="0"/>
              <a:t>Ικανότητες</a:t>
            </a:r>
            <a:r>
              <a:rPr lang="en-US" dirty="0" smtClean="0"/>
              <a:t> (skills</a:t>
            </a:r>
            <a:r>
              <a:rPr lang="el-GR" dirty="0" smtClean="0"/>
              <a:t>): Οι ικανότητες με βάση τις οποίες γίνονται κάποιες ενέργειες. Η ανάπτυξη των ικανοτήτων περιλαμβάνει τη βελτίωση των διανοητικών και διαπροσωπικών ικανοτήτων, ώστε να αυξηθεί η αποτελεσματικότητα της δράσης του υπαλλήλου, όπως π.χ. η ικανότητα ανάλυσης προβλημάτων , λήψης αποφάσεων , χειρισμού προβλημάτων, διαπροσωπικής επικοινωνίας </a:t>
            </a:r>
            <a:r>
              <a:rPr lang="el-GR" dirty="0" smtClean="0"/>
              <a:t>κλπ. </a:t>
            </a:r>
            <a:endParaRPr lang="el-GR" dirty="0" smtClean="0"/>
          </a:p>
          <a:p>
            <a:r>
              <a:rPr lang="el-GR" dirty="0" smtClean="0"/>
              <a:t>Στάσεις (</a:t>
            </a:r>
            <a:r>
              <a:rPr lang="en-US" dirty="0" smtClean="0"/>
              <a:t>attitudes)</a:t>
            </a:r>
            <a:r>
              <a:rPr lang="el-GR" dirty="0" smtClean="0"/>
              <a:t>:Αυτές περιλαμβάνουν την προδιάθεση του ατόμου να δρα ή να αντιδρά με έναν συγκεκριμένο και προβλεπόμενο τρόπο. Η αλλαγή στις στάσεις συνήθως οδηγεί και σε τροποποίηση της συμπεριφοράς και αποβλέπει στο να γίνει αποτελεσματικότερος ο τρόπος με τον οποίο οι εργαζόμενοι ανταποκρίνονται σε μία ποικιλία παραγόντων του περιβάλλοντος. Οι στάσεις απέναντι των άλλων, πελατών και συναδέλφων, η εμπιστοσύνη στον εαυτό μας και η επιθυμία ανάληψης ευθυνών και κινδύνων αποτελούν ορισμένα παραδείγματα στάσεων  προς ενίσχυση μέσα από εκπαιδευτικά προγράμματα. </a:t>
            </a:r>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7</a:t>
            </a:fld>
            <a:endParaRPr lang="el-GR"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993904"/>
            <a:ext cx="291465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09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Επαγγελματικές Δεξιότητες (</a:t>
            </a:r>
            <a:r>
              <a:rPr lang="en-US" dirty="0" smtClean="0"/>
              <a:t>competencies)</a:t>
            </a:r>
            <a:endParaRPr lang="el-GR" dirty="0"/>
          </a:p>
        </p:txBody>
      </p:sp>
      <p:sp>
        <p:nvSpPr>
          <p:cNvPr id="3" name="Content Placeholder 2"/>
          <p:cNvSpPr>
            <a:spLocks noGrp="1"/>
          </p:cNvSpPr>
          <p:nvPr>
            <p:ph idx="1"/>
          </p:nvPr>
        </p:nvSpPr>
        <p:spPr/>
        <p:txBody>
          <a:bodyPr>
            <a:noAutofit/>
          </a:bodyPr>
          <a:lstStyle/>
          <a:p>
            <a:pPr marL="0" indent="0">
              <a:buNone/>
            </a:pPr>
            <a:r>
              <a:rPr lang="el-GR" sz="2400" dirty="0" smtClean="0"/>
              <a:t>Οι επαγγελματικές δεξιότητες περιλαμβάνουν το σύνολο των επαγγελματικών προσωπικών χαρακτηριστικών, γνώσεων, ικανοτήτων και στάσεων/ συμπεριφορών που απαιτούνται προκειμένου ένας εργαζόμενος να εκτελέσει σωστά τη δουλειά. </a:t>
            </a:r>
          </a:p>
          <a:p>
            <a:pPr marL="0" indent="0">
              <a:buNone/>
            </a:pPr>
            <a:r>
              <a:rPr lang="el-GR" sz="2400" dirty="0" smtClean="0"/>
              <a:t>Οι επαγγελματικές δεξιότητες κατά </a:t>
            </a:r>
            <a:r>
              <a:rPr lang="en-US" sz="2400" dirty="0" smtClean="0"/>
              <a:t>Richard Boyatzis: </a:t>
            </a:r>
          </a:p>
          <a:p>
            <a:r>
              <a:rPr lang="el-GR" sz="2400" dirty="0" smtClean="0"/>
              <a:t>Διοίκηση προσανατολισμένη στους στόχους και στη δράση </a:t>
            </a:r>
          </a:p>
          <a:p>
            <a:r>
              <a:rPr lang="el-GR" sz="2400" dirty="0" smtClean="0"/>
              <a:t>Ηγεσία</a:t>
            </a:r>
          </a:p>
          <a:p>
            <a:r>
              <a:rPr lang="el-GR" sz="2400" dirty="0" smtClean="0"/>
              <a:t>Διοίκηση ανθρωπίνων πόρων </a:t>
            </a:r>
          </a:p>
          <a:p>
            <a:r>
              <a:rPr lang="el-GR" sz="2400" dirty="0" smtClean="0"/>
              <a:t>Αντικειμενική Αντίληψη, Αυτοέλεγχος, </a:t>
            </a:r>
          </a:p>
          <a:p>
            <a:pPr marL="0" indent="0">
              <a:buNone/>
            </a:pPr>
            <a:r>
              <a:rPr lang="el-GR" sz="2400" dirty="0"/>
              <a:t> </a:t>
            </a:r>
            <a:r>
              <a:rPr lang="el-GR" sz="2400" dirty="0" smtClean="0"/>
              <a:t>    Αντοχή και Προσαρμοστικότητα</a:t>
            </a:r>
          </a:p>
          <a:p>
            <a:r>
              <a:rPr lang="el-GR" sz="2400" dirty="0" smtClean="0"/>
              <a:t>Καθοδήγηση Υφισταμένων</a:t>
            </a:r>
            <a:r>
              <a:rPr lang="en-US" sz="2400" dirty="0" smtClean="0"/>
              <a:t> </a:t>
            </a:r>
            <a:r>
              <a:rPr lang="el-GR" sz="2400" dirty="0" smtClean="0"/>
              <a:t> </a:t>
            </a:r>
            <a:endParaRPr lang="el-GR" sz="2400" dirty="0"/>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8</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509120"/>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47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10 επικρατέστερες κατηγορίες επαγγελματικών δεξιοτήτων</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Επικοινωνία</a:t>
            </a:r>
          </a:p>
          <a:p>
            <a:r>
              <a:rPr lang="el-GR" dirty="0" smtClean="0"/>
              <a:t>Προσανατολισμός στα αποτελέσματα / επιτεύγματα</a:t>
            </a:r>
          </a:p>
          <a:p>
            <a:r>
              <a:rPr lang="el-GR" dirty="0" smtClean="0"/>
              <a:t>Επικέντρωση στον πελάτη</a:t>
            </a:r>
          </a:p>
          <a:p>
            <a:r>
              <a:rPr lang="el-GR" dirty="0" smtClean="0"/>
              <a:t>Ομαδική εργασία</a:t>
            </a:r>
          </a:p>
          <a:p>
            <a:r>
              <a:rPr lang="el-GR" dirty="0" smtClean="0"/>
              <a:t>Ηγεσία</a:t>
            </a:r>
          </a:p>
          <a:p>
            <a:r>
              <a:rPr lang="el-GR" dirty="0" smtClean="0"/>
              <a:t>Προγραμματισμός και οργάνωση</a:t>
            </a:r>
          </a:p>
          <a:p>
            <a:r>
              <a:rPr lang="el-GR" dirty="0" smtClean="0"/>
              <a:t>Κατανόηση επιχειρησιακού περιβάλλοντος</a:t>
            </a:r>
          </a:p>
          <a:p>
            <a:r>
              <a:rPr lang="el-GR" dirty="0" smtClean="0"/>
              <a:t>Ευελιξία / προσαρμοστικότητα</a:t>
            </a:r>
          </a:p>
          <a:p>
            <a:r>
              <a:rPr lang="el-GR" dirty="0" smtClean="0"/>
              <a:t>Ανάπτυξη Άλλων</a:t>
            </a:r>
          </a:p>
          <a:p>
            <a:r>
              <a:rPr lang="el-GR" dirty="0" smtClean="0"/>
              <a:t>Επίλυση προβλημάτων</a:t>
            </a:r>
          </a:p>
        </p:txBody>
      </p:sp>
      <p:sp>
        <p:nvSpPr>
          <p:cNvPr id="4" name="Date Placeholder 3"/>
          <p:cNvSpPr>
            <a:spLocks noGrp="1"/>
          </p:cNvSpPr>
          <p:nvPr>
            <p:ph type="dt" sz="half" idx="10"/>
          </p:nvPr>
        </p:nvSpPr>
        <p:spPr/>
        <p:txBody>
          <a:bodyPr/>
          <a:lstStyle/>
          <a:p>
            <a:fld id="{E5ADC531-D664-4507-AC3D-0F219C203E92}" type="datetime1">
              <a:rPr lang="el-GR" smtClean="0"/>
              <a:t>5/11/2019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4219261-5AEA-44EF-8DA9-0E089F09D3A8}" type="slidenum">
              <a:rPr lang="el-GR" smtClean="0"/>
              <a:t>9</a:t>
            </a:fld>
            <a:endParaRPr lang="el-GR" dirty="0"/>
          </a:p>
        </p:txBody>
      </p:sp>
    </p:spTree>
    <p:extLst>
      <p:ext uri="{BB962C8B-B14F-4D97-AF65-F5344CB8AC3E}">
        <p14:creationId xmlns:p14="http://schemas.microsoft.com/office/powerpoint/2010/main" val="390963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1124</TotalTime>
  <Words>1946</Words>
  <Application>Microsoft Office PowerPoint</Application>
  <PresentationFormat>On-screen Show (4:3)</PresentationFormat>
  <Paragraphs>202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Προγραμματισμός Ανθρώπινου Δυναμικού: Εκπαίδευση και Ανάπτυξη Ανθρώπινου Δυναμικού </vt:lpstr>
      <vt:lpstr>Εκπαίδευση - Ανάπτυξη Ανθρώπινου Δυναμικού</vt:lpstr>
      <vt:lpstr>Εκπαίδευση</vt:lpstr>
      <vt:lpstr>Εκπαίδευση Ανθρώπινου Δυναμικού </vt:lpstr>
      <vt:lpstr>Στόχοι και τομείς  Εκπαίδευσης Προσωπικού </vt:lpstr>
      <vt:lpstr>Στόχοι της εκπαίδευσης</vt:lpstr>
      <vt:lpstr>Τομείς της λειτουργίας του εργαζόμενου που μπορούν να βελτιωθούν με την Εκπαίδευση</vt:lpstr>
      <vt:lpstr>Επαγγελματικές Δεξιότητες (competencies)</vt:lpstr>
      <vt:lpstr>Οι 10 επικρατέστερες κατηγορίες επαγγελματικών δεξιοτήτων</vt:lpstr>
      <vt:lpstr>Από την Εκπαίδευση στη Μάθηση:  Πώς ερμηνεύουμε τους τρόπους με τους οποίους μαθαίνουμε?</vt:lpstr>
      <vt:lpstr>Ο κύκλος της Μάθησης του David Kolb</vt:lpstr>
      <vt:lpstr>PowerPoint Presentation</vt:lpstr>
      <vt:lpstr>Οργάνωση της Εκπαίδευσης Γενικά Χαρακτηριστικά</vt:lpstr>
      <vt:lpstr>Οργάνωση της Εκπαίδευσης  Οι υποχρεώσεις των υπεύθυνων εκπαίδευσης</vt:lpstr>
      <vt:lpstr>Οργάνωση Εκπαίδευσης Προσωπικού</vt:lpstr>
      <vt:lpstr>Εντοπισμός και Ανάλυση Εκπαιδευτικών Αναγκών</vt:lpstr>
      <vt:lpstr>Πότε χρειάζεται Εκπαίδευση?</vt:lpstr>
      <vt:lpstr>Training Needs Analysis!</vt:lpstr>
      <vt:lpstr>Επίπεδα Ανάλυσης  Εκπαιδευτικών Αναγκών</vt:lpstr>
      <vt:lpstr>Μέθοδοι Ανάλυσης  Εκπαιδευτικών Αναγκών</vt:lpstr>
      <vt:lpstr>Σχεδιασμός Προγραμμάτων Εκπαίδευσης</vt:lpstr>
      <vt:lpstr>Μέθοδοι εκπαίδευσης  στη θέση εργασίας</vt:lpstr>
      <vt:lpstr>Εκπαίδευση με εργασιακή ενημέρωση ( job instruction training)</vt:lpstr>
      <vt:lpstr>Μέθοδοι εκπαίδευσης  στη θέση εργασίας (3)</vt:lpstr>
      <vt:lpstr>Μέθοδοι εκπαίδευσης εκτός εργασίας (off the job training)</vt:lpstr>
      <vt:lpstr>Ανάπτυξη Στελεχών (Management Development)</vt:lpstr>
      <vt:lpstr>Ανάπτυξη Στελεχών  Βασικές Δεξιότητες για Θετική Αλλαγή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Ανθρώπινου Δυναμικού στον Δημόσιο και Ευρύτερο Δημόσιο Τομέα</dc:title>
  <dc:creator>Ioanna</dc:creator>
  <cp:lastModifiedBy>Ioanna</cp:lastModifiedBy>
  <cp:revision>138</cp:revision>
  <dcterms:created xsi:type="dcterms:W3CDTF">2019-10-14T05:22:49Z</dcterms:created>
  <dcterms:modified xsi:type="dcterms:W3CDTF">2019-11-05T14:07:09Z</dcterms:modified>
</cp:coreProperties>
</file>