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3" r:id="rId4"/>
    <p:sldId id="275" r:id="rId5"/>
    <p:sldId id="276" r:id="rId6"/>
    <p:sldId id="259" r:id="rId7"/>
    <p:sldId id="257" r:id="rId8"/>
    <p:sldId id="258" r:id="rId9"/>
    <p:sldId id="260" r:id="rId10"/>
    <p:sldId id="261" r:id="rId11"/>
    <p:sldId id="263" r:id="rId12"/>
    <p:sldId id="264" r:id="rId13"/>
    <p:sldId id="265" r:id="rId14"/>
    <p:sldId id="277" r:id="rId15"/>
    <p:sldId id="278" r:id="rId16"/>
    <p:sldId id="279" r:id="rId17"/>
    <p:sldId id="280"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1508" y="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a:t>Στυλ κύριου τίτλου</a:t>
            </a: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3EB077E2-B036-4C8D-82AC-BA11132DF58D}" type="datetimeFigureOut">
              <a:rPr lang="el-GR" smtClean="0"/>
              <a:t>6/12/2025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C2F6708-CB91-4DBE-A70B-01BA0ADF7123}" type="slidenum">
              <a:rPr lang="el-GR" smtClean="0"/>
              <a:t>‹#›</a:t>
            </a:fld>
            <a:endParaRPr lang="el-GR"/>
          </a:p>
        </p:txBody>
      </p:sp>
    </p:spTree>
    <p:extLst>
      <p:ext uri="{BB962C8B-B14F-4D97-AF65-F5344CB8AC3E}">
        <p14:creationId xmlns:p14="http://schemas.microsoft.com/office/powerpoint/2010/main" val="2934546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3EB077E2-B036-4C8D-82AC-BA11132DF58D}" type="datetimeFigureOut">
              <a:rPr lang="el-GR" smtClean="0"/>
              <a:t>6/12/2025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C2F6708-CB91-4DBE-A70B-01BA0ADF7123}" type="slidenum">
              <a:rPr lang="el-GR" smtClean="0"/>
              <a:t>‹#›</a:t>
            </a:fld>
            <a:endParaRPr lang="el-GR"/>
          </a:p>
        </p:txBody>
      </p:sp>
    </p:spTree>
    <p:extLst>
      <p:ext uri="{BB962C8B-B14F-4D97-AF65-F5344CB8AC3E}">
        <p14:creationId xmlns:p14="http://schemas.microsoft.com/office/powerpoint/2010/main" val="1882909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3EB077E2-B036-4C8D-82AC-BA11132DF58D}" type="datetimeFigureOut">
              <a:rPr lang="el-GR" smtClean="0"/>
              <a:t>6/12/2025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C2F6708-CB91-4DBE-A70B-01BA0ADF7123}" type="slidenum">
              <a:rPr lang="el-GR" smtClean="0"/>
              <a:t>‹#›</a:t>
            </a:fld>
            <a:endParaRPr lang="el-GR"/>
          </a:p>
        </p:txBody>
      </p:sp>
    </p:spTree>
    <p:extLst>
      <p:ext uri="{BB962C8B-B14F-4D97-AF65-F5344CB8AC3E}">
        <p14:creationId xmlns:p14="http://schemas.microsoft.com/office/powerpoint/2010/main" val="1754152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3EB077E2-B036-4C8D-82AC-BA11132DF58D}" type="datetimeFigureOut">
              <a:rPr lang="el-GR" smtClean="0"/>
              <a:t>6/12/2025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C2F6708-CB91-4DBE-A70B-01BA0ADF7123}" type="slidenum">
              <a:rPr lang="el-GR" smtClean="0"/>
              <a:t>‹#›</a:t>
            </a:fld>
            <a:endParaRPr lang="el-GR"/>
          </a:p>
        </p:txBody>
      </p:sp>
    </p:spTree>
    <p:extLst>
      <p:ext uri="{BB962C8B-B14F-4D97-AF65-F5344CB8AC3E}">
        <p14:creationId xmlns:p14="http://schemas.microsoft.com/office/powerpoint/2010/main" val="133348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a:t>Στυλ κύριου τίτλου</a:t>
            </a: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3EB077E2-B036-4C8D-82AC-BA11132DF58D}" type="datetimeFigureOut">
              <a:rPr lang="el-GR" smtClean="0"/>
              <a:t>6/12/2025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C2F6708-CB91-4DBE-A70B-01BA0ADF7123}" type="slidenum">
              <a:rPr lang="el-GR" smtClean="0"/>
              <a:t>‹#›</a:t>
            </a:fld>
            <a:endParaRPr lang="el-GR"/>
          </a:p>
        </p:txBody>
      </p:sp>
    </p:spTree>
    <p:extLst>
      <p:ext uri="{BB962C8B-B14F-4D97-AF65-F5344CB8AC3E}">
        <p14:creationId xmlns:p14="http://schemas.microsoft.com/office/powerpoint/2010/main" val="460978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3EB077E2-B036-4C8D-82AC-BA11132DF58D}" type="datetimeFigureOut">
              <a:rPr lang="el-GR" smtClean="0"/>
              <a:t>6/12/2025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C2F6708-CB91-4DBE-A70B-01BA0ADF7123}" type="slidenum">
              <a:rPr lang="el-GR" smtClean="0"/>
              <a:t>‹#›</a:t>
            </a:fld>
            <a:endParaRPr lang="el-GR"/>
          </a:p>
        </p:txBody>
      </p:sp>
    </p:spTree>
    <p:extLst>
      <p:ext uri="{BB962C8B-B14F-4D97-AF65-F5344CB8AC3E}">
        <p14:creationId xmlns:p14="http://schemas.microsoft.com/office/powerpoint/2010/main" val="1354687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3EB077E2-B036-4C8D-82AC-BA11132DF58D}" type="datetimeFigureOut">
              <a:rPr lang="el-GR" smtClean="0"/>
              <a:t>6/12/2025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AC2F6708-CB91-4DBE-A70B-01BA0ADF7123}" type="slidenum">
              <a:rPr lang="el-GR" smtClean="0"/>
              <a:t>‹#›</a:t>
            </a:fld>
            <a:endParaRPr lang="el-GR"/>
          </a:p>
        </p:txBody>
      </p:sp>
    </p:spTree>
    <p:extLst>
      <p:ext uri="{BB962C8B-B14F-4D97-AF65-F5344CB8AC3E}">
        <p14:creationId xmlns:p14="http://schemas.microsoft.com/office/powerpoint/2010/main" val="3738978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3EB077E2-B036-4C8D-82AC-BA11132DF58D}" type="datetimeFigureOut">
              <a:rPr lang="el-GR" smtClean="0"/>
              <a:t>6/12/2025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AC2F6708-CB91-4DBE-A70B-01BA0ADF7123}" type="slidenum">
              <a:rPr lang="el-GR" smtClean="0"/>
              <a:t>‹#›</a:t>
            </a:fld>
            <a:endParaRPr lang="el-GR"/>
          </a:p>
        </p:txBody>
      </p:sp>
    </p:spTree>
    <p:extLst>
      <p:ext uri="{BB962C8B-B14F-4D97-AF65-F5344CB8AC3E}">
        <p14:creationId xmlns:p14="http://schemas.microsoft.com/office/powerpoint/2010/main" val="81131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3EB077E2-B036-4C8D-82AC-BA11132DF58D}" type="datetimeFigureOut">
              <a:rPr lang="el-GR" smtClean="0"/>
              <a:t>6/12/2025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AC2F6708-CB91-4DBE-A70B-01BA0ADF7123}" type="slidenum">
              <a:rPr lang="el-GR" smtClean="0"/>
              <a:t>‹#›</a:t>
            </a:fld>
            <a:endParaRPr lang="el-GR"/>
          </a:p>
        </p:txBody>
      </p:sp>
    </p:spTree>
    <p:extLst>
      <p:ext uri="{BB962C8B-B14F-4D97-AF65-F5344CB8AC3E}">
        <p14:creationId xmlns:p14="http://schemas.microsoft.com/office/powerpoint/2010/main" val="522205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a:t>Στυλ κύριου τίτλου</a:t>
            </a: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3EB077E2-B036-4C8D-82AC-BA11132DF58D}" type="datetimeFigureOut">
              <a:rPr lang="el-GR" smtClean="0"/>
              <a:t>6/12/2025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C2F6708-CB91-4DBE-A70B-01BA0ADF7123}" type="slidenum">
              <a:rPr lang="el-GR" smtClean="0"/>
              <a:t>‹#›</a:t>
            </a:fld>
            <a:endParaRPr lang="el-GR"/>
          </a:p>
        </p:txBody>
      </p:sp>
    </p:spTree>
    <p:extLst>
      <p:ext uri="{BB962C8B-B14F-4D97-AF65-F5344CB8AC3E}">
        <p14:creationId xmlns:p14="http://schemas.microsoft.com/office/powerpoint/2010/main" val="3945069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a:t>Στυλ κύριου τίτλου</a:t>
            </a: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3EB077E2-B036-4C8D-82AC-BA11132DF58D}" type="datetimeFigureOut">
              <a:rPr lang="el-GR" smtClean="0"/>
              <a:t>6/12/2025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C2F6708-CB91-4DBE-A70B-01BA0ADF7123}" type="slidenum">
              <a:rPr lang="el-GR" smtClean="0"/>
              <a:t>‹#›</a:t>
            </a:fld>
            <a:endParaRPr lang="el-GR"/>
          </a:p>
        </p:txBody>
      </p:sp>
    </p:spTree>
    <p:extLst>
      <p:ext uri="{BB962C8B-B14F-4D97-AF65-F5344CB8AC3E}">
        <p14:creationId xmlns:p14="http://schemas.microsoft.com/office/powerpoint/2010/main" val="2487936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B077E2-B036-4C8D-82AC-BA11132DF58D}" type="datetimeFigureOut">
              <a:rPr lang="el-GR" smtClean="0"/>
              <a:t>6/12/2025</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2F6708-CB91-4DBE-A70B-01BA0ADF7123}" type="slidenum">
              <a:rPr lang="el-GR" smtClean="0"/>
              <a:t>‹#›</a:t>
            </a:fld>
            <a:endParaRPr lang="el-GR"/>
          </a:p>
        </p:txBody>
      </p:sp>
    </p:spTree>
    <p:extLst>
      <p:ext uri="{BB962C8B-B14F-4D97-AF65-F5344CB8AC3E}">
        <p14:creationId xmlns:p14="http://schemas.microsoft.com/office/powerpoint/2010/main" val="32247362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a:t> 8. Κοινή </a:t>
            </a:r>
            <a:r>
              <a:rPr lang="el-GR"/>
              <a:t>πολιτική Περιβάλλοντος</a:t>
            </a:r>
            <a:endParaRPr lang="el-GR" dirty="0"/>
          </a:p>
        </p:txBody>
      </p:sp>
      <p:sp>
        <p:nvSpPr>
          <p:cNvPr id="3" name="Υπότιτλος 2"/>
          <p:cNvSpPr>
            <a:spLocks noGrp="1"/>
          </p:cNvSpPr>
          <p:nvPr>
            <p:ph type="subTitle" idx="1"/>
          </p:nvPr>
        </p:nvSpPr>
        <p:spPr/>
        <p:txBody>
          <a:bodyPr/>
          <a:lstStyle/>
          <a:p>
            <a:endParaRPr lang="el-GR"/>
          </a:p>
        </p:txBody>
      </p:sp>
    </p:spTree>
    <p:extLst>
      <p:ext uri="{BB962C8B-B14F-4D97-AF65-F5344CB8AC3E}">
        <p14:creationId xmlns:p14="http://schemas.microsoft.com/office/powerpoint/2010/main" val="1904277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Αρχή της προφύλαξης </a:t>
            </a:r>
          </a:p>
        </p:txBody>
      </p:sp>
      <p:sp>
        <p:nvSpPr>
          <p:cNvPr id="3" name="Θέση περιεχομένου 2"/>
          <p:cNvSpPr>
            <a:spLocks noGrp="1"/>
          </p:cNvSpPr>
          <p:nvPr>
            <p:ph idx="1"/>
          </p:nvPr>
        </p:nvSpPr>
        <p:spPr/>
        <p:txBody>
          <a:bodyPr>
            <a:normAutofit fontScale="62500" lnSpcReduction="20000"/>
          </a:bodyPr>
          <a:lstStyle/>
          <a:p>
            <a:pPr algn="just"/>
            <a:r>
              <a:rPr lang="el-GR" dirty="0">
                <a:latin typeface="Times New Roman" panose="02020603050405020304" pitchFamily="18" charset="0"/>
                <a:cs typeface="Times New Roman" panose="02020603050405020304" pitchFamily="18" charset="0"/>
              </a:rPr>
              <a:t>Εισήχθη με τη Συνθήκη του Μάαστριχτ (1993). Κατά τη  Διάσκεψη των ΗΕ στο Ρίο: «Ενόψει της προστασίας του Περιβάλλοντος, η προσέγγιση προφύλαξης πρέπει να εφαρμοστεί ευρέως από τα Κράτη, ανάλογα με τις ικανότητές τους. Σε περίπτωση κινδύνου σοβαρών ή μη αναστρέψιμων ζημιών, η απουσία απόλυτης επιστημονικής βεβαιότητας δεν πρέπει να χρησιμοποιηθεί ως πρόσχημα για να αναβληθεί η υιοθέτηση αποτελεσματικών μέτρων με σκοπό την αποτροπή της επιδείνωσης του περιβάλλοντος». </a:t>
            </a:r>
          </a:p>
          <a:p>
            <a:pPr algn="just"/>
            <a:r>
              <a:rPr lang="el-GR" dirty="0">
                <a:latin typeface="Times New Roman" panose="02020603050405020304" pitchFamily="18" charset="0"/>
                <a:cs typeface="Times New Roman" panose="02020603050405020304" pitchFamily="18" charset="0"/>
              </a:rPr>
              <a:t>Σύμφωνα με τη Σύμβαση για την προστασία του θαλάσσιου χώρου του Βορείου Ατλαντικού, στην οποία η ΕΕ προσχώρησε το 1998: σύμφωνα με την αρχή της προφύλαξης, πρέπει να ληφθούν προληπτικά μέτρα όταν υπάρχουν εύλογες αιτίες ανησυχίας από τις ουσίες που άμεσα ή έμμεσα εισερχόμενες στο θαλάσσιο χώρο μπορούν να παράγουν κινδύνους για την υγεία των ανθρώπων, να βλάψουν τους βιολογικούς πόρους και τα θαλάσσια οικοσυστήματα, «έστω και εάν δεν υπάρχουν πλήρεις αποδείξεις αιτιώδους σχέσης μεταξύ παρεμβάσεων και συνεπειών». </a:t>
            </a:r>
          </a:p>
          <a:p>
            <a:pPr algn="just"/>
            <a:endParaRPr lang="el-GR" dirty="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36387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Γλυφοσάτη</a:t>
            </a:r>
            <a:r>
              <a:rPr lang="el-GR" dirty="0"/>
              <a:t> </a:t>
            </a:r>
          </a:p>
        </p:txBody>
      </p:sp>
      <p:sp>
        <p:nvSpPr>
          <p:cNvPr id="3" name="Θέση περιεχομένου 2"/>
          <p:cNvSpPr>
            <a:spLocks noGrp="1"/>
          </p:cNvSpPr>
          <p:nvPr>
            <p:ph idx="1"/>
          </p:nvPr>
        </p:nvSpPr>
        <p:spPr/>
        <p:txBody>
          <a:bodyPr>
            <a:normAutofit fontScale="77500" lnSpcReduction="20000"/>
          </a:bodyPr>
          <a:lstStyle/>
          <a:p>
            <a:pPr algn="just"/>
            <a:r>
              <a:rPr lang="el-GR" dirty="0">
                <a:latin typeface="Times New Roman" panose="02020603050405020304" pitchFamily="18" charset="0"/>
                <a:cs typeface="Times New Roman" panose="02020603050405020304" pitchFamily="18" charset="0"/>
              </a:rPr>
              <a:t>ΔΕΕ, 1.10.2019, </a:t>
            </a:r>
            <a:r>
              <a:rPr lang="en-US" dirty="0">
                <a:latin typeface="Times New Roman" panose="02020603050405020304" pitchFamily="18" charset="0"/>
                <a:cs typeface="Times New Roman" panose="02020603050405020304" pitchFamily="18" charset="0"/>
              </a:rPr>
              <a:t>C</a:t>
            </a:r>
            <a:r>
              <a:rPr lang="el-GR" dirty="0">
                <a:latin typeface="Times New Roman" panose="02020603050405020304" pitchFamily="18" charset="0"/>
                <a:cs typeface="Times New Roman" panose="02020603050405020304" pitchFamily="18" charset="0"/>
              </a:rPr>
              <a:t>‑616/17,  </a:t>
            </a:r>
            <a:r>
              <a:rPr lang="fr-FR" dirty="0">
                <a:latin typeface="Times New Roman" panose="02020603050405020304" pitchFamily="18" charset="0"/>
                <a:cs typeface="Times New Roman" panose="02020603050405020304" pitchFamily="18" charset="0"/>
              </a:rPr>
              <a:t>Mathieu Blaise</a:t>
            </a:r>
            <a:r>
              <a:rPr lang="el-GR" dirty="0">
                <a:latin typeface="Times New Roman" panose="02020603050405020304" pitchFamily="18" charset="0"/>
                <a:cs typeface="Times New Roman" panose="02020603050405020304" pitchFamily="18" charset="0"/>
              </a:rPr>
              <a:t> και άλλοι, προδικαστικό ερώτημα Πλημμελειοδικείου </a:t>
            </a:r>
            <a:r>
              <a:rPr lang="en-US" dirty="0">
                <a:latin typeface="Times New Roman" panose="02020603050405020304" pitchFamily="18" charset="0"/>
                <a:cs typeface="Times New Roman" panose="02020603050405020304" pitchFamily="18" charset="0"/>
              </a:rPr>
              <a:t>Fox </a:t>
            </a:r>
            <a:r>
              <a:rPr lang="el-GR" dirty="0">
                <a:latin typeface="Times New Roman" panose="02020603050405020304" pitchFamily="18" charset="0"/>
                <a:cs typeface="Times New Roman" panose="02020603050405020304" pitchFamily="18" charset="0"/>
              </a:rPr>
              <a:t>Γαλλίας, καταστροφή φυτοφαρμάκων σε κατάστημα(</a:t>
            </a:r>
            <a:r>
              <a:rPr lang="en-US" dirty="0">
                <a:latin typeface="Times New Roman" panose="02020603050405020304" pitchFamily="18" charset="0"/>
                <a:cs typeface="Times New Roman" panose="02020603050405020304" pitchFamily="18" charset="0"/>
              </a:rPr>
              <a:t>Roundup)</a:t>
            </a:r>
            <a:r>
              <a:rPr lang="el-GR" dirty="0">
                <a:latin typeface="Times New Roman" panose="02020603050405020304" pitchFamily="18" charset="0"/>
                <a:cs typeface="Times New Roman" panose="02020603050405020304" pitchFamily="18" charset="0"/>
              </a:rPr>
              <a:t> με </a:t>
            </a:r>
            <a:r>
              <a:rPr lang="el-GR" dirty="0" err="1">
                <a:latin typeface="Times New Roman" panose="02020603050405020304" pitchFamily="18" charset="0"/>
                <a:cs typeface="Times New Roman" panose="02020603050405020304" pitchFamily="18" charset="0"/>
              </a:rPr>
              <a:t>γλυφοσάτη</a:t>
            </a:r>
            <a:r>
              <a:rPr lang="el-GR" dirty="0">
                <a:latin typeface="Times New Roman" panose="02020603050405020304" pitchFamily="18" charset="0"/>
                <a:cs typeface="Times New Roman" panose="02020603050405020304" pitchFamily="18" charset="0"/>
              </a:rPr>
              <a:t> (καρκινογόνο). Κανονισμός 1107/2009 σχετικά με τη διάθεση </a:t>
            </a:r>
            <a:r>
              <a:rPr lang="el-GR" dirty="0" err="1">
                <a:latin typeface="Times New Roman" panose="02020603050405020304" pitchFamily="18" charset="0"/>
                <a:cs typeface="Times New Roman" panose="02020603050405020304" pitchFamily="18" charset="0"/>
              </a:rPr>
              <a:t>φυτοπροστατευτικών</a:t>
            </a:r>
            <a:r>
              <a:rPr lang="el-GR" dirty="0">
                <a:latin typeface="Times New Roman" panose="02020603050405020304" pitchFamily="18" charset="0"/>
                <a:cs typeface="Times New Roman" panose="02020603050405020304" pitchFamily="18" charset="0"/>
              </a:rPr>
              <a:t> προϊόντων στην αγορά.  ΔΕΕ:  η ορθή εφαρμογή της αρχής προϋποθέτει, πρώτον, τον προσδιορισμό των ενδεχομένως αρνητικών για την υγεία συνεπειών της χρησιμοποιήσεως δραστικών ουσιών και </a:t>
            </a:r>
            <a:r>
              <a:rPr lang="el-GR" dirty="0" err="1">
                <a:latin typeface="Times New Roman" panose="02020603050405020304" pitchFamily="18" charset="0"/>
                <a:cs typeface="Times New Roman" panose="02020603050405020304" pitchFamily="18" charset="0"/>
              </a:rPr>
              <a:t>φυτοπροστατευτικών</a:t>
            </a:r>
            <a:r>
              <a:rPr lang="el-GR" dirty="0">
                <a:latin typeface="Times New Roman" panose="02020603050405020304" pitchFamily="18" charset="0"/>
                <a:cs typeface="Times New Roman" panose="02020603050405020304" pitchFamily="18" charset="0"/>
              </a:rPr>
              <a:t> προϊόντων που εμπίπτουν στο πεδίο εφαρμογής του και, δεύτερον, τη σφαιρική αξιολόγηση του κινδύνου για την υγεία βάσει των πλέον αξιόπιστων διαθέσιμων επιστημονικών δεδομένων και των πλέον πρόσφατων αποτελεσμάτων της διεθνούς έρευνας. </a:t>
            </a:r>
          </a:p>
          <a:p>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88467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Έλεγχος </a:t>
            </a:r>
          </a:p>
        </p:txBody>
      </p:sp>
      <p:sp>
        <p:nvSpPr>
          <p:cNvPr id="3" name="Θέση περιεχομένου 2"/>
          <p:cNvSpPr>
            <a:spLocks noGrp="1"/>
          </p:cNvSpPr>
          <p:nvPr>
            <p:ph idx="1"/>
          </p:nvPr>
        </p:nvSpPr>
        <p:spPr/>
        <p:txBody>
          <a:bodyPr>
            <a:normAutofit fontScale="77500" lnSpcReduction="20000"/>
          </a:bodyPr>
          <a:lstStyle/>
          <a:p>
            <a:pPr algn="just"/>
            <a:r>
              <a:rPr lang="el-GR" dirty="0">
                <a:latin typeface="Times New Roman" panose="02020603050405020304" pitchFamily="18" charset="0"/>
                <a:cs typeface="Times New Roman" panose="02020603050405020304" pitchFamily="18" charset="0"/>
              </a:rPr>
              <a:t>Έγκριση μεν της ουσίας, όχι όμως πρόδηλη πλάνη εκτιμήσεως επειδή 1) τα κριτήρια αξιολόγησης όχι προδήλως ανεπαρκή, 2) όχι πρόδηλο σφάλμα εκτίμησης της υποχρέωσης για προσδιορισμό των δραστικών ουσιών, 3)  απόδειξη ότι τηρούνται οι όροι του κανονισμού και δεν τεκμαίρεται ο αβλαβής χαρακτήρας τους, 4) όχι συνοπτικοί έλεγχοι για να διαπιστωθεί η μη τοξικότητα ή ανυπαρξία καρκινογόνου δράσης, 5) ναι πρόσβαση τρίτων στο φάκελο, 6) η έγκριση μιας δραστικής ουσίας μπορεί πάντοτε να ανακληθεί. </a:t>
            </a:r>
            <a:r>
              <a:rPr lang="en-US" dirty="0">
                <a:latin typeface="Times New Roman" panose="02020603050405020304" pitchFamily="18" charset="0"/>
                <a:cs typeface="Times New Roman" panose="02020603050405020304" pitchFamily="18" charset="0"/>
              </a:rPr>
              <a:t>[O</a:t>
            </a:r>
            <a:r>
              <a:rPr lang="el-GR" dirty="0">
                <a:latin typeface="Times New Roman" panose="02020603050405020304" pitchFamily="18" charset="0"/>
                <a:cs typeface="Times New Roman" panose="02020603050405020304" pitchFamily="18" charset="0"/>
              </a:rPr>
              <a:t> Διεθνής Οργανισμός Ερευνών για τον καρκίνο, στη συνολική εκτίμησή του για τη </a:t>
            </a:r>
            <a:r>
              <a:rPr lang="el-GR" dirty="0" err="1">
                <a:latin typeface="Times New Roman" panose="02020603050405020304" pitchFamily="18" charset="0"/>
                <a:cs typeface="Times New Roman" panose="02020603050405020304" pitchFamily="18" charset="0"/>
              </a:rPr>
              <a:t>glyphosate</a:t>
            </a:r>
            <a:r>
              <a:rPr lang="el-GR" dirty="0">
                <a:latin typeface="Times New Roman" panose="02020603050405020304" pitchFamily="18" charset="0"/>
                <a:cs typeface="Times New Roman" panose="02020603050405020304" pitchFamily="18" charset="0"/>
              </a:rPr>
              <a:t>, κατέληξε στο συμπέρασμα ότι είναι «πιθανώς καρκινογόνα για τους ανθρώπους»</a:t>
            </a:r>
            <a:r>
              <a:rPr lang="en-US" dirty="0">
                <a:latin typeface="Times New Roman" panose="02020603050405020304" pitchFamily="18" charset="0"/>
                <a:cs typeface="Times New Roman" panose="02020603050405020304" pitchFamily="18" charset="0"/>
              </a:rPr>
              <a:t>. H </a:t>
            </a:r>
            <a:r>
              <a:rPr lang="el-GR" dirty="0">
                <a:latin typeface="Times New Roman" panose="02020603050405020304" pitchFamily="18" charset="0"/>
                <a:cs typeface="Times New Roman" panose="02020603050405020304" pitchFamily="18" charset="0"/>
              </a:rPr>
              <a:t>Ευρωπαϊκή Αρχή για την Ασφάλεια των Τροφίμων, όχι.] </a:t>
            </a:r>
          </a:p>
          <a:p>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8215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Εξουσία νομοθέτη </a:t>
            </a:r>
          </a:p>
        </p:txBody>
      </p:sp>
      <p:sp>
        <p:nvSpPr>
          <p:cNvPr id="3" name="Θέση περιεχομένου 2"/>
          <p:cNvSpPr>
            <a:spLocks noGrp="1"/>
          </p:cNvSpPr>
          <p:nvPr>
            <p:ph idx="1"/>
          </p:nvPr>
        </p:nvSpPr>
        <p:spPr/>
        <p:txBody>
          <a:bodyPr>
            <a:noAutofit/>
          </a:bodyPr>
          <a:lstStyle/>
          <a:p>
            <a:pPr marL="0" indent="0" algn="just">
              <a:buNone/>
            </a:pPr>
            <a:r>
              <a:rPr lang="el-GR" sz="2300" dirty="0">
                <a:latin typeface="Times New Roman" panose="02020603050405020304" pitchFamily="18" charset="0"/>
                <a:cs typeface="Times New Roman" panose="02020603050405020304" pitchFamily="18" charset="0"/>
              </a:rPr>
              <a:t>Ο νομοθέτης της Ένωσης οφείλει να λαμβάνει υπόψη την αρχή της προφύλαξης σύμφωνα με την οποία, όταν υπάρχει αβεβαιότητα ως προς την ύπαρξη ή την έκταση κινδύνων για την υγεία των προσώπων, μπορούν να ληφθούν μέτρα προστασίας χωρίς να αναμένεται να αποδειχθεί πλήρως το υποστατό και η σοβαρότητα των κινδύνων αυτών. Όταν καθίσταται ανέφικτο να προσδιοριστεί με βεβαιότητα το υποστατό ή η έκταση του προβαλλόμενου κινδύνου λόγω του αμφίσημου χαρακτήρα των αποτελεσμάτων των διεξαχθεισών μελετών, η πιθανότητα δε πραγματικής βλάβης της δημόσιας υγείας εξακολουθεί να υφίσταται στην υποθετική περίπτωση που ο κίνδυνος αυτός επέλθει, η αρχή της προφύλαξης δικαιολογεί τη λήψη μέτρων περιορισμού (απόφασης της 9ης Ιουνίου 2016, </a:t>
            </a:r>
            <a:r>
              <a:rPr lang="el-GR" sz="2300" dirty="0" err="1">
                <a:latin typeface="Times New Roman" panose="02020603050405020304" pitchFamily="18" charset="0"/>
                <a:cs typeface="Times New Roman" panose="02020603050405020304" pitchFamily="18" charset="0"/>
              </a:rPr>
              <a:t>Pesce</a:t>
            </a:r>
            <a:r>
              <a:rPr lang="el-GR" sz="2300" dirty="0">
                <a:latin typeface="Times New Roman" panose="02020603050405020304" pitchFamily="18" charset="0"/>
                <a:cs typeface="Times New Roman" panose="02020603050405020304" pitchFamily="18" charset="0"/>
              </a:rPr>
              <a:t> κ.λπ.). </a:t>
            </a:r>
          </a:p>
          <a:p>
            <a:endParaRPr lang="el-GR"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08264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9C3BCC-81E7-4B74-B9CB-CE7CEDBEFB87}"/>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Ελλάδα</a:t>
            </a:r>
          </a:p>
        </p:txBody>
      </p:sp>
      <p:sp>
        <p:nvSpPr>
          <p:cNvPr id="3" name="Θέση περιεχομένου 2">
            <a:extLst>
              <a:ext uri="{FF2B5EF4-FFF2-40B4-BE49-F238E27FC236}">
                <a16:creationId xmlns:a16="http://schemas.microsoft.com/office/drawing/2014/main" id="{5E055A35-EA88-4948-B6F7-6A1AF27A93F5}"/>
              </a:ext>
            </a:extLst>
          </p:cNvPr>
          <p:cNvSpPr>
            <a:spLocks noGrp="1"/>
          </p:cNvSpPr>
          <p:nvPr>
            <p:ph idx="1"/>
          </p:nvPr>
        </p:nvSpPr>
        <p:spPr/>
        <p:txBody>
          <a:bodyPr>
            <a:normAutofit fontScale="70000" lnSpcReduction="20000"/>
          </a:bodyPr>
          <a:lstStyle/>
          <a:p>
            <a:pPr marL="0" indent="0" algn="just">
              <a:lnSpc>
                <a:spcPct val="107000"/>
              </a:lnSpc>
              <a:spcAft>
                <a:spcPts val="800"/>
              </a:spcAft>
              <a:buNone/>
            </a:pPr>
            <a:r>
              <a:rPr lang="el-GR" sz="3200" dirty="0">
                <a:effectLst/>
                <a:latin typeface="Times New Roman" panose="02020603050405020304" pitchFamily="18" charset="0"/>
                <a:ea typeface="Calibri" panose="020F0502020204030204" pitchFamily="34" charset="0"/>
                <a:cs typeface="Times New Roman" panose="02020603050405020304" pitchFamily="18" charset="0"/>
              </a:rPr>
              <a:t>Στην Ελλάδα, υπάρχουν μείζονα διαρθρωτικά προβλήματα όσον αφορά τη διαχείριση των αποβλήτων. Η παραγωγή αστικών αποβλήτων παραμένει στο ίδιο επίπεδο κατά τα τελευταία χρόνια, ενώ βρίσκεται λίγο πάνω από τον μέσο όρο της ΕΕ για το 2017 (504 </a:t>
            </a:r>
            <a:r>
              <a:rPr lang="el-GR" sz="3200" dirty="0" err="1">
                <a:effectLst/>
                <a:latin typeface="Times New Roman" panose="02020603050405020304" pitchFamily="18" charset="0"/>
                <a:ea typeface="Calibri" panose="020F0502020204030204" pitchFamily="34" charset="0"/>
                <a:cs typeface="Times New Roman" panose="02020603050405020304" pitchFamily="18" charset="0"/>
              </a:rPr>
              <a:t>kg</a:t>
            </a:r>
            <a:r>
              <a:rPr lang="el-GR" sz="3200" dirty="0">
                <a:effectLst/>
                <a:latin typeface="Times New Roman" panose="02020603050405020304" pitchFamily="18" charset="0"/>
                <a:ea typeface="Calibri" panose="020F0502020204030204" pitchFamily="34" charset="0"/>
                <a:cs typeface="Times New Roman" panose="02020603050405020304" pitchFamily="18" charset="0"/>
              </a:rPr>
              <a:t> έναντι περίπου 487 </a:t>
            </a:r>
            <a:r>
              <a:rPr lang="el-GR" sz="3200" dirty="0" err="1">
                <a:effectLst/>
                <a:latin typeface="Times New Roman" panose="02020603050405020304" pitchFamily="18" charset="0"/>
                <a:ea typeface="Calibri" panose="020F0502020204030204" pitchFamily="34" charset="0"/>
                <a:cs typeface="Times New Roman" panose="02020603050405020304" pitchFamily="18" charset="0"/>
              </a:rPr>
              <a:t>kg</a:t>
            </a:r>
            <a:r>
              <a:rPr lang="el-GR" sz="3200" dirty="0">
                <a:effectLst/>
                <a:latin typeface="Times New Roman" panose="02020603050405020304" pitchFamily="18" charset="0"/>
                <a:ea typeface="Calibri" panose="020F0502020204030204" pitchFamily="34" charset="0"/>
                <a:cs typeface="Times New Roman" panose="02020603050405020304" pitchFamily="18" charset="0"/>
              </a:rPr>
              <a:t>/έτος/κάτοικο). Από την  του Έκθεση του 2017, η κατάσταση έχει μεταβληθεί ελάχιστα.</a:t>
            </a:r>
          </a:p>
          <a:p>
            <a:pPr marL="0" indent="0" algn="just">
              <a:lnSpc>
                <a:spcPct val="107000"/>
              </a:lnSpc>
              <a:spcAft>
                <a:spcPts val="800"/>
              </a:spcAft>
              <a:buNone/>
            </a:pPr>
            <a:r>
              <a:rPr lang="el-GR" sz="3200" dirty="0">
                <a:effectLst/>
                <a:latin typeface="Times New Roman" panose="02020603050405020304" pitchFamily="18" charset="0"/>
                <a:ea typeface="Calibri" panose="020F0502020204030204" pitchFamily="34" charset="0"/>
                <a:cs typeface="Times New Roman" panose="02020603050405020304" pitchFamily="18" charset="0"/>
              </a:rPr>
              <a:t> Η Ελλάδα απορρίπτει την πλειονότητα των αστικών αποβλήτων της σε χώρους υγειονομικής ταφής (80 %, έναντι μέσου όρου ΕΕ 24 %), ενώ μόλις 19 % ανακυκλώνεται (μέσος όρος ΕΕ: 46 %). Το ποσοστό υγειονομικής ταφής σημείωσε μέτρια μείωση και το ποσοστό ανακύκλωσης αυξήθηκε ελαφρώς.</a:t>
            </a:r>
          </a:p>
          <a:p>
            <a:pPr marL="0" indent="0" algn="just">
              <a:lnSpc>
                <a:spcPct val="107000"/>
              </a:lnSpc>
              <a:spcAft>
                <a:spcPts val="800"/>
              </a:spcAft>
              <a:buNone/>
            </a:pPr>
            <a:r>
              <a:rPr lang="el-GR" sz="3200" dirty="0">
                <a:latin typeface="Times New Roman" panose="02020603050405020304" pitchFamily="18" charset="0"/>
                <a:ea typeface="Calibri" panose="020F0502020204030204" pitchFamily="34" charset="0"/>
                <a:cs typeface="Times New Roman" panose="02020603050405020304" pitchFamily="18" charset="0"/>
              </a:rPr>
              <a:t>Η</a:t>
            </a:r>
            <a:r>
              <a:rPr lang="el-GR" sz="3200" dirty="0">
                <a:effectLst/>
                <a:latin typeface="Times New Roman" panose="02020603050405020304" pitchFamily="18" charset="0"/>
                <a:ea typeface="Calibri" panose="020F0502020204030204" pitchFamily="34" charset="0"/>
                <a:cs typeface="Times New Roman" panose="02020603050405020304" pitchFamily="18" charset="0"/>
              </a:rPr>
              <a:t> Ελλάδα διατρέχει κίνδυνο μη επίτευξης του στόχου για ανακύκλωση του 50 % των αστικών αποβλήτων έως το 2020. </a:t>
            </a:r>
          </a:p>
          <a:p>
            <a:pPr marL="0" indent="0" algn="just">
              <a:lnSpc>
                <a:spcPct val="107000"/>
              </a:lnSpc>
              <a:spcAft>
                <a:spcPts val="800"/>
              </a:spcAft>
              <a:buNone/>
            </a:pPr>
            <a:endParaRPr lang="el-GR" sz="3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endParaRPr lang="el-GR" dirty="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98450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D1B948-4EB0-482C-962B-101AA8C2814C}"/>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Φυσικό κεφάλαιο </a:t>
            </a:r>
          </a:p>
        </p:txBody>
      </p:sp>
      <p:sp>
        <p:nvSpPr>
          <p:cNvPr id="3" name="Θέση περιεχομένου 2">
            <a:extLst>
              <a:ext uri="{FF2B5EF4-FFF2-40B4-BE49-F238E27FC236}">
                <a16:creationId xmlns:a16="http://schemas.microsoft.com/office/drawing/2014/main" id="{B012A0B2-1AD9-4B29-A548-D38EB33AA721}"/>
              </a:ext>
            </a:extLst>
          </p:cNvPr>
          <p:cNvSpPr>
            <a:spLocks noGrp="1"/>
          </p:cNvSpPr>
          <p:nvPr>
            <p:ph idx="1"/>
          </p:nvPr>
        </p:nvSpPr>
        <p:spPr/>
        <p:txBody>
          <a:bodyPr>
            <a:normAutofit fontScale="62500" lnSpcReduction="20000"/>
          </a:bodyPr>
          <a:lstStyle/>
          <a:p>
            <a:pPr marL="0" indent="0" algn="just">
              <a:lnSpc>
                <a:spcPct val="107000"/>
              </a:lnSpc>
              <a:spcAft>
                <a:spcPts val="800"/>
              </a:spcAft>
              <a:buNone/>
            </a:pPr>
            <a:r>
              <a:rPr lang="el-GR" sz="3200" dirty="0">
                <a:effectLst/>
                <a:latin typeface="Times New Roman" panose="02020603050405020304" pitchFamily="18" charset="0"/>
                <a:ea typeface="Calibri" panose="020F0502020204030204" pitchFamily="34" charset="0"/>
                <a:cs typeface="Times New Roman" panose="02020603050405020304" pitchFamily="18" charset="0"/>
              </a:rPr>
              <a:t>Σύμφωνα με τις οδηγίες για τα πτηνά και τους </a:t>
            </a:r>
            <a:r>
              <a:rPr lang="el-GR" sz="3200" dirty="0" err="1">
                <a:effectLst/>
                <a:latin typeface="Times New Roman" panose="02020603050405020304" pitchFamily="18" charset="0"/>
                <a:ea typeface="Calibri" panose="020F0502020204030204" pitchFamily="34" charset="0"/>
                <a:cs typeface="Times New Roman" panose="02020603050405020304" pitchFamily="18" charset="0"/>
              </a:rPr>
              <a:t>οικοτόπους</a:t>
            </a:r>
            <a:r>
              <a:rPr lang="el-GR" sz="3200" dirty="0">
                <a:effectLst/>
                <a:latin typeface="Times New Roman" panose="02020603050405020304" pitchFamily="18" charset="0"/>
                <a:ea typeface="Calibri" panose="020F0502020204030204" pitchFamily="34" charset="0"/>
                <a:cs typeface="Times New Roman" panose="02020603050405020304" pitchFamily="18" charset="0"/>
              </a:rPr>
              <a:t>, απαιτείται από τα κράτη μέλη να συγκροτήσουν συνεκτικό εθνικό δίκτυο τόπων </a:t>
            </a:r>
            <a:r>
              <a:rPr lang="el-GR" sz="3200" dirty="0" err="1">
                <a:effectLst/>
                <a:latin typeface="Times New Roman" panose="02020603050405020304" pitchFamily="18" charset="0"/>
                <a:ea typeface="Calibri" panose="020F0502020204030204" pitchFamily="34" charset="0"/>
                <a:cs typeface="Times New Roman" panose="02020603050405020304" pitchFamily="18" charset="0"/>
              </a:rPr>
              <a:t>Natura</a:t>
            </a:r>
            <a:r>
              <a:rPr lang="el-GR" sz="3200" dirty="0">
                <a:effectLst/>
                <a:latin typeface="Times New Roman" panose="02020603050405020304" pitchFamily="18" charset="0"/>
                <a:ea typeface="Calibri" panose="020F0502020204030204" pitchFamily="34" charset="0"/>
                <a:cs typeface="Times New Roman" panose="02020603050405020304" pitchFamily="18" charset="0"/>
              </a:rPr>
              <a:t> 2000. Η Ελλάδα έχει χαρακτηρίσει 446 τόπους </a:t>
            </a:r>
            <a:r>
              <a:rPr lang="el-GR" sz="3200" dirty="0" err="1">
                <a:effectLst/>
                <a:latin typeface="Times New Roman" panose="02020603050405020304" pitchFamily="18" charset="0"/>
                <a:ea typeface="Calibri" panose="020F0502020204030204" pitchFamily="34" charset="0"/>
                <a:cs typeface="Times New Roman" panose="02020603050405020304" pitchFamily="18" charset="0"/>
              </a:rPr>
              <a:t>Natura</a:t>
            </a:r>
            <a:r>
              <a:rPr lang="el-GR" sz="3200" dirty="0">
                <a:effectLst/>
                <a:latin typeface="Times New Roman" panose="02020603050405020304" pitchFamily="18" charset="0"/>
                <a:ea typeface="Calibri" panose="020F0502020204030204" pitchFamily="34" charset="0"/>
                <a:cs typeface="Times New Roman" panose="02020603050405020304" pitchFamily="18" charset="0"/>
              </a:rPr>
              <a:t> 2000, στους οποίους περιλαμβάνονται 265 τόποι κοινοτικής σημασίας (ΤΚΣ) βάσει της οδηγίας για τους </a:t>
            </a:r>
            <a:r>
              <a:rPr lang="el-GR" sz="3200" dirty="0" err="1">
                <a:effectLst/>
                <a:latin typeface="Times New Roman" panose="02020603050405020304" pitchFamily="18" charset="0"/>
                <a:ea typeface="Calibri" panose="020F0502020204030204" pitchFamily="34" charset="0"/>
                <a:cs typeface="Times New Roman" panose="02020603050405020304" pitchFamily="18" charset="0"/>
              </a:rPr>
              <a:t>οικοτόπους</a:t>
            </a:r>
            <a:r>
              <a:rPr lang="el-GR" sz="3200" dirty="0">
                <a:effectLst/>
                <a:latin typeface="Times New Roman" panose="02020603050405020304" pitchFamily="18" charset="0"/>
                <a:ea typeface="Calibri" panose="020F0502020204030204" pitchFamily="34" charset="0"/>
                <a:cs typeface="Times New Roman" panose="02020603050405020304" pitchFamily="18" charset="0"/>
              </a:rPr>
              <a:t> και 207 ζώνες ειδικής προστασίας (ΖΕΠ) βάσει της οδηγίας για τα πτηνά. Οι εν λόγω τόποι καλύπτουν το 27,4 % της ηπειρωτικής Ελλάδας (μέσος όρος ΕΕ: 18,2 %), καθώς και σημαντικό τμήμα της θαλάσσιας έκτασής της . </a:t>
            </a:r>
          </a:p>
          <a:p>
            <a:pPr marL="0" indent="0" algn="just">
              <a:lnSpc>
                <a:spcPct val="107000"/>
              </a:lnSpc>
              <a:spcAft>
                <a:spcPts val="800"/>
              </a:spcAft>
              <a:buNone/>
            </a:pPr>
            <a:r>
              <a:rPr lang="el-GR" sz="3200" dirty="0">
                <a:effectLst/>
                <a:latin typeface="Times New Roman" panose="02020603050405020304" pitchFamily="18" charset="0"/>
                <a:ea typeface="Calibri" panose="020F0502020204030204" pitchFamily="34" charset="0"/>
                <a:cs typeface="Times New Roman" panose="02020603050405020304" pitchFamily="18" charset="0"/>
              </a:rPr>
              <a:t>Στα μείζονα εμπόδια για την επίτευξη των στόχων των οδηγιών για τη φύση περιλαμβάνονται τα εξής: i) έλλειμμα ενημέρωσης (μεταξύ των αρχών, των ενδιαφερομένων και του πληθυσμού) σχετικά με το </a:t>
            </a:r>
            <a:r>
              <a:rPr lang="el-GR" sz="3200" dirty="0" err="1">
                <a:effectLst/>
                <a:latin typeface="Times New Roman" panose="02020603050405020304" pitchFamily="18" charset="0"/>
                <a:ea typeface="Calibri" panose="020F0502020204030204" pitchFamily="34" charset="0"/>
                <a:cs typeface="Times New Roman" panose="02020603050405020304" pitchFamily="18" charset="0"/>
              </a:rPr>
              <a:t>Natura</a:t>
            </a:r>
            <a:r>
              <a:rPr lang="el-GR" sz="3200" dirty="0">
                <a:effectLst/>
                <a:latin typeface="Times New Roman" panose="02020603050405020304" pitchFamily="18" charset="0"/>
                <a:ea typeface="Calibri" panose="020F0502020204030204" pitchFamily="34" charset="0"/>
                <a:cs typeface="Times New Roman" panose="02020603050405020304" pitchFamily="18" charset="0"/>
              </a:rPr>
              <a:t> 2000 και τα οφέλη του· </a:t>
            </a:r>
            <a:r>
              <a:rPr lang="el-GR" sz="3200" dirty="0" err="1">
                <a:effectLst/>
                <a:latin typeface="Times New Roman" panose="02020603050405020304" pitchFamily="18" charset="0"/>
                <a:ea typeface="Calibri" panose="020F0502020204030204" pitchFamily="34" charset="0"/>
                <a:cs typeface="Times New Roman" panose="02020603050405020304" pitchFamily="18" charset="0"/>
              </a:rPr>
              <a:t>ii</a:t>
            </a:r>
            <a:r>
              <a:rPr lang="el-GR" sz="3200" dirty="0">
                <a:effectLst/>
                <a:latin typeface="Times New Roman" panose="02020603050405020304" pitchFamily="18" charset="0"/>
                <a:ea typeface="Calibri" panose="020F0502020204030204" pitchFamily="34" charset="0"/>
                <a:cs typeface="Times New Roman" panose="02020603050405020304" pitchFamily="18" charset="0"/>
              </a:rPr>
              <a:t>) απουσία κινήτρων για επενδύσεις οι οποίες προωθούν αυτά τα οφέλη· </a:t>
            </a:r>
            <a:r>
              <a:rPr lang="el-GR" sz="3200" dirty="0" err="1">
                <a:effectLst/>
                <a:latin typeface="Times New Roman" panose="02020603050405020304" pitchFamily="18" charset="0"/>
                <a:ea typeface="Calibri" panose="020F0502020204030204" pitchFamily="34" charset="0"/>
                <a:cs typeface="Times New Roman" panose="02020603050405020304" pitchFamily="18" charset="0"/>
              </a:rPr>
              <a:t>iii</a:t>
            </a:r>
            <a:r>
              <a:rPr lang="el-GR" sz="3200" dirty="0">
                <a:effectLst/>
                <a:latin typeface="Times New Roman" panose="02020603050405020304" pitchFamily="18" charset="0"/>
                <a:ea typeface="Calibri" panose="020F0502020204030204" pitchFamily="34" charset="0"/>
                <a:cs typeface="Times New Roman" panose="02020603050405020304" pitchFamily="18" charset="0"/>
              </a:rPr>
              <a:t>) ανεπαρκές πεδίο εφαρμογής για στήριξη της βιώσιμης διαχείρισης της γης και ολοκλήρωση με άλλες πολιτικές· και </a:t>
            </a:r>
            <a:r>
              <a:rPr lang="el-GR" sz="3200" dirty="0" err="1">
                <a:effectLst/>
                <a:latin typeface="Times New Roman" panose="02020603050405020304" pitchFamily="18" charset="0"/>
                <a:ea typeface="Calibri" panose="020F0502020204030204" pitchFamily="34" charset="0"/>
                <a:cs typeface="Times New Roman" panose="02020603050405020304" pitchFamily="18" charset="0"/>
              </a:rPr>
              <a:t>iv</a:t>
            </a:r>
            <a:r>
              <a:rPr lang="el-GR" sz="3200" dirty="0">
                <a:effectLst/>
                <a:latin typeface="Times New Roman" panose="02020603050405020304" pitchFamily="18" charset="0"/>
                <a:ea typeface="Calibri" panose="020F0502020204030204" pitchFamily="34" charset="0"/>
                <a:cs typeface="Times New Roman" panose="02020603050405020304" pitchFamily="18" charset="0"/>
              </a:rPr>
              <a:t>) δυσχέρειες στην επιβολή της νομοθεσίας. </a:t>
            </a:r>
          </a:p>
          <a:p>
            <a:pPr algn="just"/>
            <a:endParaRPr lang="el-GR" sz="3200" dirty="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1528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15AE41-4140-43C6-9D7B-BF69508E1380}"/>
              </a:ext>
            </a:extLst>
          </p:cNvPr>
          <p:cNvSpPr>
            <a:spLocks noGrp="1"/>
          </p:cNvSpPr>
          <p:nvPr>
            <p:ph type="title"/>
          </p:nvPr>
        </p:nvSpPr>
        <p:spPr/>
        <p:txBody>
          <a:bodyPr/>
          <a:lstStyle/>
          <a:p>
            <a:r>
              <a:rPr lang="el-GR" dirty="0"/>
              <a:t>Έδαφος, αέρας</a:t>
            </a:r>
          </a:p>
        </p:txBody>
      </p:sp>
      <p:sp>
        <p:nvSpPr>
          <p:cNvPr id="3" name="Θέση περιεχομένου 2">
            <a:extLst>
              <a:ext uri="{FF2B5EF4-FFF2-40B4-BE49-F238E27FC236}">
                <a16:creationId xmlns:a16="http://schemas.microsoft.com/office/drawing/2014/main" id="{E4C23DD0-F992-48D1-B9D4-2509603E9878}"/>
              </a:ext>
            </a:extLst>
          </p:cNvPr>
          <p:cNvSpPr>
            <a:spLocks noGrp="1"/>
          </p:cNvSpPr>
          <p:nvPr>
            <p:ph idx="1"/>
          </p:nvPr>
        </p:nvSpPr>
        <p:spPr/>
        <p:txBody>
          <a:bodyPr>
            <a:normAutofit fontScale="70000" lnSpcReduction="20000"/>
          </a:bodyPr>
          <a:lstStyle/>
          <a:p>
            <a:pPr marL="0" indent="0" algn="just">
              <a:buNone/>
            </a:pPr>
            <a:r>
              <a:rPr lang="el-GR" sz="3200" dirty="0">
                <a:latin typeface="Times New Roman" panose="02020603050405020304" pitchFamily="18" charset="0"/>
                <a:ea typeface="Calibri" panose="020F0502020204030204" pitchFamily="34" charset="0"/>
                <a:cs typeface="Times New Roman" panose="02020603050405020304" pitchFamily="18" charset="0"/>
              </a:rPr>
              <a:t>Η</a:t>
            </a:r>
            <a:r>
              <a:rPr lang="el-GR" sz="3200" dirty="0">
                <a:effectLst/>
                <a:latin typeface="Times New Roman" panose="02020603050405020304" pitchFamily="18" charset="0"/>
                <a:ea typeface="Calibri" panose="020F0502020204030204" pitchFamily="34" charset="0"/>
                <a:cs typeface="Times New Roman" panose="02020603050405020304" pitchFamily="18" charset="0"/>
              </a:rPr>
              <a:t> Ελλάδα έχει μέσο ρυθμό απώλειας εδάφους από το νερό 4,13 τόνους ανά εκτάριο ετησίως, σε σύγκριση με τη μέση τιμή στην ΕΕ, που αντιστοιχεί σε 2,46. Αυτό υποδεικνύει ότι η διάβρωση του εδάφους στην Ελλάδα δεν συμβαδίζει με τον μέσο όρο της ΕΕ.</a:t>
            </a:r>
          </a:p>
          <a:p>
            <a:pPr marL="0" indent="0" algn="just">
              <a:buNone/>
            </a:pPr>
            <a:r>
              <a:rPr lang="el-GR" sz="3200" dirty="0">
                <a:latin typeface="Times New Roman" panose="02020603050405020304" pitchFamily="18" charset="0"/>
                <a:ea typeface="Calibri" panose="020F0502020204030204" pitchFamily="34" charset="0"/>
                <a:cs typeface="Times New Roman" panose="02020603050405020304" pitchFamily="18" charset="0"/>
              </a:rPr>
              <a:t>Η</a:t>
            </a:r>
            <a:r>
              <a:rPr lang="el-GR" sz="3200" dirty="0">
                <a:effectLst/>
                <a:latin typeface="Times New Roman" panose="02020603050405020304" pitchFamily="18" charset="0"/>
                <a:ea typeface="Calibri" panose="020F0502020204030204" pitchFamily="34" charset="0"/>
                <a:cs typeface="Times New Roman" panose="02020603050405020304" pitchFamily="18" charset="0"/>
              </a:rPr>
              <a:t> ποιότητα του αέρα στην Ελλάδα εξακολουθεί να προκαλεί ανησυχίες. Για το 2015, ο Ευρωπαϊκός Οργανισμός Περιβάλλοντος εκτίμησε ότι περίπου 12.000 πρόωροι θάνατοι μπορούσαν να αποδοθούν στις συγκεντρώσεις λεπτών αιωρούμενων σωματιδίων , περισσότεροι από 6.100 στις συγκεντρώσεις όζοντος  και 2.300 πρόωροι θάνατοι στις συγκεντρώσεις  διοξειδίου του αζώτου. </a:t>
            </a:r>
          </a:p>
          <a:p>
            <a:pPr marL="0" indent="0" algn="just">
              <a:buNone/>
            </a:pPr>
            <a:r>
              <a:rPr lang="el-GR" sz="3200" dirty="0">
                <a:effectLst/>
                <a:latin typeface="Times New Roman" panose="02020603050405020304" pitchFamily="18" charset="0"/>
                <a:ea typeface="Calibri" panose="020F0502020204030204" pitchFamily="34" charset="0"/>
                <a:cs typeface="Times New Roman" panose="02020603050405020304" pitchFamily="18" charset="0"/>
              </a:rPr>
              <a:t>Για το 2017, καταγράφηκαν υπερβάσεις που σχετίζονταν με την ετήσια οριακή τιμή για το διοξείδιο του αζώτου (NO2) σε 1 από τις 4 ζώνες ποιότητας του αέρα (Αθήνα) και σε 1 από τις 4 ζώνες για τα λεπτά αιωρούμενα σωματίδια (PM2,5). Επίσης, καταγράφηκαν υπερβάσεις που σχετίζονταν με τα αιωρούμενα σωματίδια (PM10) σε 3 (από τις 4) ζώνες ποιότητας του αέρα. </a:t>
            </a:r>
          </a:p>
          <a:p>
            <a:pPr marL="0" indent="0" algn="just">
              <a:buNone/>
            </a:pPr>
            <a:endParaRPr lang="el-GR" sz="3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07375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C6C93B-2F54-45F7-AAF6-962C32E04904}"/>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Διακυβέρνηση </a:t>
            </a:r>
          </a:p>
        </p:txBody>
      </p:sp>
      <p:sp>
        <p:nvSpPr>
          <p:cNvPr id="3" name="Θέση περιεχομένου 2">
            <a:extLst>
              <a:ext uri="{FF2B5EF4-FFF2-40B4-BE49-F238E27FC236}">
                <a16:creationId xmlns:a16="http://schemas.microsoft.com/office/drawing/2014/main" id="{C5659974-D1C8-423C-8493-476A7C98AF80}"/>
              </a:ext>
            </a:extLst>
          </p:cNvPr>
          <p:cNvSpPr>
            <a:spLocks noGrp="1"/>
          </p:cNvSpPr>
          <p:nvPr>
            <p:ph idx="1"/>
          </p:nvPr>
        </p:nvSpPr>
        <p:spPr/>
        <p:txBody>
          <a:bodyPr>
            <a:noAutofit/>
          </a:bodyPr>
          <a:lstStyle/>
          <a:p>
            <a:pPr marL="0" indent="0" algn="just">
              <a:buNone/>
            </a:pPr>
            <a:r>
              <a:rPr lang="el-GR" sz="2000" dirty="0">
                <a:effectLst/>
                <a:latin typeface="Times New Roman" panose="02020603050405020304" pitchFamily="18" charset="0"/>
                <a:ea typeface="Calibri" panose="020F0502020204030204" pitchFamily="34" charset="0"/>
                <a:cs typeface="Times New Roman" panose="02020603050405020304" pitchFamily="18" charset="0"/>
              </a:rPr>
              <a:t>Η Ελλάδα διαθέτει κεντρικό σύστημα για την παροχή περιβαλλοντικών δεδομένων. Η διαδικτυακή πύλη του Υπουργείου Περιβάλλοντος και Ενέργειας  αποτελεί την κύρια διαδικτυακή πύλη για όλες αυτές τις πληροφορίες. Από τις εθνικές διαδικτυακές πύλες λείπουν πληροφορίες για τις χημικές ουσίες και τις βιομηχανικές εκπομπές και δεν διατίθενται δεδομένα και σύνολα δεδομένων για το παρελθόν σχετικά με την περιβαλλοντική νομοθεσία της ΕΕ. </a:t>
            </a:r>
          </a:p>
          <a:p>
            <a:pPr marL="0" indent="0" algn="just">
              <a:buNone/>
            </a:pPr>
            <a:r>
              <a:rPr lang="el-GR" sz="2000" dirty="0">
                <a:effectLst/>
                <a:latin typeface="Times New Roman" panose="02020603050405020304" pitchFamily="18" charset="0"/>
                <a:ea typeface="Calibri" panose="020F0502020204030204" pitchFamily="34" charset="0"/>
                <a:cs typeface="Times New Roman" panose="02020603050405020304" pitchFamily="18" charset="0"/>
              </a:rPr>
              <a:t>Η Ελλάδα διαθέτει προοδευτικούς καθιερωμένους κανόνες και η νομολογία του Συμβουλίου της Επικρατείας θεωρείται εδώ και καιρό πρωτοποριακή όσον αφορά την προστασία του περιβάλλοντος. Δεν υφίστανται σημαντικοί φραγμοί στην παραπομπή υποθέσεων που αφορούν τη φύση και την ατμοσφαιρική ρύπανση στο δικαστήριο. Δεν υπάρχει ειδικός κρατικός </a:t>
            </a:r>
            <a:r>
              <a:rPr lang="el-GR" sz="2000" dirty="0" err="1">
                <a:effectLst/>
                <a:latin typeface="Times New Roman" panose="02020603050405020304" pitchFamily="18" charset="0"/>
                <a:ea typeface="Calibri" panose="020F0502020204030204" pitchFamily="34" charset="0"/>
                <a:cs typeface="Times New Roman" panose="02020603050405020304" pitchFamily="18" charset="0"/>
              </a:rPr>
              <a:t>ιστότοπος</a:t>
            </a:r>
            <a:r>
              <a:rPr lang="el-GR" sz="2000" dirty="0">
                <a:effectLst/>
                <a:latin typeface="Times New Roman" panose="02020603050405020304" pitchFamily="18" charset="0"/>
                <a:ea typeface="Calibri" panose="020F0502020204030204" pitchFamily="34" charset="0"/>
                <a:cs typeface="Times New Roman" panose="02020603050405020304" pitchFamily="18" charset="0"/>
              </a:rPr>
              <a:t> στον οποίο παρέχονται πληροφορίες για τους τρόπους υποβολής περιβαλλοντικών καταγγελιών</a:t>
            </a:r>
            <a:r>
              <a:rPr lang="el-GR" sz="20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endParaRPr lang="el-GR" sz="2000" dirty="0">
              <a:latin typeface="Times New Roman" panose="02020603050405020304" pitchFamily="18" charset="0"/>
              <a:cs typeface="Times New Roman" panose="02020603050405020304" pitchFamily="18" charset="0"/>
            </a:endParaRPr>
          </a:p>
          <a:p>
            <a:endParaRPr lang="el-G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4921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64E519-157A-44EF-A5E3-13623B03C7DE}"/>
              </a:ext>
            </a:extLst>
          </p:cNvPr>
          <p:cNvSpPr>
            <a:spLocks noGrp="1"/>
          </p:cNvSpPr>
          <p:nvPr>
            <p:ph type="title"/>
          </p:nvPr>
        </p:nvSpPr>
        <p:spPr/>
        <p:txBody>
          <a:bodyPr/>
          <a:lstStyle/>
          <a:p>
            <a:r>
              <a:rPr lang="el-GR" dirty="0"/>
              <a:t>Τα πρώτα βήματα </a:t>
            </a:r>
          </a:p>
        </p:txBody>
      </p:sp>
      <p:sp>
        <p:nvSpPr>
          <p:cNvPr id="3" name="Θέση περιεχομένου 2">
            <a:extLst>
              <a:ext uri="{FF2B5EF4-FFF2-40B4-BE49-F238E27FC236}">
                <a16:creationId xmlns:a16="http://schemas.microsoft.com/office/drawing/2014/main" id="{690CB62C-8A09-487E-9BDD-5786FDAAEA68}"/>
              </a:ext>
            </a:extLst>
          </p:cNvPr>
          <p:cNvSpPr>
            <a:spLocks noGrp="1"/>
          </p:cNvSpPr>
          <p:nvPr>
            <p:ph idx="1"/>
          </p:nvPr>
        </p:nvSpPr>
        <p:spPr/>
        <p:txBody>
          <a:bodyPr>
            <a:normAutofit lnSpcReduction="10000"/>
          </a:bodyPr>
          <a:lstStyle/>
          <a:p>
            <a:pPr marL="0" indent="0" algn="just">
              <a:buNone/>
            </a:pPr>
            <a:r>
              <a:rPr lang="el-GR" sz="1800" dirty="0">
                <a:effectLst/>
                <a:latin typeface="Times New Roman" panose="02020603050405020304" pitchFamily="18" charset="0"/>
                <a:ea typeface="Times New Roman" panose="02020603050405020304" pitchFamily="18" charset="0"/>
              </a:rPr>
              <a:t>Πρώτη διαπίστωση του προβλήματο</a:t>
            </a:r>
            <a:r>
              <a:rPr lang="el-GR" sz="1800" dirty="0">
                <a:latin typeface="Times New Roman" panose="02020603050405020304" pitchFamily="18" charset="0"/>
                <a:ea typeface="Times New Roman" panose="02020603050405020304" pitchFamily="18" charset="0"/>
              </a:rPr>
              <a:t>ς: </a:t>
            </a:r>
            <a:r>
              <a:rPr lang="el-GR" sz="1800" dirty="0">
                <a:effectLst/>
                <a:latin typeface="Times New Roman" panose="02020603050405020304" pitchFamily="18" charset="0"/>
                <a:ea typeface="Times New Roman" panose="02020603050405020304" pitchFamily="18" charset="0"/>
              </a:rPr>
              <a:t>από τις δεκαετίες του 1960 και 1970, επιστημονικές παρατηρήσεις έδειχναν ότι οι συγκεντρώσεις </a:t>
            </a:r>
            <a:r>
              <a:rPr lang="en-US" sz="1800" dirty="0">
                <a:effectLst/>
                <a:latin typeface="Times New Roman" panose="02020603050405020304" pitchFamily="18" charset="0"/>
                <a:ea typeface="Times New Roman" panose="02020603050405020304" pitchFamily="18" charset="0"/>
              </a:rPr>
              <a:t>CO2 </a:t>
            </a:r>
            <a:r>
              <a:rPr lang="el-GR" sz="1800" dirty="0">
                <a:effectLst/>
                <a:latin typeface="Times New Roman" panose="02020603050405020304" pitchFamily="18" charset="0"/>
                <a:ea typeface="Times New Roman" panose="02020603050405020304" pitchFamily="18" charset="0"/>
              </a:rPr>
              <a:t>στην ατμόσφαιρα αυξάνονταν σημαντικά</a:t>
            </a:r>
            <a:r>
              <a:rPr lang="en-US" sz="1800" dirty="0">
                <a:effectLst/>
                <a:latin typeface="Times New Roman" panose="02020603050405020304" pitchFamily="18" charset="0"/>
                <a:ea typeface="Times New Roman" panose="02020603050405020304" pitchFamily="18" charset="0"/>
              </a:rPr>
              <a:t>.</a:t>
            </a:r>
          </a:p>
          <a:p>
            <a:pPr marL="0" indent="0" algn="just">
              <a:buNone/>
            </a:pPr>
            <a:r>
              <a:rPr lang="el-GR" sz="1800" dirty="0">
                <a:effectLst/>
                <a:latin typeface="Times New Roman" panose="02020603050405020304" pitchFamily="18" charset="0"/>
                <a:ea typeface="Times New Roman" panose="02020603050405020304" pitchFamily="18" charset="0"/>
              </a:rPr>
              <a:t>Όμως μόλι</a:t>
            </a:r>
            <a:r>
              <a:rPr lang="el-GR" sz="1800" dirty="0">
                <a:latin typeface="Times New Roman" panose="02020603050405020304" pitchFamily="18" charset="0"/>
                <a:ea typeface="Times New Roman" panose="02020603050405020304" pitchFamily="18" charset="0"/>
              </a:rPr>
              <a:t>ς το 1988, δημιουργήθηκε από τον Παγκόσμιο Οργανισμό Μετεωρολογίας και το Περιβαλλοντικό Πρόγραμμα του ΟΗΕ μια Διακυβερνητική Επιτροπή για την Αλλαγή του Κλίματος. </a:t>
            </a:r>
            <a:endParaRPr lang="en-US" sz="1800" dirty="0">
              <a:effectLst/>
              <a:latin typeface="Times New Roman" panose="02020603050405020304" pitchFamily="18" charset="0"/>
              <a:ea typeface="Times New Roman" panose="02020603050405020304" pitchFamily="18" charset="0"/>
            </a:endParaRPr>
          </a:p>
          <a:p>
            <a:pPr marL="0" indent="0" algn="just">
              <a:buNone/>
            </a:pPr>
            <a:r>
              <a:rPr lang="el-GR" sz="1800" dirty="0">
                <a:effectLst/>
                <a:latin typeface="Times New Roman" panose="02020603050405020304" pitchFamily="18" charset="0"/>
                <a:ea typeface="Times New Roman" panose="02020603050405020304" pitchFamily="18" charset="0"/>
              </a:rPr>
              <a:t> Τα συμπεράσματα της Διακυβερνητικής Επιτροπής ώθησαν τις κυβερνήσεις να δημιουργήσουν τη Σύμβαση-Πλαίσιο των Ηνωμένω</a:t>
            </a:r>
            <a:r>
              <a:rPr lang="el-GR" sz="1800" dirty="0">
                <a:latin typeface="Times New Roman" panose="02020603050405020304" pitchFamily="18" charset="0"/>
                <a:ea typeface="Times New Roman" panose="02020603050405020304" pitchFamily="18" charset="0"/>
              </a:rPr>
              <a:t>ν Εθνών για τις Κλιματικές Μεταβολές. </a:t>
            </a:r>
            <a:endParaRPr lang="el-GR" sz="1800" dirty="0">
              <a:effectLst/>
              <a:latin typeface="Times New Roman" panose="02020603050405020304" pitchFamily="18" charset="0"/>
              <a:ea typeface="Times New Roman" panose="02020603050405020304" pitchFamily="18" charset="0"/>
            </a:endParaRPr>
          </a:p>
          <a:p>
            <a:pPr marL="0" indent="0" algn="just">
              <a:buNone/>
            </a:pPr>
            <a:r>
              <a:rPr lang="el-GR" sz="1800" dirty="0">
                <a:effectLst/>
                <a:latin typeface="Times New Roman" panose="02020603050405020304" pitchFamily="18" charset="0"/>
                <a:ea typeface="Times New Roman" panose="02020603050405020304" pitchFamily="18" charset="0"/>
              </a:rPr>
              <a:t>Σε σχέση με τα δεδομένα για τις διεθνείς συμφωνίες, η διαπραγμάτευση της Σύμβασης ήταν σχετικά σύντομη. Ήταν έτοιμη προς υπογραφή στη Διάσκεψη των Ηνωμένων Εθνών για το Περιβάλλον και την Ανάπτυξη (γνωστότερη ως συνάντηση κορυφής για την προστασία της Γης) το 1992 στο Ρίο ντε </a:t>
            </a:r>
            <a:r>
              <a:rPr lang="el-GR" sz="1800" dirty="0" err="1">
                <a:effectLst/>
                <a:latin typeface="Times New Roman" panose="02020603050405020304" pitchFamily="18" charset="0"/>
                <a:ea typeface="Times New Roman" panose="02020603050405020304" pitchFamily="18" charset="0"/>
              </a:rPr>
              <a:t>Τζανέιρο</a:t>
            </a:r>
            <a:r>
              <a:rPr lang="el-GR" sz="1800" dirty="0">
                <a:effectLst/>
                <a:latin typeface="Times New Roman" panose="02020603050405020304" pitchFamily="18" charset="0"/>
                <a:ea typeface="Times New Roman" panose="02020603050405020304" pitchFamily="18" charset="0"/>
              </a:rPr>
              <a:t>. </a:t>
            </a:r>
          </a:p>
          <a:p>
            <a:pPr marL="0" indent="0" algn="just">
              <a:buNone/>
            </a:pPr>
            <a:r>
              <a:rPr lang="el-GR" sz="1800" dirty="0">
                <a:effectLst/>
                <a:latin typeface="Times New Roman" panose="02020603050405020304" pitchFamily="18" charset="0"/>
                <a:ea typeface="Times New Roman" panose="02020603050405020304" pitchFamily="18" charset="0"/>
              </a:rPr>
              <a:t>Η Σύμβαση-Πλαίσιο των Ηνωμένων Εθνών για την αλλαγή του κλίματος, καθώς και το πρωτόκολλο του Κιότο που ακολούθησε, αποτελούν το μόνο διεθνές πλαίσιο για την καταπολέμηση των κλιματικών αλλαγών.</a:t>
            </a:r>
          </a:p>
          <a:p>
            <a:pPr algn="just"/>
            <a:endParaRPr lang="el-GR" dirty="0"/>
          </a:p>
        </p:txBody>
      </p:sp>
    </p:spTree>
    <p:extLst>
      <p:ext uri="{BB962C8B-B14F-4D97-AF65-F5344CB8AC3E}">
        <p14:creationId xmlns:p14="http://schemas.microsoft.com/office/powerpoint/2010/main" val="2179357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7AF4A8-7882-4909-8B18-AF1C6299F157}"/>
              </a:ext>
            </a:extLst>
          </p:cNvPr>
          <p:cNvSpPr>
            <a:spLocks noGrp="1"/>
          </p:cNvSpPr>
          <p:nvPr>
            <p:ph type="title"/>
          </p:nvPr>
        </p:nvSpPr>
        <p:spPr/>
        <p:txBody>
          <a:bodyPr/>
          <a:lstStyle/>
          <a:p>
            <a:r>
              <a:rPr lang="el-GR" dirty="0"/>
              <a:t>Πρωτόκολλο του Κιότο </a:t>
            </a:r>
          </a:p>
        </p:txBody>
      </p:sp>
      <p:sp>
        <p:nvSpPr>
          <p:cNvPr id="3" name="Θέση περιεχομένου 2">
            <a:extLst>
              <a:ext uri="{FF2B5EF4-FFF2-40B4-BE49-F238E27FC236}">
                <a16:creationId xmlns:a16="http://schemas.microsoft.com/office/drawing/2014/main" id="{8D77203F-CB98-4F7A-B4AD-9A84BDF04E87}"/>
              </a:ext>
            </a:extLst>
          </p:cNvPr>
          <p:cNvSpPr>
            <a:spLocks noGrp="1"/>
          </p:cNvSpPr>
          <p:nvPr>
            <p:ph idx="1"/>
          </p:nvPr>
        </p:nvSpPr>
        <p:spPr/>
        <p:txBody>
          <a:bodyPr>
            <a:normAutofit/>
          </a:bodyPr>
          <a:lstStyle/>
          <a:p>
            <a:pPr marL="0" indent="0" algn="just">
              <a:spcBef>
                <a:spcPts val="600"/>
              </a:spcBef>
              <a:buNone/>
            </a:pPr>
            <a:r>
              <a:rPr lang="el-GR" sz="2000" dirty="0">
                <a:effectLst/>
                <a:latin typeface="Times New Roman" panose="02020603050405020304" pitchFamily="18" charset="0"/>
                <a:ea typeface="Times New Roman" panose="02020603050405020304" pitchFamily="18" charset="0"/>
              </a:rPr>
              <a:t>Πρωτόκολλο του Κιότο(1995): «οδικός χάρτης», στον οποίο περιλαμβάνονται τα απαραίτητα βήματα για τη μακροπρόθεσμη αντιμετώπιση της αλλαγής του κλίματος που προκαλείται από την  αύξηση των ανθρωπογενών εκπομπών αερίων του θερμοκηπίου. </a:t>
            </a:r>
          </a:p>
          <a:p>
            <a:pPr marL="0" indent="0" algn="just">
              <a:spcBef>
                <a:spcPts val="600"/>
              </a:spcBef>
              <a:buNone/>
            </a:pPr>
            <a:r>
              <a:rPr lang="el-GR" sz="2000" dirty="0">
                <a:effectLst/>
                <a:latin typeface="Times New Roman" panose="02020603050405020304" pitchFamily="18" charset="0"/>
                <a:ea typeface="Times New Roman" panose="02020603050405020304" pitchFamily="18" charset="0"/>
              </a:rPr>
              <a:t>Δεσμεύσεις κρατών: μείωση των εκπομπών (2008-2012) κατά ένα συγκεκριμένο στόχο σε σχέση με τις εκπομπές του 1990 (ή του 1995 για ορισμένα αέρια). </a:t>
            </a:r>
          </a:p>
          <a:p>
            <a:pPr marL="0" indent="0" algn="just">
              <a:spcBef>
                <a:spcPts val="600"/>
              </a:spcBef>
              <a:buNone/>
            </a:pPr>
            <a:r>
              <a:rPr lang="el-GR" sz="2000" dirty="0">
                <a:effectLst/>
                <a:latin typeface="Times New Roman" panose="02020603050405020304" pitchFamily="18" charset="0"/>
                <a:ea typeface="Times New Roman" panose="02020603050405020304" pitchFamily="18" charset="0"/>
              </a:rPr>
              <a:t>Στόχος: να μην επιβαρυνθεί η παγκόσμια οικονομία. </a:t>
            </a:r>
          </a:p>
          <a:p>
            <a:pPr marL="0" indent="0" algn="just">
              <a:spcBef>
                <a:spcPts val="600"/>
              </a:spcBef>
              <a:buNone/>
            </a:pPr>
            <a:r>
              <a:rPr lang="el-GR" sz="2000" dirty="0">
                <a:effectLst/>
                <a:latin typeface="Times New Roman" panose="02020603050405020304" pitchFamily="18" charset="0"/>
                <a:ea typeface="Times New Roman" panose="02020603050405020304" pitchFamily="18" charset="0"/>
              </a:rPr>
              <a:t>Τρεις ευέλικτοι μηχανισμοί: 1) εμπορία δικαιωμάτων εκπομπών, 2) κοινή εφαρμογή, και 3) μηχανισμός καθαρής ανάπτυξης. </a:t>
            </a:r>
          </a:p>
          <a:p>
            <a:pPr marL="0" indent="0" algn="just">
              <a:spcBef>
                <a:spcPts val="600"/>
              </a:spcBef>
              <a:buNone/>
            </a:pPr>
            <a:r>
              <a:rPr lang="el-GR" sz="2000" dirty="0">
                <a:effectLst/>
                <a:latin typeface="Times New Roman" panose="02020603050405020304" pitchFamily="18" charset="0"/>
                <a:ea typeface="Times New Roman" panose="02020603050405020304" pitchFamily="18" charset="0"/>
              </a:rPr>
              <a:t>Ο πρώτος μηχανισμός προβλέπει την αγοραπωλησία δικαιωμάτων εκπομπών μεταξύ των ενδιαφερόμενων μερών (όπως για παράδειγμα κράτη και υπόχρεες εγκαταστάσεις).</a:t>
            </a:r>
            <a:r>
              <a:rPr lang="el-GR" sz="2000" baseline="30000" dirty="0">
                <a:effectLst/>
                <a:latin typeface="Times New Roman" panose="02020603050405020304" pitchFamily="18" charset="0"/>
                <a:ea typeface="Times New Roman" panose="02020603050405020304" pitchFamily="18" charset="0"/>
              </a:rPr>
              <a:t> </a:t>
            </a:r>
            <a:endParaRPr lang="el-GR" sz="2000" dirty="0">
              <a:effectLst/>
              <a:latin typeface="Times New Roman" panose="02020603050405020304" pitchFamily="18" charset="0"/>
              <a:ea typeface="Times New Roman" panose="02020603050405020304" pitchFamily="18" charset="0"/>
            </a:endParaRPr>
          </a:p>
          <a:p>
            <a:endParaRPr lang="el-GR" sz="2000" dirty="0"/>
          </a:p>
        </p:txBody>
      </p:sp>
    </p:spTree>
    <p:extLst>
      <p:ext uri="{BB962C8B-B14F-4D97-AF65-F5344CB8AC3E}">
        <p14:creationId xmlns:p14="http://schemas.microsoft.com/office/powerpoint/2010/main" val="1701117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EC41C8-A206-4944-99B3-4C36579BE10E}"/>
              </a:ext>
            </a:extLst>
          </p:cNvPr>
          <p:cNvSpPr>
            <a:spLocks noGrp="1"/>
          </p:cNvSpPr>
          <p:nvPr>
            <p:ph type="title"/>
          </p:nvPr>
        </p:nvSpPr>
        <p:spPr/>
        <p:txBody>
          <a:bodyPr/>
          <a:lstStyle/>
          <a:p>
            <a:r>
              <a:rPr lang="el-GR" dirty="0"/>
              <a:t>Συμφωνία των </a:t>
            </a:r>
            <a:r>
              <a:rPr lang="el-GR" dirty="0" err="1"/>
              <a:t>Παρισίων</a:t>
            </a:r>
            <a:r>
              <a:rPr lang="el-GR" dirty="0"/>
              <a:t> </a:t>
            </a:r>
          </a:p>
        </p:txBody>
      </p:sp>
      <p:sp>
        <p:nvSpPr>
          <p:cNvPr id="3" name="Θέση περιεχομένου 2">
            <a:extLst>
              <a:ext uri="{FF2B5EF4-FFF2-40B4-BE49-F238E27FC236}">
                <a16:creationId xmlns:a16="http://schemas.microsoft.com/office/drawing/2014/main" id="{9FABEF50-AD1D-4E5C-887C-1A6BA9837449}"/>
              </a:ext>
            </a:extLst>
          </p:cNvPr>
          <p:cNvSpPr>
            <a:spLocks noGrp="1"/>
          </p:cNvSpPr>
          <p:nvPr>
            <p:ph idx="1"/>
          </p:nvPr>
        </p:nvSpPr>
        <p:spPr/>
        <p:txBody>
          <a:bodyPr>
            <a:normAutofit/>
          </a:bodyPr>
          <a:lstStyle/>
          <a:p>
            <a:pPr marL="0" indent="0" algn="just">
              <a:spcBef>
                <a:spcPts val="600"/>
              </a:spcBef>
              <a:buNone/>
            </a:pPr>
            <a:r>
              <a:rPr lang="el-GR" sz="2000" dirty="0">
                <a:effectLst/>
                <a:latin typeface="Times New Roman" panose="02020603050405020304" pitchFamily="18" charset="0"/>
                <a:ea typeface="Times New Roman" panose="02020603050405020304" pitchFamily="18" charset="0"/>
              </a:rPr>
              <a:t>Συμφωνία των </a:t>
            </a:r>
            <a:r>
              <a:rPr lang="el-GR" sz="2000" dirty="0" err="1">
                <a:effectLst/>
                <a:latin typeface="Times New Roman" panose="02020603050405020304" pitchFamily="18" charset="0"/>
                <a:ea typeface="Times New Roman" panose="02020603050405020304" pitchFamily="18" charset="0"/>
              </a:rPr>
              <a:t>Παρισίων</a:t>
            </a:r>
            <a:r>
              <a:rPr lang="el-GR" sz="2000" dirty="0">
                <a:effectLst/>
                <a:latin typeface="Times New Roman" panose="02020603050405020304" pitchFamily="18" charset="0"/>
                <a:ea typeface="Times New Roman" panose="02020603050405020304" pitchFamily="18" charset="0"/>
              </a:rPr>
              <a:t>: μια παγκόσμια συμφωνία για την κλιματική αλλαγή (2015). Η συμφωνία αποτελεί ένα σχέδιο δράσης για τη συγκράτηση της αύξησης της θερμοκρασίας του πλανήτη «αρκετά κάτω» από τους 2°</a:t>
            </a:r>
            <a:r>
              <a:rPr lang="en-US" sz="2000" dirty="0">
                <a:effectLst/>
                <a:latin typeface="Times New Roman" panose="02020603050405020304" pitchFamily="18" charset="0"/>
                <a:ea typeface="Times New Roman" panose="02020603050405020304" pitchFamily="18" charset="0"/>
              </a:rPr>
              <a:t>C</a:t>
            </a:r>
            <a:r>
              <a:rPr lang="el-GR" sz="2000" dirty="0">
                <a:effectLst/>
                <a:latin typeface="Times New Roman" panose="02020603050405020304" pitchFamily="18" charset="0"/>
                <a:ea typeface="Times New Roman" panose="02020603050405020304" pitchFamily="18" charset="0"/>
              </a:rPr>
              <a:t>. </a:t>
            </a:r>
          </a:p>
          <a:p>
            <a:pPr marL="0" indent="0" algn="just">
              <a:spcBef>
                <a:spcPts val="600"/>
              </a:spcBef>
              <a:buNone/>
            </a:pPr>
            <a:r>
              <a:rPr lang="el-GR" sz="2000" dirty="0">
                <a:effectLst/>
                <a:latin typeface="Times New Roman" panose="02020603050405020304" pitchFamily="18" charset="0"/>
                <a:ea typeface="Times New Roman" panose="02020603050405020304" pitchFamily="18" charset="0"/>
              </a:rPr>
              <a:t>Καλύπτει την περίοδο από το 2020 και μετά. Τέθηκε σε εφαρμογή στις 4 Νοεμβρίου του 2016 και φέρει τις υπογραφές 195 χωρών. </a:t>
            </a:r>
          </a:p>
          <a:p>
            <a:pPr marL="0" indent="0" algn="just">
              <a:spcBef>
                <a:spcPts val="600"/>
              </a:spcBef>
              <a:buNone/>
            </a:pPr>
            <a:r>
              <a:rPr lang="el-GR" sz="2000" dirty="0">
                <a:effectLst/>
                <a:latin typeface="Times New Roman" panose="02020603050405020304" pitchFamily="18" charset="0"/>
                <a:ea typeface="Times New Roman" panose="02020603050405020304" pitchFamily="18" charset="0"/>
              </a:rPr>
              <a:t>Τα κύρια στοιχεία της είναι τα εξής:</a:t>
            </a:r>
          </a:p>
          <a:p>
            <a:pPr algn="just">
              <a:spcBef>
                <a:spcPts val="600"/>
              </a:spcBef>
            </a:pPr>
            <a:r>
              <a:rPr lang="el-GR" sz="2000" dirty="0">
                <a:effectLst/>
                <a:latin typeface="Times New Roman" panose="02020603050405020304" pitchFamily="18" charset="0"/>
                <a:ea typeface="Times New Roman" panose="02020603050405020304" pitchFamily="18" charset="0"/>
              </a:rPr>
              <a:t>μακροπρόθεσμος στόχος: οι κυβερνήσεις συμφώνησαν να συγκρατήσουν την αύξηση της μέσης θερμοκρασίας του πλανήτη αρκετά κάτω από τους 2°</a:t>
            </a:r>
            <a:r>
              <a:rPr lang="en-US" sz="2000" dirty="0">
                <a:effectLst/>
                <a:latin typeface="Times New Roman" panose="02020603050405020304" pitchFamily="18" charset="0"/>
                <a:ea typeface="Times New Roman" panose="02020603050405020304" pitchFamily="18" charset="0"/>
              </a:rPr>
              <a:t>C</a:t>
            </a:r>
            <a:r>
              <a:rPr lang="el-GR" sz="2000" dirty="0">
                <a:effectLst/>
                <a:latin typeface="Times New Roman" panose="02020603050405020304" pitchFamily="18" charset="0"/>
                <a:ea typeface="Times New Roman" panose="02020603050405020304" pitchFamily="18" charset="0"/>
              </a:rPr>
              <a:t> πάνω από τα προβιομηχανικά επίπεδα και να συνεχίσουν τις προσπάθειες να την περιορίσουν στον 1,5°</a:t>
            </a:r>
            <a:r>
              <a:rPr lang="en-US" sz="2000" dirty="0">
                <a:effectLst/>
                <a:latin typeface="Times New Roman" panose="02020603050405020304" pitchFamily="18" charset="0"/>
                <a:ea typeface="Times New Roman" panose="02020603050405020304" pitchFamily="18" charset="0"/>
              </a:rPr>
              <a:t>C</a:t>
            </a:r>
            <a:r>
              <a:rPr lang="el-GR" sz="2000" dirty="0">
                <a:effectLst/>
                <a:latin typeface="Times New Roman" panose="02020603050405020304" pitchFamily="18" charset="0"/>
                <a:ea typeface="Times New Roman" panose="02020603050405020304" pitchFamily="18" charset="0"/>
              </a:rPr>
              <a:t>, </a:t>
            </a:r>
          </a:p>
          <a:p>
            <a:pPr algn="just">
              <a:spcBef>
                <a:spcPts val="600"/>
              </a:spcBef>
            </a:pPr>
            <a:r>
              <a:rPr lang="el-GR" sz="2000" dirty="0">
                <a:effectLst/>
                <a:latin typeface="Times New Roman" panose="02020603050405020304" pitchFamily="18" charset="0"/>
                <a:ea typeface="Times New Roman" panose="02020603050405020304" pitchFamily="18" charset="0"/>
              </a:rPr>
              <a:t>συνεισφορές: πριν και κατά τη διάσκεψη των </a:t>
            </a:r>
            <a:r>
              <a:rPr lang="el-GR" sz="2000" dirty="0" err="1">
                <a:effectLst/>
                <a:latin typeface="Times New Roman" panose="02020603050405020304" pitchFamily="18" charset="0"/>
                <a:ea typeface="Times New Roman" panose="02020603050405020304" pitchFamily="18" charset="0"/>
              </a:rPr>
              <a:t>Παρισίων</a:t>
            </a:r>
            <a:r>
              <a:rPr lang="el-GR" sz="2000" dirty="0">
                <a:effectLst/>
                <a:latin typeface="Times New Roman" panose="02020603050405020304" pitchFamily="18" charset="0"/>
                <a:ea typeface="Times New Roman" panose="02020603050405020304" pitchFamily="18" charset="0"/>
              </a:rPr>
              <a:t>, οι χώρες υπέβαλαν ολοκληρωμένα εθνικά σχέδια κλιματικής δράσης με στόχο τη μείωση των εκπομπών τους</a:t>
            </a:r>
          </a:p>
          <a:p>
            <a:endParaRPr lang="el-GR" sz="2000" dirty="0"/>
          </a:p>
        </p:txBody>
      </p:sp>
    </p:spTree>
    <p:extLst>
      <p:ext uri="{BB962C8B-B14F-4D97-AF65-F5344CB8AC3E}">
        <p14:creationId xmlns:p14="http://schemas.microsoft.com/office/powerpoint/2010/main" val="1985158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B466F5-E9A2-4BD8-B131-27BC6CBD9553}"/>
              </a:ext>
            </a:extLst>
          </p:cNvPr>
          <p:cNvSpPr>
            <a:spLocks noGrp="1"/>
          </p:cNvSpPr>
          <p:nvPr>
            <p:ph type="title"/>
          </p:nvPr>
        </p:nvSpPr>
        <p:spPr/>
        <p:txBody>
          <a:bodyPr/>
          <a:lstStyle/>
          <a:p>
            <a:r>
              <a:rPr lang="el-GR" dirty="0"/>
              <a:t>Όροι της Συμφωνίας </a:t>
            </a:r>
          </a:p>
        </p:txBody>
      </p:sp>
      <p:sp>
        <p:nvSpPr>
          <p:cNvPr id="3" name="Θέση περιεχομένου 2">
            <a:extLst>
              <a:ext uri="{FF2B5EF4-FFF2-40B4-BE49-F238E27FC236}">
                <a16:creationId xmlns:a16="http://schemas.microsoft.com/office/drawing/2014/main" id="{6A587BC1-3DE9-426D-AB27-0F8BEFFEFCE6}"/>
              </a:ext>
            </a:extLst>
          </p:cNvPr>
          <p:cNvSpPr>
            <a:spLocks noGrp="1"/>
          </p:cNvSpPr>
          <p:nvPr>
            <p:ph idx="1"/>
          </p:nvPr>
        </p:nvSpPr>
        <p:spPr/>
        <p:txBody>
          <a:bodyPr>
            <a:normAutofit/>
          </a:bodyPr>
          <a:lstStyle/>
          <a:p>
            <a:pPr marL="0" indent="0" algn="just">
              <a:spcBef>
                <a:spcPts val="600"/>
              </a:spcBef>
              <a:buNone/>
            </a:pPr>
            <a:r>
              <a:rPr lang="el-GR" sz="1800" dirty="0">
                <a:effectLst/>
                <a:latin typeface="Times New Roman" panose="02020603050405020304" pitchFamily="18" charset="0"/>
                <a:ea typeface="Times New Roman" panose="02020603050405020304" pitchFamily="18" charset="0"/>
              </a:rPr>
              <a:t>Οι κυβερνήσεις συμφώνησαν να γνωστοποιούν ανά 5ετία τις συνεισφορές τους με σκοπό τον καθορισμό πιο φιλόδοξων στόχων. </a:t>
            </a:r>
          </a:p>
          <a:p>
            <a:pPr marL="0" indent="0" algn="just">
              <a:spcBef>
                <a:spcPts val="600"/>
              </a:spcBef>
              <a:buNone/>
            </a:pPr>
            <a:r>
              <a:rPr lang="el-GR" sz="1800" dirty="0">
                <a:effectLst/>
                <a:latin typeface="Times New Roman" panose="02020603050405020304" pitchFamily="18" charset="0"/>
                <a:ea typeface="Times New Roman" panose="02020603050405020304" pitchFamily="18" charset="0"/>
              </a:rPr>
              <a:t>Δέχθηκαν επίσης να γνωστοποιούν μεταξύ τους και στο κοινό την πρόοδό τους προς την επίτευξη των στόχων τους, με σκοπό την εξασφάλιση διαφάνειας και εποπτείας. </a:t>
            </a:r>
          </a:p>
          <a:p>
            <a:pPr marL="0" indent="0" algn="just">
              <a:spcBef>
                <a:spcPts val="600"/>
              </a:spcBef>
              <a:buNone/>
            </a:pPr>
            <a:r>
              <a:rPr lang="el-GR" sz="1800" dirty="0">
                <a:effectLst/>
                <a:latin typeface="Times New Roman" panose="02020603050405020304" pitchFamily="18" charset="0"/>
                <a:ea typeface="Times New Roman" panose="02020603050405020304" pitchFamily="18" charset="0"/>
              </a:rPr>
              <a:t>Επίσης, σύμφωνα και με την αρχή της αλληλεγγύης, η ΕΕ και άλλες ανεπτυγμένες χώρες θα εξακολουθήσουν να παρέχουν χρηματοδότηση μέτρων αντιμετώπισης της αλλαγής του κλίματος, προκειμένου να βοηθήσουν τις αναπτυσσόμενες χώρες τόσο να μειώσουν τις εκπομπές όσο και να θωρακιστούν έναντι των επιπτώσεων της κλιματικής αλλαγής. </a:t>
            </a:r>
          </a:p>
          <a:p>
            <a:pPr marL="0" indent="0" algn="just">
              <a:spcBef>
                <a:spcPts val="600"/>
              </a:spcBef>
              <a:buNone/>
            </a:pPr>
            <a:r>
              <a:rPr lang="el-GR" sz="1800" dirty="0">
                <a:effectLst/>
                <a:latin typeface="Times New Roman" panose="02020603050405020304" pitchFamily="18" charset="0"/>
                <a:ea typeface="Times New Roman" panose="02020603050405020304" pitchFamily="18" charset="0"/>
              </a:rPr>
              <a:t>ΗΠΑ: αποχώρηση (πρόεδρος Ντόναλντ </a:t>
            </a:r>
            <a:r>
              <a:rPr lang="el-GR" sz="1800" dirty="0" err="1">
                <a:effectLst/>
                <a:latin typeface="Times New Roman" panose="02020603050405020304" pitchFamily="18" charset="0"/>
                <a:ea typeface="Times New Roman" panose="02020603050405020304" pitchFamily="18" charset="0"/>
              </a:rPr>
              <a:t>Τραμπ</a:t>
            </a:r>
            <a:r>
              <a:rPr lang="el-GR" sz="1800" dirty="0">
                <a:effectLst/>
                <a:latin typeface="Times New Roman" panose="02020603050405020304" pitchFamily="18" charset="0"/>
                <a:ea typeface="Times New Roman" panose="02020603050405020304" pitchFamily="18" charset="0"/>
              </a:rPr>
              <a:t>) και εκ νέου συμμετοχή (πρόεδρος </a:t>
            </a:r>
            <a:r>
              <a:rPr lang="el-GR" sz="1800" dirty="0" err="1">
                <a:effectLst/>
                <a:latin typeface="Times New Roman" panose="02020603050405020304" pitchFamily="18" charset="0"/>
                <a:ea typeface="Times New Roman" panose="02020603050405020304" pitchFamily="18" charset="0"/>
              </a:rPr>
              <a:t>Μπάϊντεν</a:t>
            </a:r>
            <a:r>
              <a:rPr lang="el-GR" sz="1800" dirty="0">
                <a:effectLst/>
                <a:latin typeface="Times New Roman" panose="02020603050405020304" pitchFamily="18" charset="0"/>
                <a:ea typeface="Times New Roman" panose="02020603050405020304" pitchFamily="18" charset="0"/>
              </a:rPr>
              <a:t>). </a:t>
            </a:r>
          </a:p>
          <a:p>
            <a:pPr marL="0" indent="0" algn="just">
              <a:spcBef>
                <a:spcPts val="600"/>
              </a:spcBef>
              <a:buNone/>
            </a:pPr>
            <a:r>
              <a:rPr lang="el-GR" sz="1800" dirty="0">
                <a:effectLst/>
                <a:latin typeface="Times New Roman" panose="02020603050405020304" pitchFamily="18" charset="0"/>
                <a:ea typeface="Times New Roman" panose="02020603050405020304" pitchFamily="18" charset="0"/>
              </a:rPr>
              <a:t>Οι ΗΠΑ είναι ένας από τους μεγαλύτερους ρυπαντές (άλλοι μεγάλοι ρυπαντές: Κίνα, ΕΕ, Ινδία, Ρωσία, Βραζιλία).</a:t>
            </a:r>
          </a:p>
          <a:p>
            <a:pPr marL="0" indent="0">
              <a:buNone/>
            </a:pPr>
            <a:endParaRPr lang="el-GR" dirty="0"/>
          </a:p>
        </p:txBody>
      </p:sp>
    </p:spTree>
    <p:extLst>
      <p:ext uri="{BB962C8B-B14F-4D97-AF65-F5344CB8AC3E}">
        <p14:creationId xmlns:p14="http://schemas.microsoft.com/office/powerpoint/2010/main" val="85836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Ευρωπαϊκή Ένωση: καθιέρωση της προστασίας </a:t>
            </a:r>
          </a:p>
        </p:txBody>
      </p:sp>
      <p:sp>
        <p:nvSpPr>
          <p:cNvPr id="3" name="Θέση περιεχομένου 2"/>
          <p:cNvSpPr>
            <a:spLocks noGrp="1"/>
          </p:cNvSpPr>
          <p:nvPr>
            <p:ph idx="1"/>
          </p:nvPr>
        </p:nvSpPr>
        <p:spPr/>
        <p:txBody>
          <a:bodyPr>
            <a:normAutofit fontScale="62500" lnSpcReduction="20000"/>
          </a:bodyPr>
          <a:lstStyle/>
          <a:p>
            <a:pPr algn="just"/>
            <a:r>
              <a:rPr lang="el-GR" dirty="0"/>
              <a:t>Η ΣΕΟΚ, 1957, καμία σχετική μνεία. Η ανθρωπότητα «ξύπνησε» με το βιβλίο του </a:t>
            </a:r>
            <a:r>
              <a:rPr lang="en-US" dirty="0"/>
              <a:t>Rachel Carson</a:t>
            </a:r>
            <a:r>
              <a:rPr lang="el-GR" dirty="0"/>
              <a:t> (</a:t>
            </a:r>
            <a:r>
              <a:rPr lang="en-US" dirty="0"/>
              <a:t>Silent Spring</a:t>
            </a:r>
            <a:r>
              <a:rPr lang="el-GR" dirty="0"/>
              <a:t>), βιολόγος ΗΠΑ, ο οποίος κατήγγειλε τις επιπτώσεις στο περιβάλλον της εκτεταμένης χρήσης των λιπασμάτων και άλλων χημικών ουσιών. Παγκόσμια επιτυχία, υιοθέτηση από το Μάι του 1968, ο κόσμος άρχισε να ενδιαφέρεται για τα οικολογικά προβλήματα. </a:t>
            </a:r>
          </a:p>
          <a:p>
            <a:pPr algn="just"/>
            <a:r>
              <a:rPr lang="el-GR" dirty="0"/>
              <a:t>Εν συνεχεία, μόλυνση ποταμών. Προσπάθεια συντονισμού και διαμόρφωσης ατύπως αρχών δράσης. Η πρώτη οδηγία ήταν η 75/439 του Συμβουλίου της 16ης Ιουνίου 1975 περί διαθέσεως των χρησιμοποιημένων ορυκτελαίων, με αντικείμενο την ανακύκλωσή τους. Η Συνθήκη τροποποιήθηκε το 1987, με την ΕΕΠ, χωρίς όμως να αναφέρεται ρητά η δημιουργία μιας κοινοτικής πολιτικής και θεσπίζοντας τον όρο της ομοφωνίας για μέτρα Π. Η Συνθήκη του Άμστερνταμ καθιέρωσε τη διαδικασία της </a:t>
            </a:r>
            <a:r>
              <a:rPr lang="el-GR" dirty="0" err="1"/>
              <a:t>συναπόφασης</a:t>
            </a:r>
            <a:r>
              <a:rPr lang="el-GR" dirty="0"/>
              <a:t> ως κοινή διαδικασία λήψης των αποφάσεων σε θέματα Π. Με τη Συνθήκη της Λ. εισήχθη μεταξύ των στόχων της ΕΕ η καταπολέμηση της αλλαγής του κλίματος, ενώ το Π επιτέλους μνημονεύθηκε στη ΣΕΕ (αιτιολογική σκέψη 9 και άρθρο 3.3.). </a:t>
            </a:r>
          </a:p>
          <a:p>
            <a:endParaRPr lang="el-GR" dirty="0"/>
          </a:p>
        </p:txBody>
      </p:sp>
    </p:spTree>
    <p:extLst>
      <p:ext uri="{BB962C8B-B14F-4D97-AF65-F5344CB8AC3E}">
        <p14:creationId xmlns:p14="http://schemas.microsoft.com/office/powerpoint/2010/main" val="1363241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Πολιτική ΕΕ για το περιβάλλον </a:t>
            </a:r>
          </a:p>
        </p:txBody>
      </p:sp>
      <p:sp>
        <p:nvSpPr>
          <p:cNvPr id="3" name="Θέση περιεχομένου 2"/>
          <p:cNvSpPr>
            <a:spLocks noGrp="1"/>
          </p:cNvSpPr>
          <p:nvPr>
            <p:ph idx="1"/>
          </p:nvPr>
        </p:nvSpPr>
        <p:spPr/>
        <p:txBody>
          <a:bodyPr>
            <a:normAutofit fontScale="85000" lnSpcReduction="20000"/>
          </a:bodyPr>
          <a:lstStyle/>
          <a:p>
            <a:pPr marL="0" indent="0">
              <a:buNone/>
            </a:pPr>
            <a:r>
              <a:rPr lang="el-GR" dirty="0">
                <a:latin typeface="Times New Roman" panose="02020603050405020304" pitchFamily="18" charset="0"/>
                <a:cs typeface="Times New Roman" panose="02020603050405020304" pitchFamily="18" charset="0"/>
              </a:rPr>
              <a:t>Άρθρο 191.1 ΣΛΕΕ</a:t>
            </a:r>
          </a:p>
          <a:p>
            <a:pPr marL="0" indent="0" algn="just">
              <a:buNone/>
            </a:pPr>
            <a:r>
              <a:rPr lang="el-GR" dirty="0">
                <a:latin typeface="Times New Roman" panose="02020603050405020304" pitchFamily="18" charset="0"/>
                <a:cs typeface="Times New Roman" panose="02020603050405020304" pitchFamily="18" charset="0"/>
              </a:rPr>
              <a:t>« Η πολιτική της Ένωσης στον τομέα του περιβάλλοντος συμβάλλει στην επιδίωξη των ακόλουθων στόχων:</a:t>
            </a:r>
          </a:p>
          <a:p>
            <a:pPr marL="0" indent="0">
              <a:buNone/>
            </a:pPr>
            <a:r>
              <a:rPr lang="el-GR" dirty="0">
                <a:latin typeface="Times New Roman" panose="02020603050405020304" pitchFamily="18" charset="0"/>
                <a:cs typeface="Times New Roman" panose="02020603050405020304" pitchFamily="18" charset="0"/>
              </a:rPr>
              <a:t>-τη διατήρηση, προστασία και βελτίωση της ποιότητας του περιβάλλοντος,</a:t>
            </a:r>
          </a:p>
          <a:p>
            <a:pPr marL="0" indent="0">
              <a:buNone/>
            </a:pPr>
            <a:r>
              <a:rPr lang="el-GR" dirty="0">
                <a:latin typeface="Times New Roman" panose="02020603050405020304" pitchFamily="18" charset="0"/>
                <a:cs typeface="Times New Roman" panose="02020603050405020304" pitchFamily="18" charset="0"/>
              </a:rPr>
              <a:t>-την προστασία της υγείας του ανθρώπου,</a:t>
            </a:r>
          </a:p>
          <a:p>
            <a:pPr marL="0" indent="0">
              <a:buNone/>
            </a:pPr>
            <a:r>
              <a:rPr lang="el-GR" dirty="0">
                <a:latin typeface="Times New Roman" panose="02020603050405020304" pitchFamily="18" charset="0"/>
                <a:cs typeface="Times New Roman" panose="02020603050405020304" pitchFamily="18" charset="0"/>
              </a:rPr>
              <a:t>-τη συνετή και ορθολογική χρησιμοποίηση των φυσικών πόρων,</a:t>
            </a:r>
          </a:p>
          <a:p>
            <a:pPr marL="0" indent="0" algn="just">
              <a:buNone/>
            </a:pPr>
            <a:r>
              <a:rPr lang="el-GR" dirty="0">
                <a:latin typeface="Times New Roman" panose="02020603050405020304" pitchFamily="18" charset="0"/>
                <a:cs typeface="Times New Roman" panose="02020603050405020304" pitchFamily="18" charset="0"/>
              </a:rPr>
              <a:t>-την προώθηση, σε διεθνές επίπεδο, μέτρων για την αντιμετώπιση των περιφερειακών ή παγκόσμιων περιβαλλοντικών προβλημάτων, και ιδίως την καταπολέμηση της αλλαγής του κλίματος».</a:t>
            </a:r>
          </a:p>
          <a:p>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4633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Οι αρχές </a:t>
            </a:r>
          </a:p>
        </p:txBody>
      </p:sp>
      <p:sp>
        <p:nvSpPr>
          <p:cNvPr id="3" name="Θέση περιεχομένου 2"/>
          <p:cNvSpPr>
            <a:spLocks noGrp="1"/>
          </p:cNvSpPr>
          <p:nvPr>
            <p:ph idx="1"/>
          </p:nvPr>
        </p:nvSpPr>
        <p:spPr/>
        <p:txBody>
          <a:bodyPr>
            <a:normAutofit fontScale="70000" lnSpcReduction="20000"/>
          </a:bodyPr>
          <a:lstStyle/>
          <a:p>
            <a:pPr marL="0" indent="0" algn="just">
              <a:buNone/>
            </a:pPr>
            <a:r>
              <a:rPr lang="el-GR" dirty="0">
                <a:latin typeface="Times New Roman" panose="02020603050405020304" pitchFamily="18" charset="0"/>
                <a:cs typeface="Times New Roman" panose="02020603050405020304" pitchFamily="18" charset="0"/>
              </a:rPr>
              <a:t>191.2.   Η πολιτική της Ένωσης στον τομέα του περιβάλλοντος αποβλέπει σε υψηλό επίπεδο προστασίας και λαμβάνει υπόψη την ποικιλομορφία των καταστάσεων στις διάφορες περιοχές της Ένωσης. Στηρίζεται στις αρχές της προφύλαξης και της προληπτικής δράσης, της επανόρθωσης των καταστροφών του περιβάλλοντος, κατά προτεραιότητα στην πηγή, καθώς και στην αρχή «ο </a:t>
            </a:r>
            <a:r>
              <a:rPr lang="el-GR" dirty="0" err="1">
                <a:latin typeface="Times New Roman" panose="02020603050405020304" pitchFamily="18" charset="0"/>
                <a:cs typeface="Times New Roman" panose="02020603050405020304" pitchFamily="18" charset="0"/>
              </a:rPr>
              <a:t>ρυπαίνων</a:t>
            </a:r>
            <a:r>
              <a:rPr lang="el-GR" dirty="0">
                <a:latin typeface="Times New Roman" panose="02020603050405020304" pitchFamily="18" charset="0"/>
                <a:cs typeface="Times New Roman" panose="02020603050405020304" pitchFamily="18" charset="0"/>
              </a:rPr>
              <a:t> πληρώνει». </a:t>
            </a:r>
          </a:p>
          <a:p>
            <a:pPr marL="0" indent="0" algn="just">
              <a:buNone/>
            </a:pPr>
            <a:r>
              <a:rPr lang="el-GR" dirty="0">
                <a:latin typeface="Times New Roman" panose="02020603050405020304" pitchFamily="18" charset="0"/>
                <a:cs typeface="Times New Roman" panose="02020603050405020304" pitchFamily="18" charset="0"/>
              </a:rPr>
              <a:t>191.3 Κατά την εκπόνηση της πολιτικής της στον τομέα του περιβάλλοντος, η Ένωση λαμβάνει υπόψη:</a:t>
            </a:r>
          </a:p>
          <a:p>
            <a:pPr marL="0" indent="0">
              <a:buNone/>
            </a:pPr>
            <a:r>
              <a:rPr lang="el-GR" dirty="0">
                <a:latin typeface="Times New Roman" panose="02020603050405020304" pitchFamily="18" charset="0"/>
                <a:cs typeface="Times New Roman" panose="02020603050405020304" pitchFamily="18" charset="0"/>
              </a:rPr>
              <a:t>-τα διαθέσιμα επιστημονικά και τεχνικά δεδομένα,</a:t>
            </a:r>
          </a:p>
          <a:p>
            <a:pPr marL="0" indent="0">
              <a:buNone/>
            </a:pPr>
            <a:r>
              <a:rPr lang="el-GR" dirty="0">
                <a:latin typeface="Times New Roman" panose="02020603050405020304" pitchFamily="18" charset="0"/>
                <a:cs typeface="Times New Roman" panose="02020603050405020304" pitchFamily="18" charset="0"/>
              </a:rPr>
              <a:t>-τις συνθήκες του περιβάλλοντος στις διάφορες περιοχές της Ένωσης,</a:t>
            </a:r>
          </a:p>
          <a:p>
            <a:pPr marL="0" indent="0">
              <a:buNone/>
            </a:pPr>
            <a:r>
              <a:rPr lang="el-GR" dirty="0">
                <a:latin typeface="Times New Roman" panose="02020603050405020304" pitchFamily="18" charset="0"/>
                <a:cs typeface="Times New Roman" panose="02020603050405020304" pitchFamily="18" charset="0"/>
              </a:rPr>
              <a:t>-τα πλεονεκτήματα και τις επιβαρύνσεις που μπορούν να προκύψουν από τη δράση ή την απουσία δράσης,</a:t>
            </a:r>
          </a:p>
          <a:p>
            <a:pPr marL="0" indent="0">
              <a:buNone/>
            </a:pPr>
            <a:r>
              <a:rPr lang="el-GR" dirty="0">
                <a:latin typeface="Times New Roman" panose="02020603050405020304" pitchFamily="18" charset="0"/>
                <a:cs typeface="Times New Roman" panose="02020603050405020304" pitchFamily="18" charset="0"/>
              </a:rPr>
              <a:t>-την οικονομική και κοινωνική ανάπτυξη της Ένωσης στο σύνολό της και την ισόρροπη ανάπτυξη των περιοχών της.</a:t>
            </a:r>
          </a:p>
          <a:p>
            <a:pPr marL="0" indent="0" algn="just">
              <a:buNone/>
            </a:pPr>
            <a:endParaRPr lang="el-GR" dirty="0">
              <a:latin typeface="Times New Roman" panose="02020603050405020304" pitchFamily="18" charset="0"/>
              <a:cs typeface="Times New Roman" panose="02020603050405020304" pitchFamily="18" charset="0"/>
            </a:endParaRPr>
          </a:p>
          <a:p>
            <a:pPr marL="0" indent="0" algn="just">
              <a:buNone/>
            </a:pPr>
            <a:endParaRPr lang="el-GR" dirty="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3507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Έννοια του Περιβάλλοντος </a:t>
            </a:r>
          </a:p>
        </p:txBody>
      </p:sp>
      <p:sp>
        <p:nvSpPr>
          <p:cNvPr id="3" name="Θέση περιεχομένου 2"/>
          <p:cNvSpPr>
            <a:spLocks noGrp="1"/>
          </p:cNvSpPr>
          <p:nvPr>
            <p:ph idx="1"/>
          </p:nvPr>
        </p:nvSpPr>
        <p:spPr/>
        <p:txBody>
          <a:bodyPr>
            <a:normAutofit fontScale="62500" lnSpcReduction="20000"/>
          </a:bodyPr>
          <a:lstStyle/>
          <a:p>
            <a:pPr marL="0" indent="0" algn="just">
              <a:buNone/>
            </a:pPr>
            <a:r>
              <a:rPr lang="el-GR" dirty="0">
                <a:latin typeface="Times New Roman" panose="02020603050405020304" pitchFamily="18" charset="0"/>
                <a:cs typeface="Times New Roman" panose="02020603050405020304" pitchFamily="18" charset="0"/>
              </a:rPr>
              <a:t>Οι δύο Συνθήκες δεν δίνουν ορισμό του Π. Όμως τα άρθρα 191 και 192.2 ΣΛΕΕ, αναφέρουν ότι το Π περιλαμβάνει μέτρα που αφορούν την υγεία των ανθρώπων, τους φυσικούς πόρους, τη χωροταξία, τη διαχείριση των υδάτων, τις χρήσεις γης, την διαχείριση των αποβλήτων, τις πηγές ενέργειας και τα μέτρα μη αλλαγής του κλίματος. </a:t>
            </a:r>
          </a:p>
          <a:p>
            <a:pPr marL="0" indent="0" algn="just">
              <a:buNone/>
            </a:pPr>
            <a:r>
              <a:rPr lang="el-GR" dirty="0">
                <a:latin typeface="Times New Roman" panose="02020603050405020304" pitchFamily="18" charset="0"/>
                <a:cs typeface="Times New Roman" panose="02020603050405020304" pitchFamily="18" charset="0"/>
              </a:rPr>
              <a:t>Στην έννοια των φυσικών πόρων περιλαμβάνονται η πανίδα και η χλωρίδα, ενώ ο θόρυβος αφορά την υγεία των ανθρώπων. </a:t>
            </a:r>
          </a:p>
          <a:p>
            <a:pPr marL="0" indent="0" algn="just">
              <a:buNone/>
            </a:pPr>
            <a:r>
              <a:rPr lang="el-GR" dirty="0">
                <a:latin typeface="Times New Roman" panose="02020603050405020304" pitchFamily="18" charset="0"/>
                <a:cs typeface="Times New Roman" panose="02020603050405020304" pitchFamily="18" charset="0"/>
              </a:rPr>
              <a:t>Οδηγία 85/337 του Συμβουλίου της 27ης Ιουνίου 1985 για την εκτίμηση των επιπτώσεων ορισμένων σχεδίων δημοσίων και ιδιωτικών έργων στο περιβάλλον: κατάσταση των στοιχείων του περιβάλλοντος, όπως ο αέρας και η ατμόσφαιρα, το νερό, το έδαφος, οι φυσικές τοποθεσίες, η βιοποικιλότητα και τα συστατικά στοιχεία της, συμπεριλαμβανομένων των γενετικώς τροποποιημένων οργανισμών. Επίσης, παράγοντες, όπως οι ουσίες, ο θόρυβος, οι ακτινοβολίες, που επηρεάζουν ή ενδέχεται να επηρεάσουν τα στοιχεία του περιβάλλοντος.</a:t>
            </a:r>
          </a:p>
          <a:p>
            <a:pPr marL="0" indent="0" algn="just">
              <a:buNone/>
            </a:pPr>
            <a:r>
              <a:rPr lang="el-GR" dirty="0">
                <a:latin typeface="Times New Roman" panose="02020603050405020304" pitchFamily="18" charset="0"/>
                <a:cs typeface="Times New Roman" panose="02020603050405020304" pitchFamily="18" charset="0"/>
              </a:rPr>
              <a:t>Όχι ο χώρος της εργασίας (περιβάλλον εργασίας), ναι τα ζώα (φώκιες-οδ)</a:t>
            </a:r>
          </a:p>
        </p:txBody>
      </p:sp>
    </p:spTree>
    <p:extLst>
      <p:ext uri="{BB962C8B-B14F-4D97-AF65-F5344CB8AC3E}">
        <p14:creationId xmlns:p14="http://schemas.microsoft.com/office/powerpoint/2010/main" val="187801539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2279</Words>
  <Application>Microsoft Office PowerPoint</Application>
  <PresentationFormat>Προβολή στην οθόνη (4:3)</PresentationFormat>
  <Paragraphs>72</Paragraphs>
  <Slides>17</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17</vt:i4>
      </vt:variant>
    </vt:vector>
  </HeadingPairs>
  <TitlesOfParts>
    <vt:vector size="21" baseType="lpstr">
      <vt:lpstr>Arial</vt:lpstr>
      <vt:lpstr>Calibri</vt:lpstr>
      <vt:lpstr>Times New Roman</vt:lpstr>
      <vt:lpstr>Θέμα του Office</vt:lpstr>
      <vt:lpstr> 8. Κοινή πολιτική Περιβάλλοντος</vt:lpstr>
      <vt:lpstr>Τα πρώτα βήματα </vt:lpstr>
      <vt:lpstr>Πρωτόκολλο του Κιότο </vt:lpstr>
      <vt:lpstr>Συμφωνία των Παρισίων </vt:lpstr>
      <vt:lpstr>Όροι της Συμφωνίας </vt:lpstr>
      <vt:lpstr>Ευρωπαϊκή Ένωση: καθιέρωση της προστασίας </vt:lpstr>
      <vt:lpstr>Πολιτική ΕΕ για το περιβάλλον </vt:lpstr>
      <vt:lpstr>Οι αρχές </vt:lpstr>
      <vt:lpstr>Έννοια του Περιβάλλοντος </vt:lpstr>
      <vt:lpstr>Αρχή της προφύλαξης </vt:lpstr>
      <vt:lpstr>Γλυφοσάτη </vt:lpstr>
      <vt:lpstr>Έλεγχος </vt:lpstr>
      <vt:lpstr>Εξουσία νομοθέτη </vt:lpstr>
      <vt:lpstr>Ελλάδα</vt:lpstr>
      <vt:lpstr>Φυσικό κεφάλαιο </vt:lpstr>
      <vt:lpstr>Έδαφος, αέρας</vt:lpstr>
      <vt:lpstr>Διακυβέρνηση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16. Περιβάλλον</dc:title>
  <dc:creator>user</dc:creator>
  <cp:lastModifiedBy>ASTERIOS PLIAKOS</cp:lastModifiedBy>
  <cp:revision>12</cp:revision>
  <dcterms:created xsi:type="dcterms:W3CDTF">2020-05-06T07:05:51Z</dcterms:created>
  <dcterms:modified xsi:type="dcterms:W3CDTF">2025-12-06T12:21:02Z</dcterms:modified>
</cp:coreProperties>
</file>