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4481E2-2AED-B566-7339-839F21E59AF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1C46854-5A75-3165-2826-DA787F11B0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1116676-22F4-9DAB-25CE-473CC9D975A0}"/>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A18589C2-8625-3158-7AFB-5ED9A17ADE5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F5DBC4A-A53E-3B41-740F-E16221C96A70}"/>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240943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326A30-73BC-F5FE-6526-C09E530DE9E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503DEDD-D48C-A64A-805F-C8CC23A47D7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A8693B9-2B0F-FCFF-031F-51DB2B63454D}"/>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AB17CD21-55A1-6CAF-AC00-BED5434E2FD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55730E-777B-23B4-7D0F-52D5484033EF}"/>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277565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9A7E6CD-46AB-BCFC-CB22-4CEB71AE4B6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29049B2-7224-BF6E-D062-94E42A7EE40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7E42A62-34B4-F9FC-E254-F6EE006EB4D7}"/>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7562A5B4-5D1C-7A41-2203-6680F1445EB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533D80C-0332-D9D6-2990-F509EAE49F30}"/>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15552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BAE090-08C2-F89B-AECC-5183175BF41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1C4690B-4A29-E908-7925-865C2D23E74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6FCC1F-FEDC-F4FC-7746-F13EA9742466}"/>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30C588A4-41F1-8DE6-EB64-84A46A9B3C9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BBDC7B-9703-335C-5D43-DD589D7407FB}"/>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177830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8DFA9C-8AA8-8ACB-4A7E-0D4F4D9111F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185EEE-8CD8-DA0B-7EA3-9BF8BF98CA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3CF1A9E-A95E-55AD-95C8-EFA6E57D30C9}"/>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9B5B0BD8-C860-B5CA-1834-6384B07A2B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1D485D-22F6-EE0C-15B1-0F8DF12C5EB0}"/>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1966914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EB28E0-783A-B9B5-B8B1-A782FB1CF3C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AA424C4-0A42-9979-7A53-D37D5156047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0654979-4BC6-5473-5766-364C623F20F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F7FC07E-9FBB-DD78-813C-4FBCC695B8DB}"/>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6" name="Θέση υποσέλιδου 5">
            <a:extLst>
              <a:ext uri="{FF2B5EF4-FFF2-40B4-BE49-F238E27FC236}">
                <a16:creationId xmlns:a16="http://schemas.microsoft.com/office/drawing/2014/main" id="{83683609-9DB5-6E66-5892-375829CE9E3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035854C-5EAA-EE4E-CF49-09AD6174C7F8}"/>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50234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3923C4-1357-77A8-9CE9-602B7564D18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E312F69-01E1-099D-62E0-80C46DA18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6368ABA-C0EF-0FAB-D368-70FB27FC896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DE6D501-8B0A-E215-BABC-1F447C9DBC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531D1FA-26B1-BDE5-2E27-590160FAB25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1B1F3B4-C823-FB8C-D9D4-E7FE67CD739B}"/>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8" name="Θέση υποσέλιδου 7">
            <a:extLst>
              <a:ext uri="{FF2B5EF4-FFF2-40B4-BE49-F238E27FC236}">
                <a16:creationId xmlns:a16="http://schemas.microsoft.com/office/drawing/2014/main" id="{9A88EFAB-D962-9C6E-5472-E29792E9495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FBA5F0C-27E6-5AC0-E79E-E03332820078}"/>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36300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AF86D6-D6C1-0DDD-BD96-C46B0868D1F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09D20EF-8CCA-0C7F-BE7F-3B72AD58D20C}"/>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4" name="Θέση υποσέλιδου 3">
            <a:extLst>
              <a:ext uri="{FF2B5EF4-FFF2-40B4-BE49-F238E27FC236}">
                <a16:creationId xmlns:a16="http://schemas.microsoft.com/office/drawing/2014/main" id="{C67AF520-A4E1-A272-32C0-9DA3C21055A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FC6EF4A-0C04-50FA-6580-817EFC63C0D2}"/>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381236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E020D8E-F26E-F48D-09FF-A7B7145E8592}"/>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3" name="Θέση υποσέλιδου 2">
            <a:extLst>
              <a:ext uri="{FF2B5EF4-FFF2-40B4-BE49-F238E27FC236}">
                <a16:creationId xmlns:a16="http://schemas.microsoft.com/office/drawing/2014/main" id="{2BDF4D53-DAFC-7D40-4FA1-863D4F18B6D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4DBADFB-391B-BC05-9B3F-744D0D5A1E38}"/>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188561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CB4A6-3CCD-82A6-0AE7-74205F40BDA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7BE8439-67AF-A746-EF3F-83B7B93EEC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98631E8-15C8-4B9F-6F7F-9AA9FBE9C4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5BED074-BE83-325C-B60D-3444C69DAA68}"/>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6" name="Θέση υποσέλιδου 5">
            <a:extLst>
              <a:ext uri="{FF2B5EF4-FFF2-40B4-BE49-F238E27FC236}">
                <a16:creationId xmlns:a16="http://schemas.microsoft.com/office/drawing/2014/main" id="{634CA021-25B5-5C1C-1081-5CFBB27366D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BC2E2CA-861C-D3AC-164E-9308C2882FD0}"/>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2573697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554516-9F76-6D25-51BB-B227A2102E4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6317AB2-6523-C91F-661E-3DBB72FDD4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6B3A3F2-92BF-1715-FED5-B6AAD8F35F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3A966AB-6F3B-EAAD-38EA-C3578A15D9DA}"/>
              </a:ext>
            </a:extLst>
          </p:cNvPr>
          <p:cNvSpPr>
            <a:spLocks noGrp="1"/>
          </p:cNvSpPr>
          <p:nvPr>
            <p:ph type="dt" sz="half" idx="10"/>
          </p:nvPr>
        </p:nvSpPr>
        <p:spPr/>
        <p:txBody>
          <a:bodyPr/>
          <a:lstStyle/>
          <a:p>
            <a:fld id="{416F6D81-1919-48F7-B180-0D6B2B35322C}" type="datetimeFigureOut">
              <a:rPr lang="el-GR" smtClean="0"/>
              <a:t>13/11/2025</a:t>
            </a:fld>
            <a:endParaRPr lang="el-GR"/>
          </a:p>
        </p:txBody>
      </p:sp>
      <p:sp>
        <p:nvSpPr>
          <p:cNvPr id="6" name="Θέση υποσέλιδου 5">
            <a:extLst>
              <a:ext uri="{FF2B5EF4-FFF2-40B4-BE49-F238E27FC236}">
                <a16:creationId xmlns:a16="http://schemas.microsoft.com/office/drawing/2014/main" id="{02F2ECC3-B329-F203-8CC4-F6855D421E3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45569BE-34D5-F3B0-6EEE-3837F2589B60}"/>
              </a:ext>
            </a:extLst>
          </p:cNvPr>
          <p:cNvSpPr>
            <a:spLocks noGrp="1"/>
          </p:cNvSpPr>
          <p:nvPr>
            <p:ph type="sldNum" sz="quarter" idx="12"/>
          </p:nvPr>
        </p:nvSpPr>
        <p:spPr/>
        <p:txBody>
          <a:bodyPr/>
          <a:lstStyle/>
          <a:p>
            <a:fld id="{1A233E77-30A9-4416-A714-067027D5F505}" type="slidenum">
              <a:rPr lang="el-GR" smtClean="0"/>
              <a:t>‹#›</a:t>
            </a:fld>
            <a:endParaRPr lang="el-GR"/>
          </a:p>
        </p:txBody>
      </p:sp>
    </p:spTree>
    <p:extLst>
      <p:ext uri="{BB962C8B-B14F-4D97-AF65-F5344CB8AC3E}">
        <p14:creationId xmlns:p14="http://schemas.microsoft.com/office/powerpoint/2010/main" val="1970374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E198E91-22C6-F4B7-9D44-7E5E966B62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C373CB3-57BD-598C-62E6-0324624C7C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9088227-DA27-C4BF-B395-E0E6D08AF4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6F6D81-1919-48F7-B180-0D6B2B35322C}" type="datetimeFigureOut">
              <a:rPr lang="el-GR" smtClean="0"/>
              <a:t>13/11/2025</a:t>
            </a:fld>
            <a:endParaRPr lang="el-GR"/>
          </a:p>
        </p:txBody>
      </p:sp>
      <p:sp>
        <p:nvSpPr>
          <p:cNvPr id="5" name="Θέση υποσέλιδου 4">
            <a:extLst>
              <a:ext uri="{FF2B5EF4-FFF2-40B4-BE49-F238E27FC236}">
                <a16:creationId xmlns:a16="http://schemas.microsoft.com/office/drawing/2014/main" id="{8546954A-C55F-7DE0-3CCC-B84A639DF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148E0B4-7E0D-1CAD-EF81-2B54245D71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33E77-30A9-4416-A714-067027D5F505}" type="slidenum">
              <a:rPr lang="el-GR" smtClean="0"/>
              <a:t>‹#›</a:t>
            </a:fld>
            <a:endParaRPr lang="el-GR"/>
          </a:p>
        </p:txBody>
      </p:sp>
    </p:spTree>
    <p:extLst>
      <p:ext uri="{BB962C8B-B14F-4D97-AF65-F5344CB8AC3E}">
        <p14:creationId xmlns:p14="http://schemas.microsoft.com/office/powerpoint/2010/main" val="4275248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lawspot.gr/node/23782" TargetMode="External"/><Relationship Id="rId2" Type="http://schemas.openxmlformats.org/officeDocument/2006/relationships/hyperlink" Target="https://www.lawspot.gr/node/23699" TargetMode="External"/><Relationship Id="rId1" Type="http://schemas.openxmlformats.org/officeDocument/2006/relationships/slideLayout" Target="../slideLayouts/slideLayout2.xml"/><Relationship Id="rId4" Type="http://schemas.openxmlformats.org/officeDocument/2006/relationships/hyperlink" Target="https://www.lawspot.gr/node/23793"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D3CA8-27A4-2BFD-CD52-4CA2E360DF1A}"/>
              </a:ext>
            </a:extLst>
          </p:cNvPr>
          <p:cNvSpPr>
            <a:spLocks noGrp="1"/>
          </p:cNvSpPr>
          <p:nvPr>
            <p:ph type="ctrTitle"/>
          </p:nvPr>
        </p:nvSpPr>
        <p:spPr/>
        <p:txBody>
          <a:bodyPr>
            <a:normAutofit fontScale="90000"/>
          </a:bodyPr>
          <a:lstStyle/>
          <a:p>
            <a:r>
              <a:rPr lang="el-GR"/>
              <a:t>Ποσοτικοί </a:t>
            </a:r>
            <a:r>
              <a:rPr lang="el-GR" dirty="0"/>
              <a:t>περιορισμοί. Κρατικά μονοπώλια εμπορικού χαρακτήρα </a:t>
            </a:r>
          </a:p>
        </p:txBody>
      </p:sp>
      <p:sp>
        <p:nvSpPr>
          <p:cNvPr id="3" name="Υπότιτλος 2">
            <a:extLst>
              <a:ext uri="{FF2B5EF4-FFF2-40B4-BE49-F238E27FC236}">
                <a16:creationId xmlns:a16="http://schemas.microsoft.com/office/drawing/2014/main" id="{7861F738-84D7-CC2B-C846-97E5CDB8466D}"/>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777701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585542-953C-3837-A033-A434A6F25393}"/>
              </a:ext>
            </a:extLst>
          </p:cNvPr>
          <p:cNvSpPr>
            <a:spLocks noGrp="1"/>
          </p:cNvSpPr>
          <p:nvPr>
            <p:ph type="title"/>
          </p:nvPr>
        </p:nvSpPr>
        <p:spPr/>
        <p:txBody>
          <a:bodyPr/>
          <a:lstStyle/>
          <a:p>
            <a:r>
              <a:rPr lang="el-GR" sz="2800" b="1" dirty="0">
                <a:effectLst/>
                <a:latin typeface="Times New Roman" panose="02020603050405020304" pitchFamily="18" charset="0"/>
                <a:ea typeface="Calibri" panose="020F0502020204030204" pitchFamily="34" charset="0"/>
                <a:cs typeface="Times New Roman" panose="02020603050405020304" pitchFamily="18" charset="0"/>
              </a:rPr>
              <a:t>Η απόφαση της 10.7.1984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Campus Oil </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6A250089-8897-A303-828A-7716C551DC82}"/>
              </a:ext>
            </a:extLst>
          </p:cNvPr>
          <p:cNvSpPr>
            <a:spLocks noGrp="1"/>
          </p:cNvSpPr>
          <p:nvPr>
            <p:ph idx="1"/>
          </p:nvPr>
        </p:nvSpPr>
        <p:spPr/>
        <p:txBody>
          <a:bodyPr>
            <a:normAutofit lnSpcReduction="10000"/>
          </a:bodyPr>
          <a:lstStyle/>
          <a:p>
            <a:pPr algn="just"/>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Υπόθεση: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Campus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Oil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Limited</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και πέντε ακόμη εταιρίες που εμπορεύονται προϊόντα διύλισης πετρελαίου στην Ιρλανδία, άσκησαν προσφυγή κατά του Υπουργού Βιομηχανίας και Ενεργείας, ζητώντας να αναγνωριστεί ότι το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Fuels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Order</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του 1982 είναι ασυμβίβαστο με τα άρθρα 34 και 35 ΣΛΕΕ, επειδή τις υποχρέωνε να αγοράζουν ποσοστό των αναγκών τους </a:t>
            </a:r>
            <a:r>
              <a:rPr lang="el-GR" sz="1800" dirty="0">
                <a:effectLst/>
                <a:latin typeface="Times New Roman" panose="02020603050405020304" pitchFamily="18" charset="0"/>
                <a:ea typeface="Calibri" panose="020F0502020204030204" pitchFamily="34" charset="0"/>
              </a:rPr>
              <a:t>από το κρατικό διυλιστήριο. </a:t>
            </a:r>
          </a:p>
          <a:p>
            <a:pPr algn="just"/>
            <a:r>
              <a:rPr lang="el-GR" sz="1800" dirty="0">
                <a:latin typeface="Times New Roman" panose="02020603050405020304" pitchFamily="18" charset="0"/>
              </a:rPr>
              <a:t>Απόφαση: 1) περιορίζει την ελευθερία επιλογής των εισαγωγών, 2) </a:t>
            </a:r>
            <a:r>
              <a:rPr lang="el-GR" sz="1800" dirty="0">
                <a:effectLst/>
                <a:latin typeface="Times New Roman" panose="02020603050405020304" pitchFamily="18" charset="0"/>
                <a:ea typeface="Calibri" panose="020F0502020204030204" pitchFamily="34" charset="0"/>
              </a:rPr>
              <a:t>η προσφυγή στο άρθρο </a:t>
            </a:r>
            <a:r>
              <a:rPr lang="el-GR" sz="1800" i="1" dirty="0">
                <a:effectLst/>
                <a:latin typeface="Times New Roman" panose="02020603050405020304" pitchFamily="18" charset="0"/>
                <a:ea typeface="Calibri" panose="020F0502020204030204" pitchFamily="34" charset="0"/>
              </a:rPr>
              <a:t>36 </a:t>
            </a:r>
            <a:r>
              <a:rPr lang="el-GR" sz="1800" dirty="0">
                <a:effectLst/>
                <a:latin typeface="Times New Roman" panose="02020603050405020304" pitchFamily="18" charset="0"/>
                <a:ea typeface="Calibri" panose="020F0502020204030204" pitchFamily="34" charset="0"/>
              </a:rPr>
              <a:t>παύει να είναι δικαιολογημένη, όταν το δίκαιο της ΕΕ προβλέπει τα αναγκαία μέτρα για τη διασφάλιση της προστασίας των συμφερόντων που απαριθμεί το εν λόγω άρθρο, [Μέτρα ΕΕ: οδηγίες 68/414/ΕΟΚ και 73/238/ΕΟΚ που υποχρεώνουν τα κράτη μέλη να διατηρούν ένα ελάχιστο ποσοστό αποθεμάτων. Η απόφαση 77/706/ΕΟΚ του Συμβουλίου προβλέπει τον καθορισμό κοινού στόχου μείωσης της η απόφαση 77/186/ΕΟΚ του Συμβουλίου καθιερώνει καθεστώς αυτομάτως παραχωρούμενων </a:t>
            </a:r>
            <a:r>
              <a:rPr lang="el-GR" sz="1800" dirty="0">
                <a:latin typeface="Times New Roman" panose="02020603050405020304" pitchFamily="18" charset="0"/>
                <a:ea typeface="Calibri" panose="020F0502020204030204" pitchFamily="34" charset="0"/>
              </a:rPr>
              <a:t>αδειών κατανάλωσης σε περίπτωση δυσχερειών εφοδιασμού και την κατανομή μεταξύ των κρατών μελών των (αρχή της αλληλεγγύης)]</a:t>
            </a:r>
            <a:r>
              <a:rPr lang="el-GR" sz="1800" dirty="0">
                <a:effectLst/>
                <a:latin typeface="Times New Roman" panose="02020603050405020304" pitchFamily="18" charset="0"/>
                <a:ea typeface="Calibri" panose="020F0502020204030204" pitchFamily="34" charset="0"/>
              </a:rPr>
              <a:t>, 3) ναι εθνικά μέτρα εάν τα μέτρα της ΕΕ δεν διασφαλίζουν τον εφοδιασμό, ιδίως εά</a:t>
            </a:r>
            <a:r>
              <a:rPr lang="el-GR" sz="1800" dirty="0">
                <a:latin typeface="Times New Roman" panose="02020603050405020304" pitchFamily="18" charset="0"/>
                <a:ea typeface="Calibri" panose="020F0502020204030204" pitchFamily="34" charset="0"/>
              </a:rPr>
              <a:t>ν κρίση, [εν προκειμένω, </a:t>
            </a:r>
            <a:r>
              <a:rPr lang="el-GR" sz="1800" dirty="0">
                <a:effectLst/>
                <a:latin typeface="Times New Roman" panose="02020603050405020304" pitchFamily="18" charset="0"/>
                <a:ea typeface="Calibri" panose="020F0502020204030204" pitchFamily="34" charset="0"/>
              </a:rPr>
              <a:t> στο ενδιαφερόμενο κράτος μέλος δεν παρέχεται ανεπιφύλακτη εγγύηση ότι οι παραδόσεις θα διατηρηθούν υπό οιεσδήποτε περιστάσεις τουλάχιστον στο ελάχιστο όριο των αναγκών τους], 4) δημόσια ασφάλεια: «τα προϊόντα πετρελαίου είναι θεμελιώδους σημασίας για την ύπαρξη των κρατών, λόγω τις εξαιρετικής σπουδαιότητάς τους ως πηγής ενέργειας για τη σύγχρονη οικονομία, δεδομένου ότι από αυτό εξαρτώνται όχι μόνο η λειτουργία της οικονομίας τους, αλλά προπαντός οι θεσμοί και οι θεμελιώδεις δημόσιες υπηρεσίες και αυτή ακόμη η επιβίωση του πληθυσμού τους», </a:t>
            </a:r>
            <a:endParaRPr lang="el-GR" dirty="0"/>
          </a:p>
        </p:txBody>
      </p:sp>
    </p:spTree>
    <p:extLst>
      <p:ext uri="{BB962C8B-B14F-4D97-AF65-F5344CB8AC3E}">
        <p14:creationId xmlns:p14="http://schemas.microsoft.com/office/powerpoint/2010/main" val="2915815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1130E3-5F87-278D-4497-E8E44C27538E}"/>
              </a:ext>
            </a:extLst>
          </p:cNvPr>
          <p:cNvSpPr>
            <a:spLocks noGrp="1"/>
          </p:cNvSpPr>
          <p:nvPr>
            <p:ph type="title"/>
          </p:nvPr>
        </p:nvSpPr>
        <p:spPr/>
        <p:txBody>
          <a:bodyPr/>
          <a:lstStyle/>
          <a:p>
            <a:r>
              <a:rPr lang="el-GR" dirty="0"/>
              <a:t>Οικονομικά και κοινωνικά συμφέροντα</a:t>
            </a:r>
          </a:p>
        </p:txBody>
      </p:sp>
      <p:sp>
        <p:nvSpPr>
          <p:cNvPr id="3" name="Θέση περιεχομένου 2">
            <a:extLst>
              <a:ext uri="{FF2B5EF4-FFF2-40B4-BE49-F238E27FC236}">
                <a16:creationId xmlns:a16="http://schemas.microsoft.com/office/drawing/2014/main" id="{B8CAA581-8C92-B9F0-F298-00E24447ECA0}"/>
              </a:ext>
            </a:extLst>
          </p:cNvPr>
          <p:cNvSpPr>
            <a:spLocks noGrp="1"/>
          </p:cNvSpPr>
          <p:nvPr>
            <p:ph idx="1"/>
          </p:nvPr>
        </p:nvSpPr>
        <p:spPr/>
        <p:txBody>
          <a:bodyPr>
            <a:normAutofit/>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Τ</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 άρθρο 36 αποσκοπεί στη διαφύλαξη συμφερόντων που δεν έχουν οικονομικό χαρακτήρα</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latin typeface="Times New Roman" panose="02020603050405020304" pitchFamily="18" charset="0"/>
                <a:ea typeface="Calibri" panose="020F0502020204030204" pitchFamily="34" charset="0"/>
                <a:cs typeface="Times New Roman" panose="02020603050405020304" pitchFamily="18" charset="0"/>
              </a:rPr>
              <a:t>Τ</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 κράτη μέλη δεν επιτρέπεται να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εκφεύγουν</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από τις συνέπειες των μέτρων που προβλέπει η Συνθήκη υπό το πρόσχημα οικονομικών δυσχερειών που συνεπάγεται η κατάργηση των εμποδίων στο εμπόριο μεταξύ των κρατών μελών. Πάντως, λαμβάνοντας υπόψη την έκταση των συνεπειών που ενδέχεται να έχει η διακοπή του εφοδιασμού σε προϊόντα πετρελαίου για την ύπαρξη ενός κράτους, πρέπει να γίνει δεκτό ότι ο σκοπός διασφάλισης, ανά πάσα στιγμή, ενός κατώτατου ορίου εφοδιασμού σε προϊόντα πετρελαίου υπερβαίνει καθαρά οικονομικής φύσεως εκτιμήσεις και μπορεί επομένως να αποτελέσει στόχο που εμπίπτει στην έννοια της δημόσιας ασφάλειας, υπό τον όρο να τηρείται η αρχή της αναλογικότητας. </a:t>
            </a:r>
          </a:p>
          <a:p>
            <a:pPr algn="just"/>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Καταλληλότητα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μέτρου: στην κατάσταση που ισχύει σήμερα στην παγκόσμια αγορά πετρελαίου</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κρίση εκδηλώνεται προφανώς με τη διακοπή ή σοβαρή μείωση των παραδόσεων αργού πετρελαίου. Υπό το πρίσμα αυτό, η ύπαρξη εθνικού διυλιστηρίου αποτελεί εγγύηση έναντι του πρόσθετου κινδύνου που συνεπάγεται η διακοπή παραδόσεων, διυλισμένων προϊόντων, στους οποίους εκτίθεται το κράτος που δεν έχει ιδία ικανότητα διύλισης. Πράγματι, το κράτος αυτό θα εξαρτιόταν από τις μεγάλες εταιρίες που ελέγχουν τα ξένα διυλιστήρια και από την εμπορική συμπεριφορά 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28362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E96B24-D4AB-6E34-19DC-B10EF33D993C}"/>
              </a:ext>
            </a:extLst>
          </p:cNvPr>
          <p:cNvSpPr>
            <a:spLocks noGrp="1"/>
          </p:cNvSpPr>
          <p:nvPr>
            <p:ph type="title"/>
          </p:nvPr>
        </p:nvSpPr>
        <p:spPr/>
        <p:txBody>
          <a:bodyPr/>
          <a:lstStyle/>
          <a:p>
            <a:r>
              <a:rPr lang="el-GR" dirty="0"/>
              <a:t>Αναγκαιότητα μέτρου </a:t>
            </a:r>
          </a:p>
        </p:txBody>
      </p:sp>
      <p:sp>
        <p:nvSpPr>
          <p:cNvPr id="3" name="Θέση περιεχομένου 2">
            <a:extLst>
              <a:ext uri="{FF2B5EF4-FFF2-40B4-BE49-F238E27FC236}">
                <a16:creationId xmlns:a16="http://schemas.microsoft.com/office/drawing/2014/main" id="{0D8966F4-049B-C455-46AD-EE4A8B136443}"/>
              </a:ext>
            </a:extLst>
          </p:cNvPr>
          <p:cNvSpPr>
            <a:spLocks noGrp="1"/>
          </p:cNvSpPr>
          <p:nvPr>
            <p:ph idx="1"/>
          </p:nvPr>
        </p:nvSpPr>
        <p:spPr/>
        <p:txBody>
          <a:bodyPr>
            <a:normAutofit fontScale="92500" lnSpcReduction="20000"/>
          </a:bodyPr>
          <a:lstStyle/>
          <a:p>
            <a:pPr algn="just"/>
            <a:r>
              <a:rPr lang="el-GR" sz="1800" dirty="0">
                <a:effectLst/>
                <a:latin typeface="Times New Roman" panose="02020603050405020304" pitchFamily="18" charset="0"/>
                <a:ea typeface="Calibri" panose="020F0502020204030204" pitchFamily="34" charset="0"/>
              </a:rPr>
              <a:t>Αρχή: θέσπιση ηπιότερου μέτρου από το επίδικο που επιβάλλει την υποχρέωση στους εισαγωγείς να αγοράζουν σε τιμές που καθορίζονται βάσει των δαπανών του οικείου διυλιστηρίου.</a:t>
            </a:r>
          </a:p>
          <a:p>
            <a:pPr algn="just"/>
            <a:r>
              <a:rPr lang="el-GR" sz="1800" dirty="0">
                <a:latin typeface="Times New Roman" panose="02020603050405020304" pitchFamily="18" charset="0"/>
                <a:ea typeface="Calibri" panose="020F0502020204030204" pitchFamily="34" charset="0"/>
              </a:rPr>
              <a:t>Σκοπός: </a:t>
            </a:r>
            <a:r>
              <a:rPr lang="el-GR" sz="1800" dirty="0">
                <a:effectLst/>
                <a:latin typeface="Times New Roman" panose="02020603050405020304" pitchFamily="18" charset="0"/>
                <a:ea typeface="Calibri" panose="020F0502020204030204" pitchFamily="34" charset="0"/>
              </a:rPr>
              <a:t>να εξασφαλίζεται χάριν της δημόσιας ασφάλειας κατώτατο όριο εφοδιασμού του ενδιαφερόμενου κράτους σε προϊόντα πετρελαίου σε περίπτωση κρίσεως εφοδιασμού. </a:t>
            </a:r>
            <a:r>
              <a:rPr lang="el-GR" sz="1800" dirty="0">
                <a:latin typeface="Times New Roman" panose="02020603050405020304" pitchFamily="18" charset="0"/>
                <a:ea typeface="Calibri" panose="020F0502020204030204" pitchFamily="34" charset="0"/>
              </a:rPr>
              <a:t>Κριτήρια αναλογικότητας: 1) εάν </a:t>
            </a:r>
            <a:r>
              <a:rPr lang="el-GR" sz="1800" dirty="0">
                <a:effectLst/>
                <a:latin typeface="Times New Roman" panose="02020603050405020304" pitchFamily="18" charset="0"/>
                <a:ea typeface="Calibri" panose="020F0502020204030204" pitchFamily="34" charset="0"/>
              </a:rPr>
              <a:t>οι διανομείς που κατέχουν το μεγαλύτερο τμήμα της οικείας αγοράς αρνούνται, όπως υποστήριξε η ιρλανδική κυβέρνηση, να εφοδιαστούν από το εν λόγω διυλιστήριο, 2) με βάση το αν το διυλιστήριο εφαρμόζει τιμές ανταγωνιστικές στην οικεία αγορά πρέπει να εκτιμηθεί το αν είναι δυνατή η ελεύθερη διάθεση της παραγωγής του διυλιστηρίου, 3) αν με τη θέσπιση βιομηχανικών και εμπορικών μέτρων δεν είναι δυνατό να αποτραπούν οι οικονομικής φύσεως ζημίες που ενδέχεται να προκύψουν από την εφαρμογή των τιμών αυτών, τις σχετικές ζημίες πρέπει να καλύψει το ενδιαφερόμενο κράτος μέλος, υπό την επιφύλαξη εφαρμογής των άρθρων 107 και 108 ΣΛΕΕ, 4) οι ποσότητες υποχρεωτικής αγοράς δεν πρέπει να υπερβαίνουν τα κατώτατα όρια εφοδιασμού του ενδιαφερόμενου κράτους, χωρίς τον οποίο θίγεται η δημόσια ασφάλειά του και ιδίως η λειτουργία των ουσιωδών δημόσιων υπηρεσιών του και η επιβίωση του πληθυσμού του, 5) οι ποσότητες των προϊόντων πετρελαίου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δεν πρέπει να υπερβαίνουν τις αναγκαίες για την παραγωγή ποσότητες για τεχνικούς αφενός λόγους, προκειμένου να καταστεί δυνατή η εκμετάλλευση της παραγωγικής ικανότητας του διυλιστηρίου σε επίπεδο που να επιτρέπει να διατεθούν οι εν λόγω εγκαταστάσεις σε περίπτωση κρίσης και αφετέρου για να επιτρέπει ανά πάσα στιγμή τη μετατροπή του αργού πετρελαίου, όπως προβλέπεται από μακροπρόθεσμες συμβάσεις, που το ενδιαφερόμενο κράτος συνήψε για να διασφαλίσει τον κανονικό εφοδιασμό του, 6) το ποσοστό των συνολικών αναγκών των εισαγωγέων προϊόντων πετρελαίου που μπορεί να υπαχθεί σε αναγκαστική αγορά δεν μπορεί να είναι ανώτερο από το ποσοστό των ποσοτήτων οι οποίες προσδιορίστηκαν πιο πάνω σε σχέση με την τωρινή συνολική κατανάλωση του ενδιαφερόμενου κράτους μέλους σε προϊόντα πετρελαίου.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846896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AB5062-2D40-58A0-8AA8-2F6775616156}"/>
              </a:ext>
            </a:extLst>
          </p:cNvPr>
          <p:cNvSpPr>
            <a:spLocks noGrp="1"/>
          </p:cNvSpPr>
          <p:nvPr>
            <p:ph type="title"/>
          </p:nvPr>
        </p:nvSpPr>
        <p:spPr/>
        <p:txBody>
          <a:bodyPr>
            <a:normAutofit fontScale="90000"/>
          </a:bodyPr>
          <a:lstStyle/>
          <a:p>
            <a:br>
              <a:rPr lang="el-GR" sz="3200" b="1" dirty="0">
                <a:effectLst/>
                <a:latin typeface="Times New Roman" panose="02020603050405020304" pitchFamily="18" charset="0"/>
                <a:ea typeface="Calibri" panose="020F0502020204030204" pitchFamily="34" charset="0"/>
                <a:cs typeface="Times New Roman" panose="02020603050405020304" pitchFamily="18" charset="0"/>
              </a:rPr>
            </a:br>
            <a:r>
              <a:rPr lang="el-GR" sz="3200" b="1" dirty="0">
                <a:effectLst/>
                <a:latin typeface="Times New Roman" panose="02020603050405020304" pitchFamily="18" charset="0"/>
                <a:ea typeface="Calibri" panose="020F0502020204030204" pitchFamily="34" charset="0"/>
                <a:cs typeface="Times New Roman" panose="02020603050405020304" pitchFamily="18" charset="0"/>
              </a:rPr>
              <a:t>Η απόφαση της 17.9.2020 </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ANRE</a:t>
            </a:r>
            <a:r>
              <a:rPr lang="el-GR" sz="3200" b="1" dirty="0">
                <a:effectLst/>
                <a:latin typeface="Times New Roman" panose="02020603050405020304" pitchFamily="18" charset="0"/>
                <a:ea typeface="Calibri" panose="020F0502020204030204" pitchFamily="34" charset="0"/>
                <a:cs typeface="Times New Roman" panose="02020603050405020304" pitchFamily="18" charset="0"/>
              </a:rPr>
              <a:t> (εξαγωγή ενέργειας)</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sz="3200" dirty="0"/>
          </a:p>
        </p:txBody>
      </p:sp>
      <p:sp>
        <p:nvSpPr>
          <p:cNvPr id="3" name="Θέση περιεχομένου 2">
            <a:extLst>
              <a:ext uri="{FF2B5EF4-FFF2-40B4-BE49-F238E27FC236}">
                <a16:creationId xmlns:a16="http://schemas.microsoft.com/office/drawing/2014/main" id="{D932441B-2586-A934-93C4-574CCFF7F48E}"/>
              </a:ext>
            </a:extLst>
          </p:cNvPr>
          <p:cNvSpPr>
            <a:spLocks noGrp="1"/>
          </p:cNvSpPr>
          <p:nvPr>
            <p:ph idx="1"/>
          </p:nvPr>
        </p:nvSpPr>
        <p:spPr/>
        <p:txBody>
          <a:bodyPr>
            <a:normAutofit fontScale="92500" lnSpcReduction="1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Ζήτημα: Είναι συμβατή με το άρθρο 35 ΣΛΕΕ υποχρέωση που επιβάλλεται στους παραγωγούς ηλεκτρικής ενέργειας να προσφέρουν προς πώληση το σύνολο της ηλεκτρικής ενέργειας που έχουν στη διάθεσή τους αποκλειστικώς σε μια κεντρική ανταγωνιστική αγορά του οικείου κράτους μέλους. [Ρουμανία, η επιχείρηση </a:t>
            </a:r>
            <a:r>
              <a:rPr lang="el-GR" sz="1800" dirty="0" err="1">
                <a:effectLst/>
                <a:latin typeface="Times New Roman" panose="02020603050405020304" pitchFamily="18" charset="0"/>
                <a:ea typeface="Calibri" panose="020F0502020204030204" pitchFamily="34" charset="0"/>
              </a:rPr>
              <a:t>Hidroelectrica</a:t>
            </a:r>
            <a:r>
              <a:rPr lang="el-GR" sz="1800" dirty="0">
                <a:latin typeface="Times New Roman" panose="02020603050405020304" pitchFamily="18" charset="0"/>
                <a:ea typeface="Calibri" panose="020F0502020204030204" pitchFamily="34" charset="0"/>
              </a:rPr>
              <a:t> </a:t>
            </a:r>
            <a:r>
              <a:rPr lang="el-GR" sz="1800" dirty="0">
                <a:effectLst/>
                <a:latin typeface="Times New Roman" panose="02020603050405020304" pitchFamily="18" charset="0"/>
                <a:ea typeface="Calibri" panose="020F0502020204030204" pitchFamily="34" charset="0"/>
              </a:rPr>
              <a:t>είχε εξαγάγει μέρους ηλεκτρικής ενέργειας  απευθείας στην ουγγρική αγορά ηλεκτρικής ενέργειας, ενώ έπρεπε να τη δηλώσει τις πλατφόρμες της OPCOM SA, μόνου διαχειριστή της αγοράς ηλεκτρικής ενέργειας στη Ρουμανία]. </a:t>
            </a:r>
          </a:p>
          <a:p>
            <a:pPr algn="just"/>
            <a:r>
              <a:rPr lang="el-GR" sz="1800" dirty="0">
                <a:latin typeface="Times New Roman" panose="02020603050405020304" pitchFamily="18" charset="0"/>
                <a:ea typeface="Calibri" panose="020F0502020204030204" pitchFamily="34" charset="0"/>
              </a:rPr>
              <a:t>ΔΕΕ: Η επίμαχη ρύθμιση 1) έχει ως </a:t>
            </a:r>
            <a:r>
              <a:rPr lang="el-GR" sz="1800" dirty="0">
                <a:effectLst/>
                <a:latin typeface="Times New Roman" panose="02020603050405020304" pitchFamily="18" charset="0"/>
                <a:ea typeface="Calibri" panose="020F0502020204030204" pitchFamily="34" charset="0"/>
              </a:rPr>
              <a:t>αποτέλεσμα να στερεί από τους Ρουμάνους παραγωγούς ηλεκτρικής ενέργειας που έχουν αποκτήσει άδειες εμπορίας σε άλλα κράτη μέλη, των οποίων οι αγορές ηλεκτρικής ενέργειας λειτουργούν σε διασύνδεση με εκείνη της Ρουμανίας, τη δυνατότητα διμερούς διαπραγμάτευσης της ηλεκτρικής ενέργειας και, ενδεχομένως, απευθείας εξαγωγής της προς τις αγορές αυτές, 2)</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(ασφάλεια εφοδιασμού) δεν είναι, αυτή καθαυτή, απρόσφορη προς επίτευξη του σκοπού της ασφάλειας του εφοδιασμού με ηλεκτρική ενέργεια, καθόσον επιδιώκει να εξασφαλίσει ότι η διαθέσιμη ηλεκτρική ενέργεια κατευθύνεται κυρίως στην εσωτερική κατανάλωση. Όμως απαιτείται η εφαρμογή της να γίνεται κατά συνεπή και συστηματικό τρόπο. Ωστόσο, το γεγονός ότι οι μεσάζοντες δύνανται να αγοράζουν την ηλεκτρική ενέργεια στην αγορά χονδρικής για να την εξαγάγουν εν συνεχεία προς άλλα κράτη μέλη, χωρίς περιορισμούς ανάλογους με εκείνους που επιβάλλονται στους παραγωγούς, καταδεικνύει την έλλειψη συνέπειας του επίμαχου μέτρου προς τον επιδιωκόμενο σκοπό. Ειδικότερα, εφόσον, κατά τη Ρουμανική Κυβέρνηση, οι απευθείας εξαγωγές ηλεκτρικής ενέργειας θέτουν σε κίνδυνο την ασφάλεια του εφοδιασμού με ηλεκτρική ενέργεια, ένας τέτοιος κίνδυνος υφίσταται ανεξαρτήτως του αν οι εξαγωγές πραγματοποιούνται από τους παραγωγούς ή από τους προμηθευτές.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4127518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5DA2CF-06E2-20D3-4AB6-053671967BF8}"/>
              </a:ext>
            </a:extLst>
          </p:cNvPr>
          <p:cNvSpPr>
            <a:spLocks noGrp="1"/>
          </p:cNvSpPr>
          <p:nvPr>
            <p:ph type="title"/>
          </p:nvPr>
        </p:nvSpPr>
        <p:spPr/>
        <p:txBody>
          <a:bodyPr/>
          <a:lstStyle/>
          <a:p>
            <a:r>
              <a:rPr lang="el-GR" dirty="0"/>
              <a:t>Αρχή της αναλογικότητας</a:t>
            </a:r>
          </a:p>
        </p:txBody>
      </p:sp>
      <p:sp>
        <p:nvSpPr>
          <p:cNvPr id="3" name="Θέση περιεχομένου 2">
            <a:extLst>
              <a:ext uri="{FF2B5EF4-FFF2-40B4-BE49-F238E27FC236}">
                <a16:creationId xmlns:a16="http://schemas.microsoft.com/office/drawing/2014/main" id="{37A45780-C0A9-68FB-0164-702FB1F70F6B}"/>
              </a:ext>
            </a:extLst>
          </p:cNvPr>
          <p:cNvSpPr>
            <a:spLocks noGrp="1"/>
          </p:cNvSpPr>
          <p:nvPr>
            <p:ph idx="1"/>
          </p:nvPr>
        </p:nvSpPr>
        <p:spPr/>
        <p:txBody>
          <a:bodyPr>
            <a:normAutofit fontScale="92500" lnSpcReduction="2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Ρουμανία: Οι διμερείς διαπραγματεύσεις επιφέρουν στρέβλωση της αγοράς ηλεκτρικής ενέργειας, ιδίως όταν ο παραγωγός κατέχει σημαντικό τμήμα της αγοράς αυτής, όπως συμβαίνει στην περίπτωση της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Hidroelectrica</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ΔΕΕ: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1) η υποχρέωση να προσφέρεται προς πώληση το σύνολο της διαθέσιμης ηλεκτρικής ενέργειας στις πλατφόρμες διαπραγμάτευσης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βαίνει πέραν του αναγκαίου μέτρου για τη διασφάλιση του εφοδιασμού με ηλεκτρική ενέργεια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Ειδικότερα, εγγύηση του εφοδιασμού με ηλεκτρική ενέργεια δεν σημαίνει εγγύηση του εφοδιασμού με ηλεκτρική ενέργεια στην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καλύτερη δυνατή τιμή</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Οι αμιγώς οικονομικής και εμπορικής φύσεως εκτιμήσεις στις οποίες θεμελιώνεται η επίμαχη στην κύρια δίκη εθνική νομοθεσία δεν εμπίπτουν στους λόγους δημόσιας ασφάλειας, κατά την έννοια του άρθρου 36 ΣΛΕΕ, ούτε στους λόγους γενικού συμφέροντος που δικαιολογούν τους ποσοτικούς περιορισμούς επί των εξαγωγών ή τα μέτρα ισοδυνάμου αποτελέσματος. Αν τέτοιες εκτιμήσεις μπορούσαν να δικαιολογήσουν την απαγόρευση απευθείας εξαγωγής ηλεκτρικής ενέργειας, θα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διακυβευόταν αυτή καθαυτή η αρχή της εσωτερικής αγοράς, 2)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a:t>
            </a:r>
            <a:r>
              <a:rPr lang="el-GR" sz="1800" dirty="0">
                <a:latin typeface="Times New Roman" panose="02020603050405020304" pitchFamily="18" charset="0"/>
                <a:ea typeface="Calibri" panose="020F0502020204030204" pitchFamily="34" charset="0"/>
                <a:cs typeface="Times New Roman" panose="02020603050405020304" pitchFamily="18" charset="0"/>
              </a:rPr>
              <a:t>ράξεις παραγώγου δικαίου, ιδίως οδηγία 2009-72)] </a:t>
            </a:r>
            <a:r>
              <a:rPr lang="el-GR" sz="1800" dirty="0">
                <a:effectLst/>
                <a:latin typeface="Times New Roman" panose="02020603050405020304" pitchFamily="18" charset="0"/>
                <a:ea typeface="Calibri" panose="020F0502020204030204" pitchFamily="34" charset="0"/>
              </a:rPr>
              <a:t>οι ρυθμιστικές αρχές πρέπει να συνεργάζοντα</a:t>
            </a:r>
            <a:r>
              <a:rPr lang="el-GR" sz="1800" dirty="0">
                <a:latin typeface="Times New Roman" panose="02020603050405020304" pitchFamily="18" charset="0"/>
                <a:ea typeface="Calibri" panose="020F0502020204030204" pitchFamily="34" charset="0"/>
              </a:rPr>
              <a:t>ι και </a:t>
            </a:r>
            <a:r>
              <a:rPr lang="el-GR" sz="1800" dirty="0">
                <a:effectLst/>
                <a:latin typeface="Times New Roman" panose="02020603050405020304" pitchFamily="18" charset="0"/>
                <a:ea typeface="Calibri" panose="020F0502020204030204" pitchFamily="34" charset="0"/>
              </a:rPr>
              <a:t>για την προώθηση της δημιουργίας λειτουργικών διευθετήσεων ώστε να παρέχεται η δυνατότητα για βέλτιστη διαχείριση του δικτύου, να προωθείται η ανάπτυξη κοινών χρηματιστηρίων ηλεκτρικής ενεργείας και η διασυνοριακή κατανομή δυναμικότητας, καθώς και να παρέχεται η δυνατότητα επαρκούς επιπέδου δυναμικού διασύνδεσης, ώστε να καθίσταται εφικτή η ανάπτυξη αποτελεσματικού ανταγωνισμού και η βελτίωση της ασφάλειας του εφοδιασμού, χωρίς δυσμενείς διακρίσεις μεταξύ προμηθευτών σε διάφορα κράτη μέλη, 3) ο σκοπός της διαφάνειας μπορεί να επιτευχθεί χωρίς να επιβάλλεται υποχρέωση πραγματοποίησης των συναλλαγών ηλεκτρικής ενέργειας σε επίπεδο χονδρικής αποκλειστικά σε πλατφόρμες που διαχειρίζεται ένας και μόνον εθνικός διαχειριστής, </a:t>
            </a:r>
            <a:r>
              <a:rPr lang="el-GR" sz="1800" dirty="0" err="1">
                <a:effectLst/>
                <a:latin typeface="Times New Roman" panose="02020603050405020304" pitchFamily="18" charset="0"/>
                <a:ea typeface="Calibri" panose="020F0502020204030204" pitchFamily="34" charset="0"/>
              </a:rPr>
              <a:t>αποκλειομένων</a:t>
            </a:r>
            <a:r>
              <a:rPr lang="el-GR" sz="1800" dirty="0">
                <a:effectLst/>
                <a:latin typeface="Times New Roman" panose="02020603050405020304" pitchFamily="18" charset="0"/>
                <a:ea typeface="Calibri" panose="020F0502020204030204" pitchFamily="34" charset="0"/>
              </a:rPr>
              <a:t> των </a:t>
            </a:r>
            <a:r>
              <a:rPr lang="el-GR" sz="1800" dirty="0" err="1">
                <a:effectLst/>
                <a:latin typeface="Times New Roman" panose="02020603050405020304" pitchFamily="18" charset="0"/>
                <a:ea typeface="Calibri" panose="020F0502020204030204" pitchFamily="34" charset="0"/>
              </a:rPr>
              <a:t>πλατφορμών</a:t>
            </a:r>
            <a:r>
              <a:rPr lang="el-GR" sz="1800" dirty="0">
                <a:effectLst/>
                <a:latin typeface="Times New Roman" panose="02020603050405020304" pitchFamily="18" charset="0"/>
                <a:ea typeface="Calibri" panose="020F0502020204030204" pitchFamily="34" charset="0"/>
              </a:rPr>
              <a:t> άλλων κρατών μελών που διασφαλίζουν πανομοιότυπους όρους διαφάνειας και ίσης μεταχειρίσεως.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242083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9EC6CE-1DAF-E70E-5C5F-DB41CA107980}"/>
              </a:ext>
            </a:extLst>
          </p:cNvPr>
          <p:cNvSpPr>
            <a:spLocks noGrp="1"/>
          </p:cNvSpPr>
          <p:nvPr>
            <p:ph type="title"/>
          </p:nvPr>
        </p:nvSpPr>
        <p:spPr/>
        <p:txBody>
          <a:bodyPr/>
          <a:lstStyle/>
          <a:p>
            <a:r>
              <a:rPr lang="el-GR" dirty="0"/>
              <a:t>Κρατικά μονοπώλια εμπορικού χαρακτήρα </a:t>
            </a:r>
          </a:p>
        </p:txBody>
      </p:sp>
      <p:sp>
        <p:nvSpPr>
          <p:cNvPr id="3" name="Θέση περιεχομένου 2">
            <a:extLst>
              <a:ext uri="{FF2B5EF4-FFF2-40B4-BE49-F238E27FC236}">
                <a16:creationId xmlns:a16="http://schemas.microsoft.com/office/drawing/2014/main" id="{17E84AEE-3DD1-06C0-0479-2E0C96EF430D}"/>
              </a:ext>
            </a:extLst>
          </p:cNvPr>
          <p:cNvSpPr>
            <a:spLocks noGrp="1"/>
          </p:cNvSpPr>
          <p:nvPr>
            <p:ph idx="1"/>
          </p:nvPr>
        </p:nvSpPr>
        <p:spPr/>
        <p:txBody>
          <a:bodyPr>
            <a:normAutofit lnSpcReduction="1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Άρθρο 37 ΣΛΕΕ: Τα κράτη μέλη δεσμεύονται να προβούν στη «διαρρύθμιση» των κρατικών μονοπωλίων εμπορικού χαρακτήρα «κατά τρόπο, ώστε να αποκλείεται, ως προς τους όρους εφοδιασμού και διαθέσεως, οποιαδήποτε διάκριση μεταξύ των υπηκόων των κρατών μελών». Η διάταξη αυτή εφαρμόζεται σε κάθε οργανισμό με τον οποίο κράτος μέλος, νομικά ή πραγματικά ελέγχει, διευθύνει ή επηρεάζει αισθητά, άμεσα ή έμμεσα, τις εισαγωγές ή τις εξαγωγές μεταξύ των κρατών μελών.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rPr>
              <a:t>Για να διαρρυθμιστεί ένας «οργανισμός» πρέπει να ασκεί εμπορική δραστηριότητα, υπό την έννοια να μπορεί να επηρεάζει τις εισαγωγές ή τις εξαγωγές εμπορευμάτων. Διαφορετικά, δεν ισχύει η υποχρέωση διαρρύθμισης, όπως για παράδειγμα συμβαίνει στην περίπτωση οργανισμού στον οποίο έχουν ανατεθεί ρυθμιστικές αρμοδιότητες. Το άρθρο 37 αναφέρεται στον επηρεασμό των ενδοκοινοτικών συναλλαγών. Κατά συνέπεια, δεν αφορά τις εισαγωγές και εξαγωγές από και προς </a:t>
            </a:r>
            <a:r>
              <a:rPr lang="el-GR" sz="1800" i="1" dirty="0">
                <a:effectLst/>
                <a:latin typeface="Times New Roman" panose="02020603050405020304" pitchFamily="18" charset="0"/>
                <a:ea typeface="Calibri" panose="020F0502020204030204" pitchFamily="34" charset="0"/>
              </a:rPr>
              <a:t>τρίτα κράτη</a:t>
            </a:r>
            <a:r>
              <a:rPr lang="el-GR" sz="1800" dirty="0">
                <a:effectLst/>
                <a:latin typeface="Times New Roman" panose="02020603050405020304" pitchFamily="18" charset="0"/>
                <a:ea typeface="Calibri" panose="020F0502020204030204" pitchFamily="34" charset="0"/>
              </a:rPr>
              <a:t>. Η ρύθμιση αυτών των καταστάσεων εμπίπτει στον τομέα της Κοινής Εμπορικής Πολιτικής.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απαίτηση για διαρρύθμιση σημαίνει ότι η Συνθήκη δεν επιβάλλει την κατάργηση των κρατικών μονοπωλίων, τα οποία μπορούν να εκπληρώνουν διάφορους ρόλους, σύμφωνα άλλωστε και με το άρθρο 345 ΣΛΕΕ περί ουδετερότητας της Ένωσης ως προς το καθεστώς ιδιοκτησίας που επικρατεί στα κράτη μέλη. Η μόνη δέσμευση είναι η διαρρύθμισή τους, έτσι ώστε να μην λειτουργούν σε βάρος των εισαγομένων προϊόντων. Η υποχρέωση διαρρύθμισης των εθνικών μονοπωλίων εμπορικού χαρακτήρα αφορά τόσο τα μονοπώλια εισαγωγής-εξαγωγής όσο και τα μονοπώλια εμπορίας και παραγωγής.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2079592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74F7A3-5CBF-299F-482D-DD85210B56FB}"/>
              </a:ext>
            </a:extLst>
          </p:cNvPr>
          <p:cNvSpPr>
            <a:spLocks noGrp="1"/>
          </p:cNvSpPr>
          <p:nvPr>
            <p:ph type="title"/>
          </p:nvPr>
        </p:nvSpPr>
        <p:spPr/>
        <p:txBody>
          <a:bodyPr>
            <a:normAutofit/>
          </a:bodyPr>
          <a:lstStyle/>
          <a:p>
            <a:r>
              <a:rPr lang="el-GR" sz="2800" dirty="0">
                <a:latin typeface="Times New Roman" panose="02020603050405020304" pitchFamily="18" charset="0"/>
                <a:cs typeface="Times New Roman" panose="02020603050405020304" pitchFamily="18" charset="0"/>
              </a:rPr>
              <a:t>Υπηρεσίες Γενικού Οικονομικού Συμφέροντος (άρθρο 106 ΣΛΕΕ) </a:t>
            </a:r>
          </a:p>
        </p:txBody>
      </p:sp>
      <p:sp>
        <p:nvSpPr>
          <p:cNvPr id="3" name="Θέση περιεχομένου 2">
            <a:extLst>
              <a:ext uri="{FF2B5EF4-FFF2-40B4-BE49-F238E27FC236}">
                <a16:creationId xmlns:a16="http://schemas.microsoft.com/office/drawing/2014/main" id="{17A11A7A-8F7E-DEC6-133D-693ED91BD20D}"/>
              </a:ext>
            </a:extLst>
          </p:cNvPr>
          <p:cNvSpPr>
            <a:spLocks noGrp="1"/>
          </p:cNvSpPr>
          <p:nvPr>
            <p:ph idx="1"/>
          </p:nvPr>
        </p:nvSpPr>
        <p:spPr/>
        <p:txBody>
          <a:bodyPr>
            <a:normAutofit fontScale="85000" lnSpcReduction="20000"/>
          </a:bodyPr>
          <a:lstStyle/>
          <a:p>
            <a:pPr marL="0" indent="0" algn="just">
              <a:buNone/>
            </a:pPr>
            <a:r>
              <a:rPr lang="el-GR" b="1" dirty="0">
                <a:latin typeface="Times New Roman" panose="02020603050405020304" pitchFamily="18" charset="0"/>
                <a:ea typeface="Calibri" panose="020F0502020204030204" pitchFamily="34" charset="0"/>
                <a:cs typeface="Times New Roman" panose="02020603050405020304" pitchFamily="18" charset="0"/>
              </a:rPr>
              <a:t>1</a:t>
            </a:r>
            <a:r>
              <a:rPr lang="el-GR" dirty="0">
                <a:effectLst/>
                <a:latin typeface="Times New Roman" panose="02020603050405020304" pitchFamily="18" charset="0"/>
                <a:ea typeface="Calibri" panose="020F0502020204030204" pitchFamily="34"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 Τα κράτη μέλη δεν θεσπίζουν ούτε διατηρούν μέτρα αντίθετα προς τους κανόνες των Συνθηκών, ιδίως προς εκείνους των </a:t>
            </a:r>
            <a:r>
              <a:rPr lang="el-GR" dirty="0">
                <a:latin typeface="Times New Roman" panose="02020603050405020304" pitchFamily="18" charset="0"/>
                <a:cs typeface="Times New Roman" panose="02020603050405020304" pitchFamily="18" charset="0"/>
                <a:hlinkClick r:id="rId2"/>
              </a:rPr>
              <a:t>άρθρων 18</a:t>
            </a:r>
            <a:r>
              <a:rPr lang="el-GR" dirty="0">
                <a:latin typeface="Times New Roman" panose="02020603050405020304" pitchFamily="18" charset="0"/>
                <a:cs typeface="Times New Roman" panose="02020603050405020304" pitchFamily="18" charset="0"/>
              </a:rPr>
              <a:t> και </a:t>
            </a:r>
            <a:r>
              <a:rPr lang="el-GR" dirty="0">
                <a:latin typeface="Times New Roman" panose="02020603050405020304" pitchFamily="18" charset="0"/>
                <a:cs typeface="Times New Roman" panose="02020603050405020304" pitchFamily="18" charset="0"/>
                <a:hlinkClick r:id="rId3"/>
              </a:rPr>
              <a:t>101</a:t>
            </a:r>
            <a:r>
              <a:rPr lang="el-GR" dirty="0">
                <a:latin typeface="Times New Roman" panose="02020603050405020304" pitchFamily="18" charset="0"/>
                <a:cs typeface="Times New Roman" panose="02020603050405020304" pitchFamily="18" charset="0"/>
              </a:rPr>
              <a:t> μέχρι και</a:t>
            </a:r>
            <a:r>
              <a:rPr lang="el-GR" dirty="0">
                <a:latin typeface="Times New Roman" panose="02020603050405020304" pitchFamily="18" charset="0"/>
                <a:cs typeface="Times New Roman" panose="02020603050405020304" pitchFamily="18" charset="0"/>
                <a:hlinkClick r:id="rId4"/>
              </a:rPr>
              <a:t> 109</a:t>
            </a:r>
            <a:r>
              <a:rPr lang="el-GR" dirty="0">
                <a:latin typeface="Times New Roman" panose="02020603050405020304" pitchFamily="18" charset="0"/>
                <a:cs typeface="Times New Roman" panose="02020603050405020304" pitchFamily="18" charset="0"/>
              </a:rPr>
              <a:t>, ως προς τις δημόσιες επιχειρήσεις και τις επιχειρήσεις στις οποίες χορηγούν ειδικά ή αποκλειστικά δικαιώματα.</a:t>
            </a:r>
          </a:p>
          <a:p>
            <a:pPr marL="0" indent="0" algn="just">
              <a:buNone/>
            </a:pPr>
            <a:r>
              <a:rPr lang="el-GR" dirty="0">
                <a:latin typeface="Times New Roman" panose="02020603050405020304" pitchFamily="18" charset="0"/>
                <a:cs typeface="Times New Roman" panose="02020603050405020304" pitchFamily="18" charset="0"/>
              </a:rPr>
              <a:t>2. Οι επιχειρήσεις που είναι επιφορτισμένες με τη διαχείριση υπηρεσιών γενικού οικονομικού συμφέροντος ή που έχουν χαρακτήρα δημοσιονομικού μονοπωλίου υπόκεινται στους κανόνες των Συνθηκών ιδίως στους κανόνες ανταγωνισμού, κατά το μέτρο που η εφαρμογή των κανόνων αυτών δεν εμποδίζει νομικά ή πραγματικά την εκπλήρωση της ιδιαίτερης αποστολής που τους έχει ανατεθεί. Η ανάπτυξη των συναλλαγών δεν πρέπει να επηρεάζεται σε βαθμό ο οποίος θα αντέκειτο προς το συμφέρον της Ένωσης.</a:t>
            </a:r>
          </a:p>
          <a:p>
            <a:pPr marL="0" indent="0" algn="just">
              <a:buNone/>
            </a:pPr>
            <a:r>
              <a:rPr lang="el-GR" dirty="0">
                <a:latin typeface="Times New Roman" panose="02020603050405020304" pitchFamily="18" charset="0"/>
                <a:cs typeface="Times New Roman" panose="02020603050405020304" pitchFamily="18" charset="0"/>
              </a:rPr>
              <a:t>3. Η Επιτροπή μεριμνά για την εφαρμογή των διατάξεων του παρόντος άρθρου και απευθύνει, εφόσον είναι ανάγκη, κατάλληλες οδηγίες ή αποφάσεις προς τα κράτη μέλη.</a:t>
            </a:r>
          </a:p>
          <a:p>
            <a:pPr algn="just"/>
            <a:endParaRPr lang="el-GR" dirty="0"/>
          </a:p>
        </p:txBody>
      </p:sp>
    </p:spTree>
    <p:extLst>
      <p:ext uri="{BB962C8B-B14F-4D97-AF65-F5344CB8AC3E}">
        <p14:creationId xmlns:p14="http://schemas.microsoft.com/office/powerpoint/2010/main" val="96338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4A31DF-4826-A459-F8D3-BE64EA531D06}"/>
              </a:ext>
            </a:extLst>
          </p:cNvPr>
          <p:cNvSpPr>
            <a:spLocks noGrp="1"/>
          </p:cNvSpPr>
          <p:nvPr>
            <p:ph type="title"/>
          </p:nvPr>
        </p:nvSpPr>
        <p:spPr>
          <a:xfrm>
            <a:off x="912845" y="500062"/>
            <a:ext cx="10515600" cy="1325563"/>
          </a:xfrm>
        </p:spPr>
        <p:txBody>
          <a:bodyPr>
            <a:normAutofit/>
          </a:bodyPr>
          <a:lstStyle/>
          <a:p>
            <a:r>
              <a:rPr lang="el-GR" sz="3200" dirty="0">
                <a:effectLst/>
                <a:latin typeface="Times New Roman" panose="02020603050405020304" pitchFamily="18" charset="0"/>
                <a:ea typeface="Calibri" panose="020F0502020204030204" pitchFamily="34" charset="0"/>
                <a:cs typeface="Times New Roman" panose="02020603050405020304" pitchFamily="18" charset="0"/>
              </a:rPr>
              <a:t>Η απόφαση της 13.12.1990, Επιτροπή κατά Ελλάδας </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4D418E66-6150-F7C5-3E88-393BE0939CC1}"/>
              </a:ext>
            </a:extLst>
          </p:cNvPr>
          <p:cNvSpPr>
            <a:spLocks noGrp="1"/>
          </p:cNvSpPr>
          <p:nvPr>
            <p:ph idx="1"/>
          </p:nvPr>
        </p:nvSpPr>
        <p:spPr/>
        <p:txBody>
          <a:bodyPr>
            <a:normAutofit/>
          </a:bodyPr>
          <a:lstStyle/>
          <a:p>
            <a:pPr marL="0" indent="0" algn="just">
              <a:buNone/>
            </a:pPr>
            <a:r>
              <a:rPr lang="el-GR" sz="1800" dirty="0">
                <a:latin typeface="Times New Roman" panose="02020603050405020304" pitchFamily="18" charset="0"/>
                <a:ea typeface="Calibri" panose="020F0502020204030204" pitchFamily="34" charset="0"/>
              </a:rPr>
              <a:t>Ν</a:t>
            </a:r>
            <a:r>
              <a:rPr lang="el-GR" sz="1800" dirty="0">
                <a:effectLst/>
                <a:latin typeface="Times New Roman" panose="02020603050405020304" pitchFamily="18" charset="0"/>
                <a:ea typeface="Calibri" panose="020F0502020204030204" pitchFamily="34" charset="0"/>
              </a:rPr>
              <a:t>όμος 1571/85 περί ρυθμίσεως θεμάτων πετρελαϊκής πολιτικής και εμπορίας: </a:t>
            </a:r>
          </a:p>
          <a:p>
            <a:pPr marL="0" indent="0" algn="just">
              <a:buNone/>
            </a:pPr>
            <a:r>
              <a:rPr lang="el-GR" sz="1800" dirty="0">
                <a:effectLst/>
                <a:latin typeface="Times New Roman" panose="02020603050405020304" pitchFamily="18" charset="0"/>
                <a:ea typeface="Calibri" panose="020F0502020204030204" pitchFamily="34" charset="0"/>
              </a:rPr>
              <a:t>1)οι εισαγωγές αργού πετρελαίου και πετρελαιοειδών γίνονται μόνον από το Δημόσιο, </a:t>
            </a:r>
          </a:p>
          <a:p>
            <a:pPr marL="342900" indent="-342900" algn="just">
              <a:buAutoNum type="arabicParenR" startAt="2"/>
            </a:pPr>
            <a:r>
              <a:rPr lang="el-GR" sz="1800" dirty="0">
                <a:effectLst/>
                <a:latin typeface="Times New Roman" panose="02020603050405020304" pitchFamily="18" charset="0"/>
                <a:ea typeface="Calibri" panose="020F0502020204030204" pitchFamily="34" charset="0"/>
              </a:rPr>
              <a:t>το κράτος έχει το αποκλειστικό δικαίωμα διύλισης και επομένως εισαγωγής αργού πετρελαίου, </a:t>
            </a:r>
          </a:p>
          <a:p>
            <a:pPr marL="0" indent="0" algn="just">
              <a:buNone/>
            </a:pPr>
            <a:r>
              <a:rPr lang="el-GR" sz="1800" dirty="0">
                <a:latin typeface="Times New Roman" panose="02020603050405020304" pitchFamily="18" charset="0"/>
                <a:ea typeface="Calibri" panose="020F0502020204030204" pitchFamily="34" charset="0"/>
              </a:rPr>
              <a:t>3)</a:t>
            </a:r>
            <a:r>
              <a:rPr lang="el-GR" sz="1800" dirty="0">
                <a:effectLst/>
                <a:latin typeface="Times New Roman" panose="02020603050405020304" pitchFamily="18" charset="0"/>
                <a:ea typeface="Calibri" panose="020F0502020204030204" pitchFamily="34" charset="0"/>
              </a:rPr>
              <a:t> </a:t>
            </a:r>
            <a:r>
              <a:rPr lang="el-GR" sz="1800" dirty="0">
                <a:latin typeface="Times New Roman" panose="02020603050405020304" pitchFamily="18" charset="0"/>
                <a:ea typeface="Calibri" panose="020F0502020204030204" pitchFamily="34" charset="0"/>
              </a:rPr>
              <a:t>(</a:t>
            </a:r>
            <a:r>
              <a:rPr lang="el-GR" sz="1800" dirty="0">
                <a:effectLst/>
                <a:latin typeface="Times New Roman" panose="02020603050405020304" pitchFamily="18" charset="0"/>
                <a:ea typeface="Calibri" panose="020F0502020204030204" pitchFamily="34" charset="0"/>
              </a:rPr>
              <a:t>διαρρύθμιση του κρατικού μονοπωλίου εμπορίας πετρελαιοειδών):  α) μέχρι τις 31 Δεκεμβρίου 1985, οι εταιρίες εμπορίας πετρελαιοειδών υποχρεούνταν να προμηθεύονται αποκλειστικά από το Δημόσιο, β)  από 1ης Ιανουαρίου 1986, έχουν το δικαίωμα να προμηθεύονται από προμηθευτή της επιλογής τους μέχρις ορισμένου ποσοστού των αναγκών της ελληνικής αγοράς (το ποσοστό αυτό αυξήθηκε προοδευτικά για να φθάσει στο 100 % από 1ης Ιανουαρίου 1990), γ) το διαρρυθμιζόμενο ποσοστό του κρατικού μονοπωλίου εμπορίας μπορεί να τροποποιηθεί «για την αντιμετώπιση των επιπτώσεων που μπορεί να προκληθούν στη δημόσια ασφάλεια και εθνική άμυνα από ενδεχόμενες διεθνείς ή εθνικές κρίσεις», δ)  κάθε εταιρία εμπορίας υποχρεούται να υποβάλλει κατ' έτος στις ελληνικές αρχές πρόγραμμα, προς έγκριση, αποκαλούμενο «πρόγραμμα προμηθειών», στο οποίο </a:t>
            </a:r>
            <a:r>
              <a:rPr lang="el-GR" sz="1800" dirty="0" err="1">
                <a:effectLst/>
                <a:latin typeface="Times New Roman" panose="02020603050405020304" pitchFamily="18" charset="0"/>
                <a:ea typeface="Calibri" panose="020F0502020204030204" pitchFamily="34" charset="0"/>
              </a:rPr>
              <a:t>εμφαίνονται</a:t>
            </a:r>
            <a:r>
              <a:rPr lang="el-GR" sz="1800" dirty="0">
                <a:effectLst/>
                <a:latin typeface="Times New Roman" panose="02020603050405020304" pitchFamily="18" charset="0"/>
                <a:ea typeface="Calibri" panose="020F0502020204030204" pitchFamily="34" charset="0"/>
              </a:rPr>
              <a:t> οι πωλήσεις προϊόντων πετρελαίου που η εταιρία προβλέπει να πραγματοποιήσει το επόμενο έτος ανά γεωγραφικό διαμέρισμα και οι αντίστοιχες προμήθειες προϊόντων.</a:t>
            </a:r>
            <a:endParaRPr lang="el-GR" dirty="0"/>
          </a:p>
        </p:txBody>
      </p:sp>
    </p:spTree>
    <p:extLst>
      <p:ext uri="{BB962C8B-B14F-4D97-AF65-F5344CB8AC3E}">
        <p14:creationId xmlns:p14="http://schemas.microsoft.com/office/powerpoint/2010/main" val="1369545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062E95-C91C-A3E2-60EA-6952C5C1683A}"/>
              </a:ext>
            </a:extLst>
          </p:cNvPr>
          <p:cNvSpPr>
            <a:spLocks noGrp="1"/>
          </p:cNvSpPr>
          <p:nvPr>
            <p:ph type="title"/>
          </p:nvPr>
        </p:nvSpPr>
        <p:spPr/>
        <p:txBody>
          <a:bodyPr/>
          <a:lstStyle/>
          <a:p>
            <a:r>
              <a:rPr lang="el-GR" dirty="0"/>
              <a:t>Άδεια άσκησης εμπορίας πετρελαιοειδών </a:t>
            </a:r>
          </a:p>
        </p:txBody>
      </p:sp>
      <p:sp>
        <p:nvSpPr>
          <p:cNvPr id="3" name="Θέση περιεχομένου 2">
            <a:extLst>
              <a:ext uri="{FF2B5EF4-FFF2-40B4-BE49-F238E27FC236}">
                <a16:creationId xmlns:a16="http://schemas.microsoft.com/office/drawing/2014/main" id="{3165557A-B8E1-046C-BD32-47E7BE2DF3EF}"/>
              </a:ext>
            </a:extLst>
          </p:cNvPr>
          <p:cNvSpPr>
            <a:spLocks noGrp="1"/>
          </p:cNvSpPr>
          <p:nvPr>
            <p:ph idx="1"/>
          </p:nvPr>
        </p:nvSpPr>
        <p:spPr/>
        <p:txBody>
          <a:bodyPr>
            <a:normAutofit fontScale="925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Για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την άσκηση εμπορίας πετρελαιοειδών απαιτείται η εκ των προτέρων λήψη ειδικής άδειας από τις ελληνικές αρχές.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άδεια αυτή χορηγείται μόνον υπό ορισμένες προϋποθέσεις, στις οποίες περιλαμβάνεται και η υποχρέωση της επιχειρήσεως να έχει ιδιόκτητα βυτιοφόρα οχήματα, των οποίων ο ελάχιστος και μέγιστος αριθμός καθορίζεται με υπουργική απόφαση.</a:t>
            </a: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Ο νόμος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προβλέπει τον καθορισμό ανωτάτων τιμών πωλήσεως στους καταναλωτές για τα διυλιζόμενα στην Ελλάδα ή τα εισαγόμενα προϊόντα πετρελαίου.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 τιμές καθορίζονται με αφετηρία μια τιμή βάσεως, στη διαμόρφωση της οποίας υπεισέρχονται διάφοροι παράγοντες. </a:t>
            </a:r>
            <a:r>
              <a:rPr lang="el-GR" sz="1800" dirty="0">
                <a:latin typeface="Times New Roman" panose="02020603050405020304" pitchFamily="18" charset="0"/>
                <a:ea typeface="Calibri" panose="020F0502020204030204" pitchFamily="34" charset="0"/>
                <a:cs typeface="Times New Roman" panose="02020603050405020304" pitchFamily="18" charset="0"/>
              </a:rPr>
              <a:t>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ι παράγοντες διαμορφώσεως της τιμής βάσεως καθορίζονται από τη Διοίκηση, πρέπει όμως να αναφέρονται σε διεθνή ή εθνικά οικονομικά στοιχεία, λαμβάνοντας υπόψη και τις τάσεις της αγοράς, όπως είναι οι τιμές Ιταλίας των τελικών προϊόντων πετρελαίου και τη σχέση μεταξύ του κόστους των τελικών προϊόντων πετρελαίου ελληνικών διυλιστηρίων και του μέσου κόστους παραγωγής των ιδίων προϊόντων διυλιστηρίων των άλλων κρατών μελών.</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Η τιμή βάσεως, προσδιοριζόμενη πρώτα σε δολάρια ΗΠΑ και μετατρεπόμενη στη συνέχεια σε δραχμές (ευρώ), καθορίζεται κατ' αρχήν για περίοδο τριών μηνών. Στην κατ' αυτό τον τρόπο προσδιοριζόμενη τιμή βάσεως προστίθενται διάφορα στοιχεία, μεταξύ των οποίων το κόστος διατηρήσεως των αποθεμάτων, προκειμένου να προσδιοριστεί η τιμή διαθέσεως των προϊόντων στην αγορά. Η ανώτατη τιμή καταναλωτή προσδιορίζεται με επαύξηση της τιμής διαθέσεως κατά τις επιβαλλόμενες από το κράτος φορολογικές επιβαρύνσεις.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84436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76DD1D-ED67-D663-7181-036971DAFB0F}"/>
              </a:ext>
            </a:extLst>
          </p:cNvPr>
          <p:cNvSpPr>
            <a:spLocks noGrp="1"/>
          </p:cNvSpPr>
          <p:nvPr>
            <p:ph type="title"/>
          </p:nvPr>
        </p:nvSpPr>
        <p:spPr/>
        <p:txBody>
          <a:bodyPr/>
          <a:lstStyle/>
          <a:p>
            <a:r>
              <a:rPr lang="el-GR" dirty="0"/>
              <a:t>Δημόσια ασφάλεια  </a:t>
            </a:r>
          </a:p>
        </p:txBody>
      </p:sp>
      <p:sp>
        <p:nvSpPr>
          <p:cNvPr id="3" name="Θέση περιεχομένου 2">
            <a:extLst>
              <a:ext uri="{FF2B5EF4-FFF2-40B4-BE49-F238E27FC236}">
                <a16:creationId xmlns:a16="http://schemas.microsoft.com/office/drawing/2014/main" id="{998B9A9F-0F75-F582-0168-565D75873DC2}"/>
              </a:ext>
            </a:extLst>
          </p:cNvPr>
          <p:cNvSpPr>
            <a:spLocks noGrp="1"/>
          </p:cNvSpPr>
          <p:nvPr>
            <p:ph idx="1"/>
          </p:nvPr>
        </p:nvSpPr>
        <p:spPr/>
        <p:txBody>
          <a:bodyPr>
            <a:normAutofit fontScale="92500" lnSpcReduction="200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1) Δ</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υνάμει του άρθρου 9, παράγραφος 4, του νόμου 1571/85, οι εταιρίες εμπορίας υποχρεούνται να προμηθεύονται από τα ελληνικά διυλιστήρια του δημόσιου τομέα ορισμένο ποσοστό των αναγκών της εσωτερικής αγοράς που αντιστοιχεί στο μη διαρρυθμιζόμενο τμήμα του μονοπωλίου εμπορίας. Από τη διάταξη αυτή προκύπτει σαφώς ότι, διατηρώντας σε ισχύ τα δικαιώματα του Δημοσίου σχετικά με την εισαγωγή και την εμπορία πετρελαιοειδών, η Ελληνική Δημοκρατία αποβλέπει, όπως αναγνώρισε και η ίδια, στην εξασφάλιση αγοράς για την παραγωγή των ελληνικών διυλιστηρίων του δημόσιου τομέα. Από τα παραπάνω έπεται ότι η διατήρηση σε ισχύ των δικαιωμάτων του Ελληνικού Δημοσίου σχετικά με την εισαγωγή και την εμπορία πετρελαιοειδών συνεπάγεται διάκριση — έναντι των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εξαγωγέων</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οι οποίοι είναι εγκατεστημένοι σε άλλα κράτη μέλη — εμπίπτουσα στο άρθρο 37, παράγραφος 1.</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Δημόσια ασφάλεια: Α. </a:t>
            </a:r>
            <a:r>
              <a:rPr lang="el-GR" sz="1800" dirty="0">
                <a:latin typeface="Times New Roman" panose="02020603050405020304" pitchFamily="18" charset="0"/>
                <a:ea typeface="Calibri" panose="020F0502020204030204" pitchFamily="34" charset="0"/>
                <a:cs typeface="Times New Roman" panose="02020603050405020304" pitchFamily="18" charset="0"/>
              </a:rPr>
              <a:t>Κυβέρνηση: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ιδιάζουσα γεωπολιτική θέση της Ελλάδας καθιστά απαραίτητη τη θέσπιση μέτρων που να διασφαλίζουν τον κανονικό εφοδιασμό της χώρας σε αργό πετρέλαιο και σε προϊόντα πετρελαίου. Ο στόχος αυτός μπορεί να επιτευχθεί μόνο με τη διατήρηση σε λειτουργία των διυλιστηρίων του δημόσιου τομέα. Προς τούτο, είναι αναγκαίο να επιβληθεί στις εταιρίες εμπορίας η υποχρέωση να εφοδιάζονται εν μέρει από τα διυλιστήρια αυτά μέχρις ότου καταστεί δυνατό να διαθέτουν την παραγωγή τους σε ανταγωνιστικές τιμές. </a:t>
            </a:r>
            <a:r>
              <a:rPr lang="el-GR" sz="1800" dirty="0">
                <a:latin typeface="Times New Roman" panose="02020603050405020304" pitchFamily="18" charset="0"/>
                <a:ea typeface="Calibri" panose="020F0502020204030204" pitchFamily="34" charset="0"/>
                <a:cs typeface="Times New Roman" panose="02020603050405020304" pitchFamily="18" charset="0"/>
              </a:rPr>
              <a:t>Β. ΔΕΕ [με αναφορά στην απόφαση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Campus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Oil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Limited</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Πρέπει ωστόσο να παρατηρηθεί ότι η Ελληνική Δημοκρατία δεν απέδειξε ότι, στην περίπτωση κατά την οποία τα δικαιώματα του Δημοσίου σχετικά με την εισαγωγή και την εμπορία πετρελαιοειδών δεν θα διατηρούνταν σε ισχύ, τα διυλιστήρια του δημόσιου τομέα δεν θα μπορούσαν να διαθέσουν την παραγωγή τους στην αγορά σε ανταγωνιστικές τιμές και έτσι να εξασφαλίσουν τη λειτουργία τους. Κατά συνέπεια, το επιχείρημα που επικαλείται σχετικώς η Ελληνική Δημοκρατία πρέπει να απορριφθεί. Επομένως, πρέπει να γίνει δεκτό ότι η Ελληνική Δημοκρατία, διατηρώντας σε ισχύ τα δικαιώματα του Δημοσίου σχετικά με την εισαγωγή και την εμπορία πετρελαιοειδών,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παρέβη</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τις υποχρεώσεις που υπέχει από τα άρθρα 34 και 37, παράγραφος 1.</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AutoNum type="arabicParenR"/>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17488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2A834C-15A0-B053-5363-686688F93984}"/>
              </a:ext>
            </a:extLst>
          </p:cNvPr>
          <p:cNvSpPr>
            <a:spLocks noGrp="1"/>
          </p:cNvSpPr>
          <p:nvPr>
            <p:ph type="title"/>
          </p:nvPr>
        </p:nvSpPr>
        <p:spPr/>
        <p:txBody>
          <a:bodyPr/>
          <a:lstStyle/>
          <a:p>
            <a:r>
              <a:rPr lang="el-GR" dirty="0"/>
              <a:t>Απαγόρευση ποσοτικών περιορισμών</a:t>
            </a:r>
          </a:p>
        </p:txBody>
      </p:sp>
      <p:sp>
        <p:nvSpPr>
          <p:cNvPr id="3" name="Θέση περιεχομένου 2">
            <a:extLst>
              <a:ext uri="{FF2B5EF4-FFF2-40B4-BE49-F238E27FC236}">
                <a16:creationId xmlns:a16="http://schemas.microsoft.com/office/drawing/2014/main" id="{F38CCFB2-2716-53B5-56B2-BCBF1A6549D1}"/>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άρθρο 34 ΣΛΕΕ απαγορεύει τους ποσοτικούς περιορισμούς επί των εισαγωγών, καθώς και όλα τα μέτρα ισοδυνάμου αποτελέσματος. Η ίδια διατύπωση χαρακτηρίζει και το άρθρο 35 ΣΛΕΕ που ρυθμίζει τις εξαγωγές. Αμφότερες οι απαγορεύσεις παύουν να ισχύουν σε ορισμένες περιπτώσεις που ρυθμίζει το άρθρο 36 ΣΛΕΕ, σύμφωνα με το οποίο: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i="1" dirty="0">
                <a:effectLst/>
                <a:latin typeface="Times New Roman" panose="02020603050405020304" pitchFamily="18" charset="0"/>
                <a:ea typeface="EUAlbertina-Regu-Identity-H"/>
                <a:cs typeface="Times New Roman" panose="02020603050405020304" pitchFamily="18" charset="0"/>
              </a:rPr>
              <a:t>Οι διατάξεις των άρθρων 34 και 35 δεν αντιτίθενται στις απαγορεύσεις ή στους περιορισμούς εισαγωγών, εξαγωγών ή διαμετακομίσεων που δικαιολογούνται από λόγους δημοσίας ηθικής, δημοσίας τάξεως, δημοσίας ασφαλείας, προστασίας της υγείας και της ζωής των ανθρώπων και των ζώων ή προφυλάξεως των φυτών, προστασίας των εθνικών θησαυρών που έχουν καλλιτεχνική, ιστορική ή αρχαιολογική αξία, ή προστασίας της βιομηχανικής και εμπορικής ιδιοκτησίας. Οι απαγορεύσεις ή οι περιορισμοί αυτοί δεν δύνανται πάντως να αποτελούν ούτε μέσο αυθαιρέτων διακρίσεων ούτε συγκεκαλυμμένο περιορισμό στο εμπόριο μεταξύ των κρατών μελών».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 ποσοτικοί περιορισμοί επί των εισαγωγών και των εξαγωγών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οριοθετούνται</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εύκολα, στο βαθμό που αφορούν την ποσότητα ενός εμπορεύματος. Η έννοια των μέτρων ισοδυνάμου αποτελέσματος με τους ποσοτικούς περιορισμούς προσδιορίζεται με δυσκολία. Η πρόβλεψη εξαιρέσεων διαφοροποιεί τα εν λόγω εμπόδια  στην ελεύθερη κυκλοφορία των εμπορευμάτων από τους δασμολογικούς φραγμούς, η απαγόρευση των οποίων είναι απόλυτη.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084550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6C88FC-2749-C3A5-8031-136DE1C6F266}"/>
              </a:ext>
            </a:extLst>
          </p:cNvPr>
          <p:cNvSpPr>
            <a:spLocks noGrp="1"/>
          </p:cNvSpPr>
          <p:nvPr>
            <p:ph type="title"/>
          </p:nvPr>
        </p:nvSpPr>
        <p:spPr/>
        <p:txBody>
          <a:bodyPr/>
          <a:lstStyle/>
          <a:p>
            <a:r>
              <a:rPr lang="el-GR" dirty="0"/>
              <a:t>Αποδεκτές και μη δεσμεύσεις </a:t>
            </a:r>
          </a:p>
        </p:txBody>
      </p:sp>
      <p:sp>
        <p:nvSpPr>
          <p:cNvPr id="3" name="Θέση περιεχομένου 2">
            <a:extLst>
              <a:ext uri="{FF2B5EF4-FFF2-40B4-BE49-F238E27FC236}">
                <a16:creationId xmlns:a16="http://schemas.microsoft.com/office/drawing/2014/main" id="{A19E0DBB-F179-A8FD-5C04-E3A0E65DD8AB}"/>
              </a:ext>
            </a:extLst>
          </p:cNvPr>
          <p:cNvSpPr>
            <a:spLocks noGrp="1"/>
          </p:cNvSpPr>
          <p:nvPr>
            <p:ph idx="1"/>
          </p:nvPr>
        </p:nvSpPr>
        <p:spPr/>
        <p:txBody>
          <a:bodyPr>
            <a:normAutofit lnSpcReduction="100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Η</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εξουσία που παρέχεται στις αρχές να εγκρίνουν τα προγράμματα προμηθειών και τις τροποποιήσεις που επιφέρονται σ' αυτά, και, επομένως, να παρεμβαίνουν στις προϋποθέσεις ασκήσεως της δραστηριότητας των εταιριών εμπορίας -με αποτέλεσμα την παρεμπόδιση των ενδοκοινοτικών συναλλαγών- δεν είναι απαραίτητη για να διασφαλίζεται ανά πάσα στιγμή ένα κατώτατο όριο εφοδιασμού της χώρας σε πετρελαιοειδή. </a:t>
            </a:r>
            <a:r>
              <a:rPr lang="el-GR" sz="1800" dirty="0">
                <a:latin typeface="Times New Roman" panose="02020603050405020304" pitchFamily="18" charset="0"/>
                <a:ea typeface="Calibri" panose="020F0502020204030204" pitchFamily="34" charset="0"/>
                <a:cs typeface="Times New Roman" panose="02020603050405020304" pitchFamily="18" charset="0"/>
              </a:rPr>
              <a:t>Σ</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την Ελλάδα υπάρχουν δύο διυλιστήρια τα οποία ανήκουν στον δημόσιο τομέα, η δε παραγωγική τους ικανότητα υπερβαίνει τα κατώτατα όρια των αναγκών της χώρας σε περίοδο κρίσεως. Κατά συνέπεια, ο εφοδιασμός της χώρας σε πετρελαιοειδή μπορεί να διασφαλιστεί αν επιβληθεί στις εταιρίες εμπορίας η υποχρέωση να ανακοινώνουν εγκαίρως στις ελληνικές αρχές τα προγράμματα προμηθειών και τις σημαντικές τροποποιήσεις που τυχόν επιφέρονται σ' αυτά κατά τον χρόνο της εκτελέσεώς τους. Υπό τις προϋποθέσεις αυτές, η παρεμπόδιση των ενδοκοινοτικών συναλλαγών η οποία απορρέει από την εξουσία που παρέχεται στις ελληνικές αρχές να εγκρίνουν τα προγράμματα προμηθειών και τις ενδεχόμενες τροποποιήσεις των προγραμμάτων αυτών δεν μπορεί να θεωρηθεί ως δικαιολογημένη βάσει του άρθρου 36.</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Τ</a:t>
            </a:r>
            <a:r>
              <a:rPr lang="el-GR" sz="1800" dirty="0">
                <a:effectLst/>
                <a:latin typeface="Times New Roman" panose="02020603050405020304" pitchFamily="18" charset="0"/>
                <a:ea typeface="Calibri" panose="020F0502020204030204" pitchFamily="34" charset="0"/>
              </a:rPr>
              <a:t>ο γεγονός ότι τα προγράμματα, όπως και οι ενδεχόμενες τροποποιήσεις που επιφέρονται σ' αυτά, υπόκεινται στην έγκριση των ελληνικών αρχών σημαίνει ότι οι εταιρίες εμπορίας δεν μπορούν να καθορίζουν ελεύθερα τον όγκο και τις προϋποθέσεις ασκήσεως της δραστηριότητας τους, ούτε να προσαρμόζονται ελεύθερα στις διακυμάνσεις της αγοράς. Κατά συνέπεια, το εν λόγω καθεστώς εγκρίσεως συνιστά μέτρο ικανό να παρεμποδίσει το ενδοκοινοτικό εμπόριο, κατά το άρθρο 34 ΣΛΕΕ.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951633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3D3108-FBD1-0866-9A72-2DDAFB0072C8}"/>
              </a:ext>
            </a:extLst>
          </p:cNvPr>
          <p:cNvSpPr>
            <a:spLocks noGrp="1"/>
          </p:cNvSpPr>
          <p:nvPr>
            <p:ph type="title"/>
          </p:nvPr>
        </p:nvSpPr>
        <p:spPr/>
        <p:txBody>
          <a:bodyPr/>
          <a:lstStyle/>
          <a:p>
            <a:r>
              <a:rPr lang="el-GR" dirty="0"/>
              <a:t>Οι αποφάσεις </a:t>
            </a:r>
            <a:r>
              <a:rPr lang="en-US" dirty="0" err="1"/>
              <a:t>Dassonville</a:t>
            </a:r>
            <a:r>
              <a:rPr lang="en-US" dirty="0"/>
              <a:t> (1974)&amp; Cassis de Dijon (1979) </a:t>
            </a:r>
            <a:endParaRPr lang="el-GR" dirty="0"/>
          </a:p>
        </p:txBody>
      </p:sp>
      <p:sp>
        <p:nvSpPr>
          <p:cNvPr id="3" name="Θέση περιεχομένου 2">
            <a:extLst>
              <a:ext uri="{FF2B5EF4-FFF2-40B4-BE49-F238E27FC236}">
                <a16:creationId xmlns:a16="http://schemas.microsoft.com/office/drawing/2014/main" id="{8FC40B34-0BD5-45FE-ABD9-BA3B4A89F0FC}"/>
              </a:ext>
            </a:extLst>
          </p:cNvPr>
          <p:cNvSpPr>
            <a:spLocks noGrp="1"/>
          </p:cNvSpPr>
          <p:nvPr>
            <p:ph idx="1"/>
          </p:nvPr>
        </p:nvSpPr>
        <p:spPr/>
        <p:txBody>
          <a:bodyPr>
            <a:normAutofit fontScale="92500" lnSpcReduction="10000"/>
          </a:bodyPr>
          <a:lstStyle/>
          <a:p>
            <a:pPr algn="just"/>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Dassonville</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συνιστά μέτρο ισοδυνάμου αποτελέσματος με ποσοτικό περιορισμό «κάθε εμπορική ρύθμιση των κρατών μελών που μπορεί να εμποδίσει άμεσα ή έμμεσα, πραγματικά ή δυνητικά το ενδοκοινοτικό εμπόριο». </a:t>
            </a:r>
            <a:r>
              <a:rPr lang="el-GR" sz="1800" dirty="0">
                <a:latin typeface="Times New Roman" panose="02020603050405020304" pitchFamily="18" charset="0"/>
                <a:ea typeface="Calibri" panose="020F0502020204030204" pitchFamily="34" charset="0"/>
                <a:cs typeface="Times New Roman" panose="02020603050405020304" pitchFamily="18" charset="0"/>
              </a:rPr>
              <a:t>Παράδειγμα: η 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παίτηση από τον εισαγωγέα του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Scotch Whisky</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-που προμηθεύτηκε στη Γαλλία, όντας σε ελεύθερη κυκλοφορία- να διαθέτει πιστοποιητικό από τη χώρα προέλευσης, δηλαδή το βρετανικό τελωνείο, (πιστοποιητικό γνησιότητας), επειδή έτσι τίθεται σε δυσμενή θέση ο εισαγωγέας του προϊόντος που το αγόρασε  από άλλη χώρα (Γαλλία), έναντι εισαγωγέα που το εισήγαγε άμεσα από τη χώρα προέλευσης (Μεγάλη Βρετανία). Κατά την απόφαση, στο βαθμό που δεν θεσπίστηκε ένα κοινό καθεστώς που να εγγυάται στους καταναλωτές την αυθεντικότητα ονομασίας προέλευσης ενός προϊόντος, τα εθνικά μέτρα αποτροπής αθέμιτων πρακτικών πρέπει να είναι λογικά και οι αποδείξεις γνησιότητας οφείλουν να μην παρεμποδίζουν το εμπόριο μεταξύ των κρατών μελών. Διαφορετικά, τα μέτρα αυτά αποτελούν μέσο αυθαίρετων διακρίσεων ή συγκεκαλυμμένο περιορισμό του ενδοκοινοτικού εμπορίου. </a:t>
            </a:r>
          </a:p>
          <a:p>
            <a:pPr algn="just"/>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Cassis de Dijon</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κρίθηκε απαράδεκτη γερμανική ρύθμιση που απαγόρευε την κυκλοφορία αλκοολούχων ποτών, εγχωρίων και εισαγομένων, με αλκοόλ λιγότερο από 25</a:t>
            </a:r>
            <a:r>
              <a:rPr lang="el-GR" sz="1800" baseline="30000" dirty="0">
                <a:effectLst/>
                <a:latin typeface="Times New Roman" panose="02020603050405020304" pitchFamily="18" charset="0"/>
                <a:ea typeface="Calibri" panose="020F0502020204030204" pitchFamily="34" charset="0"/>
                <a:cs typeface="Times New Roman" panose="02020603050405020304" pitchFamily="18" charset="0"/>
              </a:rPr>
              <a:t>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επειδή παρεμπόδιζε την εισαγωγή ποτών που παράγονται και κυκλοφορούν νόμιμα σε ένα κράτος μέλος. Εν προκειμένω, επρόκειτο για το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Cassis de Dijon</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ηδύποτο από φρούτα που διατίθεντο στη Γαλλία με περιεκτικότητα σε οινόπνευμα 15</a:t>
            </a:r>
            <a:r>
              <a:rPr lang="el-GR" sz="1800" baseline="30000" dirty="0">
                <a:effectLst/>
                <a:latin typeface="Times New Roman" panose="02020603050405020304" pitchFamily="18" charset="0"/>
                <a:ea typeface="Calibri" panose="020F0502020204030204" pitchFamily="34" charset="0"/>
                <a:cs typeface="Times New Roman" panose="02020603050405020304" pitchFamily="18" charset="0"/>
              </a:rPr>
              <a:t>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και 20</a:t>
            </a:r>
            <a:r>
              <a:rPr lang="el-GR" sz="1800" baseline="30000" dirty="0">
                <a:effectLst/>
                <a:latin typeface="Times New Roman" panose="02020603050405020304" pitchFamily="18" charset="0"/>
                <a:ea typeface="Calibri" panose="020F0502020204030204" pitchFamily="34" charset="0"/>
                <a:cs typeface="Times New Roman" panose="02020603050405020304" pitchFamily="18" charset="0"/>
              </a:rPr>
              <a:t>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Γερμανία, ο καθορισμός ελάχιστης περιεκτικότητας σε οινόπνευμα αποτρέπει να κυκλοφορούν ποτά με μέτρια περιεκτικότητα σε οινόπνευμα, διότι αυτά τα προϊόντα μπορούν να προκαλέσουν ευκολότερα έξη από ό,τι τα ποτά με υψηλότερη περιεκτικότητα. Δικαστήριο: αρκεί ενημέρωση στην ετικέτα. </a:t>
            </a:r>
            <a:endParaRPr lang="el-GR" dirty="0"/>
          </a:p>
        </p:txBody>
      </p:sp>
    </p:spTree>
    <p:extLst>
      <p:ext uri="{BB962C8B-B14F-4D97-AF65-F5344CB8AC3E}">
        <p14:creationId xmlns:p14="http://schemas.microsoft.com/office/powerpoint/2010/main" val="2108241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EBDC30-1535-AD75-85CD-731A85EF6F25}"/>
              </a:ext>
            </a:extLst>
          </p:cNvPr>
          <p:cNvSpPr>
            <a:spLocks noGrp="1"/>
          </p:cNvSpPr>
          <p:nvPr>
            <p:ph type="title"/>
          </p:nvPr>
        </p:nvSpPr>
        <p:spPr/>
        <p:txBody>
          <a:bodyPr>
            <a:normAutofit/>
          </a:bodyPr>
          <a:lstStyle/>
          <a:p>
            <a:r>
              <a:rPr lang="el-GR" sz="3200" dirty="0"/>
              <a:t>Μορφές παρασκευής και πώλησης προϊόντων [</a:t>
            </a:r>
            <a:r>
              <a:rPr lang="el-GR" sz="1800" dirty="0">
                <a:effectLst/>
                <a:latin typeface="Times New Roman" panose="02020603050405020304" pitchFamily="18" charset="0"/>
                <a:ea typeface="Calibri" panose="020F0502020204030204" pitchFamily="34" charset="0"/>
              </a:rPr>
              <a:t> </a:t>
            </a:r>
            <a:r>
              <a:rPr lang="el-GR" sz="1800" dirty="0" err="1">
                <a:effectLst/>
                <a:latin typeface="Times New Roman" panose="02020603050405020304" pitchFamily="18" charset="0"/>
                <a:ea typeface="Calibri" panose="020F0502020204030204" pitchFamily="34" charset="0"/>
              </a:rPr>
              <a:t>Keck</a:t>
            </a:r>
            <a:r>
              <a:rPr lang="el-GR" sz="1800" dirty="0">
                <a:effectLst/>
                <a:latin typeface="Times New Roman" panose="02020603050405020304" pitchFamily="18" charset="0"/>
                <a:ea typeface="Calibri" panose="020F0502020204030204" pitchFamily="34" charset="0"/>
              </a:rPr>
              <a:t> &amp; </a:t>
            </a:r>
            <a:r>
              <a:rPr lang="el-GR" sz="1800" dirty="0" err="1">
                <a:effectLst/>
                <a:latin typeface="Times New Roman" panose="02020603050405020304" pitchFamily="18" charset="0"/>
                <a:ea typeface="Calibri" panose="020F0502020204030204" pitchFamily="34" charset="0"/>
              </a:rPr>
              <a:t>Mithouard</a:t>
            </a:r>
            <a:r>
              <a:rPr lang="el-GR" sz="1800" dirty="0">
                <a:latin typeface="Times New Roman" panose="02020603050405020304" pitchFamily="18" charset="0"/>
                <a:ea typeface="Calibri" panose="020F0502020204030204" pitchFamily="34" charset="0"/>
              </a:rPr>
              <a:t>, 1993]</a:t>
            </a:r>
            <a:endParaRPr lang="el-GR" sz="3200" dirty="0"/>
          </a:p>
        </p:txBody>
      </p:sp>
      <p:sp>
        <p:nvSpPr>
          <p:cNvPr id="3" name="Θέση περιεχομένου 2">
            <a:extLst>
              <a:ext uri="{FF2B5EF4-FFF2-40B4-BE49-F238E27FC236}">
                <a16:creationId xmlns:a16="http://schemas.microsoft.com/office/drawing/2014/main" id="{B2573471-13B7-73D3-20F7-52226B395A21}"/>
              </a:ext>
            </a:extLst>
          </p:cNvPr>
          <p:cNvSpPr>
            <a:spLocks noGrp="1"/>
          </p:cNvSpPr>
          <p:nvPr>
            <p:ph idx="1"/>
          </p:nvPr>
        </p:nvSpPr>
        <p:spPr/>
        <p:txBody>
          <a:bodyPr>
            <a:normAutofit/>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Μ</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έτρα ισοδυνάμου αποτελέσματος προς ποσοτικό περιορισμό:  «αποτελούν τα εμπόδια στην ελεύθερη κυκλοφορία των εμπορευμάτων που δημιουργεί, ελλείψει εναρμονίσεως των νομοθεσιών, η επί των εμπορευμάτων προελεύσεως άλλων κρατών μελών όπου αυτά νομίμως παρασκευάζονται και διατίθενται στο εμπόριο, εφαρμογή κανόνων που αφορούν τους όρους στους οποίους πρέπει να ανταποκρίνονται τα εμπορεύματα αυτά (όπως αυτοί που αφορούν την ονομασία, τη μορφή, τις διαστάσεις, το βάρος, τη σύνθεση, την παρουσίαση, τη σήμανση, τη συσκευασία τους), ακόμη και αν οι κανόνες αυτοί εφαρμόζονται αδιακρίτως σε όλα τα προϊόντα, εφόσον η εφαρμογή τους δεν δικαιολογείται από κάποιο στόχο γενικού συμφέροντος ικανό να υπερισχύσει των απαιτήσεων της ελεύθερης κυκλοφορίας των εμπορευμάτων».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«Εξάλλου, όμως, πρέπει να θεωρηθεί ότι η επί προϊόντων προελεύσεως άλλων κρατών μελών εφαρμογή εθνικών διατάξεων που περιορίζουν ή απαγορεύουν ορισμένες μορφές πωλήσεως, αντίθετα προς ό,τι έχει κρίνει μέχρι στιγμής το Δικαστήριο, δεν είναι ικανή να επηρεάσει άμεσα ή έμμεσα, πραγματικά ή δυνητικά το εμπόριο μεταξύ των κρατών μελών, κατά την έννοια της νομολογίας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Dassonville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αρκεί οι διατάξεις αυτές να εφαρμόζονται σε όλους τους επιχειρηματίες που ασκούν τη δραστηριότητά τους στο εθνικό έδαφος και αρκεί να επηρεάζουν κατά τον ίδιο τρόπο, και νομικώς και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πραγματικώς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την εμπορία των εγχωρίων προϊόντων και των προϊόντων προελεύσεως άλλων κρατών μελών».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endParaRPr lang="el-GR" dirty="0"/>
          </a:p>
        </p:txBody>
      </p:sp>
    </p:spTree>
    <p:extLst>
      <p:ext uri="{BB962C8B-B14F-4D97-AF65-F5344CB8AC3E}">
        <p14:creationId xmlns:p14="http://schemas.microsoft.com/office/powerpoint/2010/main" val="88039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DD4B8C-44FC-19F7-6547-A6AA848733CE}"/>
              </a:ext>
            </a:extLst>
          </p:cNvPr>
          <p:cNvSpPr>
            <a:spLocks noGrp="1"/>
          </p:cNvSpPr>
          <p:nvPr>
            <p:ph type="title"/>
          </p:nvPr>
        </p:nvSpPr>
        <p:spPr/>
        <p:txBody>
          <a:bodyPr/>
          <a:lstStyle/>
          <a:p>
            <a:r>
              <a:rPr lang="el-GR" dirty="0"/>
              <a:t>Πραγματικός επηρεασμός και μορφές πώλησης</a:t>
            </a:r>
          </a:p>
        </p:txBody>
      </p:sp>
      <p:sp>
        <p:nvSpPr>
          <p:cNvPr id="3" name="Θέση περιεχομένου 2">
            <a:extLst>
              <a:ext uri="{FF2B5EF4-FFF2-40B4-BE49-F238E27FC236}">
                <a16:creationId xmlns:a16="http://schemas.microsoft.com/office/drawing/2014/main" id="{A51B79D5-0685-B39F-A475-40B60D23E6FA}"/>
              </a:ext>
            </a:extLst>
          </p:cNvPr>
          <p:cNvSpPr>
            <a:spLocks noGrp="1"/>
          </p:cNvSpPr>
          <p:nvPr>
            <p:ph idx="1"/>
          </p:nvPr>
        </p:nvSpPr>
        <p:spPr/>
        <p:txBody>
          <a:bodyPr>
            <a:normAutofit fontScale="92500" lnSpcReduction="20000"/>
          </a:bodyPr>
          <a:lstStyle/>
          <a:p>
            <a:pPr algn="just"/>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Έ</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ννοια του πραγματικού περιορισμού:  μια κατάστασή όπου ευλόγως οι καταναλωτές είναι πιο εξοικειωμένοι με τα εγχώρια προϊόντα, τα οποία διατίθενται για μεγαλύτερο χρονικό διάστημα στην αγορά, και τα προτιμούν έναντι των νεοεισερχόμενων προϊόντων. Επιπλέον, ορισμένοι καταναλωτές αισθάνονται ότι αγοράζοντας τοπικά προϊόντα στηρίζουν την εθνική οικονομία, μάλιστα σε ορισμένα κράτη μέλη διεξάγονται τακτικά σχετικές διαφημιστικές εκστρατείες οι οποίες επωφελούνται από το αίσθημα αυτό. Υπέρβαση, μόνο μέσω ανταγωνιστικών τιμών από τα εισαγόμενα, οπότε δεν είναι αποδεκτή υποχρέωση εισαγωγέων να πωλούν στις ίδιες τιμές με εκείνες των όμοιων εθνικών προϊόντων.</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Έλεγχος συνδρομής των δύο όρων:</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1)Η απαγόρευση μεταπώλησης προϊόντων σε τιμή κάτω του κόστους. ΔΕΕ, 1993: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Πράγματι, από τη στιγμή που πληρούνται οι προϋποθέσεις αυτές, η εφαρμογή ρυθμίσεων αυτού του είδους στην πώληση προϊόντων προελεύσεως άλλου κράτους μέλους, τα οποία ανταποκρίνονται στις προδιαγραφές που έχει θεσπίσει το κράτος αυτό, δεν είναι ικανή να παρεμποδίσει την πρόσβασή τους στην αγορά ούτε να τη δυσχεράνει, όπως δεν δυσχεραίνει την πρόσβαση στην αγορά των εγχωρίων προϊόντων. Επομένως, οι ρυθμίσεις αυτού του είδους δεν εμπίπτουν στο πεδίο εφαρμογής του άρθρου 34 της Συνθήκης».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pPr>
            <a:r>
              <a:rPr lang="el-GR" sz="1800" dirty="0"/>
              <a:t>2)</a:t>
            </a:r>
            <a:r>
              <a:rPr lang="el-GR" sz="1800" dirty="0">
                <a:effectLst/>
                <a:latin typeface="Times New Roman" panose="02020603050405020304" pitchFamily="18" charset="0"/>
                <a:ea typeface="Times New Roman" panose="02020603050405020304" pitchFamily="18" charset="0"/>
              </a:rPr>
              <a:t> Ρύθμιση περί επιβαλλόμενης τιμής στα εισαγόμενα στην Αυστρία </a:t>
            </a:r>
            <a:r>
              <a:rPr lang="el-GR" sz="1800" dirty="0" err="1">
                <a:effectLst/>
                <a:latin typeface="Times New Roman" panose="02020603050405020304" pitchFamily="18" charset="0"/>
                <a:ea typeface="Times New Roman" panose="02020603050405020304" pitchFamily="18" charset="0"/>
              </a:rPr>
              <a:t>γερμανό-γλωσσα</a:t>
            </a:r>
            <a:r>
              <a:rPr lang="el-GR" sz="1800" dirty="0">
                <a:effectLst/>
                <a:latin typeface="Times New Roman" panose="02020603050405020304" pitchFamily="18" charset="0"/>
                <a:ea typeface="Times New Roman" panose="02020603050405020304" pitchFamily="18" charset="0"/>
              </a:rPr>
              <a:t> βιβλία (εφόσον πληρούνται οι δύο σχετικές προϋποθέσεις. Επίμαχη ρύθμιση: η επιχείρηση </a:t>
            </a:r>
            <a:r>
              <a:rPr lang="en-GB" sz="1800" dirty="0">
                <a:effectLst/>
                <a:latin typeface="Times New Roman" panose="02020603050405020304" pitchFamily="18" charset="0"/>
                <a:ea typeface="Times New Roman" panose="02020603050405020304" pitchFamily="18" charset="0"/>
              </a:rPr>
              <a:t>LIBRO </a:t>
            </a:r>
            <a:r>
              <a:rPr lang="el-GR" sz="1800" dirty="0">
                <a:effectLst/>
                <a:latin typeface="Times New Roman" panose="02020603050405020304" pitchFamily="18" charset="0"/>
                <a:ea typeface="Times New Roman" panose="02020603050405020304" pitchFamily="18" charset="0"/>
              </a:rPr>
              <a:t>που είχε 219 υποκαταστήματα στην Αυστρία, ανακοίνωνε στο κοινό, στο πλαίσιο διαφημίσεων, ότι </a:t>
            </a:r>
            <a:r>
              <a:rPr lang="el-GR" sz="1800" dirty="0" err="1">
                <a:effectLst/>
                <a:latin typeface="Times New Roman" panose="02020603050405020304" pitchFamily="18" charset="0"/>
                <a:ea typeface="Times New Roman" panose="02020603050405020304" pitchFamily="18" charset="0"/>
              </a:rPr>
              <a:t>πωλεί</a:t>
            </a:r>
            <a:r>
              <a:rPr lang="el-GR" sz="1800" dirty="0">
                <a:effectLst/>
                <a:latin typeface="Times New Roman" panose="02020603050405020304" pitchFamily="18" charset="0"/>
                <a:ea typeface="Times New Roman" panose="02020603050405020304" pitchFamily="18" charset="0"/>
              </a:rPr>
              <a:t> εντός του αυστριακού εδάφους τα εκδιδόμενα στη Γερμανία βιβλία σε τιμές χαμηλότερες από τις επιβαλλόμενες κατώτατες τιμές πωλήσεως για την Αυστρία και αντίστοιχες προς εκείνες που ισχύουν στη Γερμανία.</a:t>
            </a:r>
            <a:endParaRPr lang="en-US" sz="1800" dirty="0">
              <a:effectLst/>
              <a:latin typeface="Times New Roman" panose="02020603050405020304" pitchFamily="18" charset="0"/>
              <a:ea typeface="Times New Roman" panose="02020603050405020304" pitchFamily="18" charset="0"/>
            </a:endParaRPr>
          </a:p>
          <a:p>
            <a:pPr marL="0" indent="0" algn="just">
              <a:spcBef>
                <a:spcPts val="600"/>
              </a:spcBef>
              <a:buNone/>
            </a:pPr>
            <a:endParaRPr lang="el-GR" sz="1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997896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3023C5-CDD1-E9B1-4233-C6E84E05E40E}"/>
              </a:ext>
            </a:extLst>
          </p:cNvPr>
          <p:cNvSpPr>
            <a:spLocks noGrp="1"/>
          </p:cNvSpPr>
          <p:nvPr>
            <p:ph type="title"/>
          </p:nvPr>
        </p:nvSpPr>
        <p:spPr/>
        <p:txBody>
          <a:bodyPr/>
          <a:lstStyle/>
          <a:p>
            <a:r>
              <a:rPr lang="el-GR" dirty="0"/>
              <a:t>Νομοθετικές εξαιρέσεις </a:t>
            </a:r>
          </a:p>
        </p:txBody>
      </p:sp>
      <p:sp>
        <p:nvSpPr>
          <p:cNvPr id="3" name="Θέση περιεχομένου 2">
            <a:extLst>
              <a:ext uri="{FF2B5EF4-FFF2-40B4-BE49-F238E27FC236}">
                <a16:creationId xmlns:a16="http://schemas.microsoft.com/office/drawing/2014/main" id="{18056910-E6A2-2EBC-9E8D-0386DCAE87E1}"/>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Προστασία της υγείας:  όχι διαφήμιση των οινοπνευματωδών ποτών, υπό τον όρο βέβαια το υπό εξέταση μέτρο να είναι ανάλογο προς τον επιδιωκόμενο σκοπό και να μην αποτελεί ούτε μέσο αυθαίρετων διακρίσεων ούτε συγκαλυμμένο περιορισμό του εμπορίου μεταξύ των κρατών μελών</a:t>
            </a:r>
            <a:endParaRPr lang="el-GR" sz="1800" i="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Προστασία καταναλωτών: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 σκοπός της προώθησης ποιοτικών τροφίμων δεν ισοδυναμεί με την ανάγκη προστασίας της δημόσιας υγείας. Παράδειγμα: τα προϊόντα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bake‑off</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οδηγούν τους καταναλωτές στη σκέψη ότι αγοράζουν άρτο ή παρεμφερές νωπό προϊόν τη στιγμή που πρόκειται στην πραγματικότητα για αλλοιωμένο και μη βιταμινούχο προϊόν, η προστασία των καταναλωτών από μια τέτοια σύγχυση μεταξύ των προϊόντων παραδοσιακής αρτοποιίας με εκείνα του τύπου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bake-off</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θα μπορούσε να επιτευχθεί με μέτρα λιγότερο περιοριστικά της εμπορίας των προϊόντων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bake‑off</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όπως με κατάλληλες επισημάνσεις.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Προστασία της βιομηχανικής και εμπορικής ιδιοκτησίας [εμπορική επωνυμία-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commercial name</a:t>
            </a:r>
            <a:r>
              <a:rPr lang="el-GR" sz="1800" dirty="0">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σήμα-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trade mark</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ευρεσιτεχνία-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patent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τεχνογνωσία</a:t>
            </a:r>
            <a:r>
              <a:rPr lang="el-GR" sz="1800" dirty="0">
                <a:latin typeface="Times New Roman" panose="02020603050405020304" pitchFamily="18" charset="0"/>
                <a:ea typeface="Calibri" panose="020F0502020204030204" pitchFamily="34" charset="0"/>
                <a:cs typeface="Times New Roman" panose="02020603050405020304" pitchFamily="18" charset="0"/>
              </a:rPr>
              <a:t>-</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know</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latin typeface="Times New Roman" panose="02020603050405020304" pitchFamily="18" charset="0"/>
                <a:ea typeface="Calibri" panose="020F0502020204030204" pitchFamily="34" charset="0"/>
                <a:cs typeface="Times New Roman" panose="02020603050405020304" pitchFamily="18" charset="0"/>
              </a:rPr>
              <a:t>βι</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ομηχανικός σχεδιασμός ή υπόδειγμα-μοντέλο(</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design</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model</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αποκλειστικό δικαίωμα που κατοχυρώνεται με τη νομοθεσία περί βιομηχανικής και εμπορικής ιδιοκτησίας πρέπει να θεωρείται ότι έχει «εξαντληθεί», εφόσον το σχετικό προϊόν έχει τεθεί  νόμιμα σε κυκλοφορία στην αγορά ενός άλλου κράτους μέλους από τον ίδιο τον δικαιούχο ή με την συναίνεσή του. </a:t>
            </a:r>
            <a:endParaRPr lang="el-GR" dirty="0"/>
          </a:p>
        </p:txBody>
      </p:sp>
    </p:spTree>
    <p:extLst>
      <p:ext uri="{BB962C8B-B14F-4D97-AF65-F5344CB8AC3E}">
        <p14:creationId xmlns:p14="http://schemas.microsoft.com/office/powerpoint/2010/main" val="28845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759A13-733D-6075-87CC-1D180AAAE65E}"/>
              </a:ext>
            </a:extLst>
          </p:cNvPr>
          <p:cNvSpPr>
            <a:spLocks noGrp="1"/>
          </p:cNvSpPr>
          <p:nvPr>
            <p:ph type="title"/>
          </p:nvPr>
        </p:nvSpPr>
        <p:spPr/>
        <p:txBody>
          <a:bodyPr/>
          <a:lstStyle/>
          <a:p>
            <a:r>
              <a:rPr lang="el-GR" dirty="0" err="1"/>
              <a:t>Νομολογιακές</a:t>
            </a:r>
            <a:r>
              <a:rPr lang="el-GR" dirty="0"/>
              <a:t> εξαιρέσεις </a:t>
            </a:r>
          </a:p>
        </p:txBody>
      </p:sp>
      <p:sp>
        <p:nvSpPr>
          <p:cNvPr id="3" name="Θέση περιεχομένου 2">
            <a:extLst>
              <a:ext uri="{FF2B5EF4-FFF2-40B4-BE49-F238E27FC236}">
                <a16:creationId xmlns:a16="http://schemas.microsoft.com/office/drawing/2014/main" id="{396EEBE1-A025-77E7-276C-EFA71EECECF5}"/>
              </a:ext>
            </a:extLst>
          </p:cNvPr>
          <p:cNvSpPr>
            <a:spLocks noGrp="1"/>
          </p:cNvSpPr>
          <p:nvPr>
            <p:ph idx="1"/>
          </p:nvPr>
        </p:nvSpPr>
        <p:spPr/>
        <p:txBody>
          <a:bodyPr>
            <a:normAutofit/>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Ε</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πιτακτικών αναγκών γενικού συμφέροντος: αποτελεσματικότητα των φορολογικών ελέγχων, θεμιτό των εμπορικών συναλλαγών,   προστασία των εργαζομένων,  προστασία της κινηματογραφικής δημιουργίας και προστασία της πολυφωνίας του τύπου.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Όροι: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 Αναγκαιότητα των μέτρων προστασίας  που υπάρχει όταν η σχέση των μέτρων με το γενικό συμφέρον είναι σχέση αίτιου-αιτιατού. 2. Αναλογικότητα των μέτρων που δεν υπάρχει όταν ο επιδιωκόμενος σκοπός μπορεί να επιτευχθεί με ολιγότερα παρεμποδιστικά μέτρα. Από την έννοια της αρχής της αναλογικότητας απορρέει και η υποχρέωση επιλογής του ηπιότερου μέτρου.</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Μη αποδεκτές απαγορεύσεις: 1) Γερμανία, η απαίτηση μη νόθευσης της μπύρας με πρόσθετες ουσίες, δεδομένης της μη απαγόρευσης πρόσμειξης πρόσθετων ουσιών στα τρόφιμα (προστασία δημόσιες υγείας)  δεν υπαγορεύεται από λόγους προστασίας της δημόσιας υγείας, 2) Γερμανία, δεν τηρείται η αρχή της αναλογικότητας όταν απαιτείται οι εισαγόμενες κονσέρβες κρέατος να έχουν κατασκευαστεί στη χώρα όπου σφαγιάστηκαν τα ζώα.</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Αποδεκτή απαίτηση: η απαίτηση ένδειξης επί της συσκευασίας ενός προϊόντος της συντηρητικής ουσίας για την προστασία των καταναλωτών.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522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37950C-A3AB-A7D6-C9F7-83D464E33176}"/>
              </a:ext>
            </a:extLst>
          </p:cNvPr>
          <p:cNvSpPr>
            <a:spLocks noGrp="1"/>
          </p:cNvSpPr>
          <p:nvPr>
            <p:ph type="title"/>
          </p:nvPr>
        </p:nvSpPr>
        <p:spPr/>
        <p:txBody>
          <a:bodyPr/>
          <a:lstStyle/>
          <a:p>
            <a:r>
              <a:rPr lang="el-GR" dirty="0"/>
              <a:t>Οδική ασφάλεια </a:t>
            </a:r>
          </a:p>
        </p:txBody>
      </p:sp>
      <p:sp>
        <p:nvSpPr>
          <p:cNvPr id="3" name="Θέση περιεχομένου 2">
            <a:extLst>
              <a:ext uri="{FF2B5EF4-FFF2-40B4-BE49-F238E27FC236}">
                <a16:creationId xmlns:a16="http://schemas.microsoft.com/office/drawing/2014/main" id="{DC14CE4B-2226-CF37-2B81-32FE5342ECB9}"/>
              </a:ext>
            </a:extLst>
          </p:cNvPr>
          <p:cNvSpPr>
            <a:spLocks noGrp="1"/>
          </p:cNvSpPr>
          <p:nvPr>
            <p:ph idx="1"/>
          </p:nvPr>
        </p:nvSpPr>
        <p:spPr/>
        <p:txBody>
          <a:bodyPr>
            <a:normAutofit fontScale="92500" lnSpcReduction="2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Ιταλική ρύθμιση: απαγορεύεται η έλξη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ρυμουλκούμενου</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από μοτοποδήλατα, μοτοσυκλέτες,  τρίκυκλα και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τετράκυκλα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latin typeface="Times New Roman" panose="02020603050405020304" pitchFamily="18" charset="0"/>
                <a:ea typeface="Calibri" panose="020F0502020204030204" pitchFamily="34" charset="0"/>
                <a:cs typeface="Times New Roman" panose="02020603050405020304" pitchFamily="18" charset="0"/>
              </a:rPr>
              <a:t>ΔΕΕ: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1) </a:t>
            </a:r>
            <a:r>
              <a:rPr lang="el-GR" sz="1800" dirty="0" err="1">
                <a:latin typeface="Times New Roman" panose="02020603050405020304" pitchFamily="18" charset="0"/>
                <a:ea typeface="Calibri" panose="020F0502020204030204" pitchFamily="34" charset="0"/>
                <a:cs typeface="Times New Roman" panose="02020603050405020304" pitchFamily="18" charset="0"/>
              </a:rPr>
              <a:t>Καταλληλότητα</a:t>
            </a:r>
            <a:r>
              <a:rPr lang="el-GR" sz="1800" dirty="0">
                <a:latin typeface="Times New Roman" panose="02020603050405020304" pitchFamily="18" charset="0"/>
                <a:ea typeface="Calibri" panose="020F0502020204030204" pitchFamily="34" charset="0"/>
                <a:cs typeface="Times New Roman" panose="02020603050405020304" pitchFamily="18" charset="0"/>
              </a:rPr>
              <a:t> ρύθμισης: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Ελλείψει της απαγορεύσεως αυτής, η κυκλοφορία συνδυασμού τέτοιων οχημάτων θα μπορούσε να αποβεί επικίνδυνη τόσο για τον οδηγό του οχήματος αυτού όσο και για άλλα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κυκλοφορούντα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οχήματα, καθόσον θα επηρέαζε την ευστάθεια και την πέδηση αυτού του συνδυασμού οχημάτων».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Αναγκαιότητα ρύθμισης: «στον τομέα της οδικής ασφάλειας τα κράτη μέλη μπορούν να καθορίσουν το επιδιωκόμενο επίπεδο οδικής ασφάλειας και τον τρόπο επιτεύξεως. Καθόσον το επίπεδο αυτό μπορεί να διαφέρει μεταξύ κρατών μελών, τα κράτη μέλη πρέπει να διαθέτουν περιθώριο εκτιμήσεως και, επομένως, το γεγονός ότι ένα κράτος μέλος θεσπίζει λιγότερο αυστηρούς κανόνες απ’ ό,τι ένα άλλο δεν συνεπάγεται ότι οι αυστηρότεροι κανόνες αντιβαίνουν στην αρχή της αναλογικότητας».</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3) Βάρος απόδειξης: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«μολονότι, βεβαίως, στο κράτος μέλος που επικαλείται επιτακτική ανάγκη προκειμένου να δικαιολογήσει περιορισμό της ελεύθερης κυκλοφορίας των εμπορευμάτων εναπόκειται να αποδείξει ότι η ρύθμισή του είναι κατάλληλη και αναγκαία για την επίτευξη του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θεμιτώς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επιδιωκόμενου σκοπού, αυτό το βάρος αποδείξεως δεν φθάνει μέχρι του σημείου να απαιτείται από το κράτος μέλος αυτό να αποδείξει, τεκμηριωμένα, ότι κανένα άλλο πιθανό μέτρο δεν καθιστά δυνατή την επίτευξη του εν λόγω σκοπού υπό τους αυτούς όρους».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4) </a:t>
            </a:r>
            <a:r>
              <a:rPr lang="el-GR" sz="1800" dirty="0">
                <a:latin typeface="Times New Roman" panose="02020603050405020304" pitchFamily="18" charset="0"/>
                <a:ea typeface="Calibri" panose="020F0502020204030204" pitchFamily="34" charset="0"/>
                <a:cs typeface="Times New Roman" panose="02020603050405020304" pitchFamily="18" charset="0"/>
              </a:rPr>
              <a:t>Διακριτική ευχέρεια: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μολονότι δεν αποκλείεται η δυνατότητα λήψεως άλλων μέτρων αντί της απαγορεύσεως, « εντούτοις δεν είναι δυνατό να αποκλεισθεί η δυνατότητα των κρατών μελών να υλοποιήσουν ένα σκοπό όπως η οδική ασφάλεια θεσπίζοντας γενικούς και απλούς κανόνες, οι οποίοι θα είναι εύληπτοι στους οδηγούς και θα εφαρμόζονται από αυτούς ευχερώς, η δε διαχείριση και ο έλεγχος της εφαρμογής τους θα είναι επίσης ευχερής για τις αρμόδιες αρχές».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3019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ADBB66-6222-934F-420B-4C8DEBF8D16C}"/>
              </a:ext>
            </a:extLst>
          </p:cNvPr>
          <p:cNvSpPr>
            <a:spLocks noGrp="1"/>
          </p:cNvSpPr>
          <p:nvPr>
            <p:ph type="title"/>
          </p:nvPr>
        </p:nvSpPr>
        <p:spPr/>
        <p:txBody>
          <a:bodyPr/>
          <a:lstStyle/>
          <a:p>
            <a:r>
              <a:rPr lang="el-GR" dirty="0"/>
              <a:t>Θεμελιώδη δικαιώματα </a:t>
            </a:r>
          </a:p>
        </p:txBody>
      </p:sp>
      <p:sp>
        <p:nvSpPr>
          <p:cNvPr id="3" name="Θέση περιεχομένου 2">
            <a:extLst>
              <a:ext uri="{FF2B5EF4-FFF2-40B4-BE49-F238E27FC236}">
                <a16:creationId xmlns:a16="http://schemas.microsoft.com/office/drawing/2014/main" id="{D42A239F-7E0C-602C-366D-A9FD2C7F05A7}"/>
              </a:ext>
            </a:extLst>
          </p:cNvPr>
          <p:cNvSpPr>
            <a:spLocks noGrp="1"/>
          </p:cNvSpPr>
          <p:nvPr>
            <p:ph idx="1"/>
          </p:nvPr>
        </p:nvSpPr>
        <p:spPr/>
        <p:txBody>
          <a:bodyPr>
            <a:normAutofit fontScale="92500" lnSpcReduction="200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Τ</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 κράτη μέλη ευθύνονται για βίαιες ενέργειες πολιτών που έχουν ως αποτέλεσμα να δυσχεραίνεται η ελεύθερη κυκλοφορία των προϊόντων, όπως αποκλεισμοί δρόμων από αγρότες, απεργίες από ναυτεργάτες, καταλήψεις λιμένων.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Υπόθεση ετικέτας οίνου, με την ένδειξη «ελαφρύς οίνος, εύπεπτος». Απορρίφθηκε η χρήση του περιγραφικού όρου «εύπεπτος», με το αιτιολογικό ότι συνιστά ισχυρισμό επί θεμάτων υγείας, που δεν επιτρέπεται από πράξης της ΕΕ.</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Κανονισμός 1924/2006: οι ισχυρισμοί επί θεμάτων διατροφής και επί θεμάτων υγείας δεν πρέπει να είναι ψευδείς, διφορούμενοι ή παραπλανητικοί, έτσι ώστε οι καταναλωτές να μπορούν να διακρίνουν τους κινδύνους.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Προσφεύγων: η ένδειξη «εύπεπτος» δεν έχει σχέση με την υγεία, αλλά μόνο με την εν γένει ευεξία. ΔΕΕ: Ο επίμαχος ισχυρισμός, μολονότι ευσταθεί, υπό την έννοια ότι επισημαίνεται η μειωμένη οξύτητα του συγκεκριμένου οίνου, εντούτοις δεν είναι πλήρης. Συγκεκριμένα, με τον εν λόγω ισχυρισμό προβάλλεται ο εύπεπτος χαρακτήρας του οίνου, χωρίς όμως να αναφέρεται ότι, ανεξαρτήτως της εύρυθμης λειτουργίας της πέψης, οι κίνδυνοι που συνδέονται με την κατανάλωση οινοπνευματωδών ποτών όχι μόνο δεν εξαλείφονται, αλλ’ ούτε καν περιορίζονται. </a:t>
            </a:r>
            <a:r>
              <a:rPr lang="el-GR" sz="1800" dirty="0">
                <a:latin typeface="Times New Roman" panose="02020603050405020304" pitchFamily="18" charset="0"/>
                <a:ea typeface="Calibri" panose="020F0502020204030204" pitchFamily="34" charset="0"/>
                <a:cs typeface="Times New Roman" panose="02020603050405020304" pitchFamily="18" charset="0"/>
              </a:rPr>
              <a:t>Δ</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εδομένου ότι με τον επίμαχο ισχυρισμό τονίζεται μόνον ο εύπεπτος χαρακτήρας του οίνου, ο ισχυρισμός αυτός ενδέχεται να ενθαρρύνει την κατανάλωση του συγκεκριμένου οίνου και, εν τέλει, να οδηγήσει σε αύξηση των συνδεόμενων με την αλόγιστη κατανάλωση οινοπνευματωδών ποτών κινδύνων για την υγεία των καταναλωτών. Επομένως, η απαγόρευση τέτοιων ισχυρισμών δικαιολογείται με γνώμονα την επιταγή για τη διασφάλιση υψηλού επίπεδου προστασίας της υγείας των καταναλωτών.  </a:t>
            </a:r>
            <a:endParaRPr lang="el-GR"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effectLst/>
                <a:latin typeface="Calibri" panose="020F0502020204030204" pitchFamily="34" charset="0"/>
                <a:ea typeface="Calibri" panose="020F0502020204030204" pitchFamily="34" charset="0"/>
                <a:cs typeface="Times New Roman" panose="02020603050405020304" pitchFamily="18" charset="0"/>
              </a:rPr>
              <a:t>Π</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ροστασία των θεμελιωδών δικαιωμάτων: δεν θίγεται η ουσία τους, καθόσον δεν αναιρείται η άσκησή τους, απλά απαιτείται η αφαίρεση της εν λόγω ετικέτας. Επομένως, περιορίζονται πτυχές της σήμανσης και διαφήμισης του οίνου, χωρίς να θίγεται η ουσία της ελευθερίας του επαγγέλματος και της επιχειρηματικής ελευθερίας.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dirty="0"/>
          </a:p>
        </p:txBody>
      </p:sp>
    </p:spTree>
    <p:extLst>
      <p:ext uri="{BB962C8B-B14F-4D97-AF65-F5344CB8AC3E}">
        <p14:creationId xmlns:p14="http://schemas.microsoft.com/office/powerpoint/2010/main" val="38590397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4954</Words>
  <Application>Microsoft Office PowerPoint</Application>
  <PresentationFormat>Ευρεία οθόνη</PresentationFormat>
  <Paragraphs>79</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Times New Roman</vt:lpstr>
      <vt:lpstr>Θέμα του Office</vt:lpstr>
      <vt:lpstr>Ποσοτικοί περιορισμοί. Κρατικά μονοπώλια εμπορικού χαρακτήρα </vt:lpstr>
      <vt:lpstr>Απαγόρευση ποσοτικών περιορισμών</vt:lpstr>
      <vt:lpstr>Οι αποφάσεις Dassonville (1974)&amp; Cassis de Dijon (1979) </vt:lpstr>
      <vt:lpstr>Μορφές παρασκευής και πώλησης προϊόντων [ Keck &amp; Mithouard, 1993]</vt:lpstr>
      <vt:lpstr>Πραγματικός επηρεασμός και μορφές πώλησης</vt:lpstr>
      <vt:lpstr>Νομοθετικές εξαιρέσεις </vt:lpstr>
      <vt:lpstr>Νομολογιακές εξαιρέσεις </vt:lpstr>
      <vt:lpstr>Οδική ασφάλεια </vt:lpstr>
      <vt:lpstr>Θεμελιώδη δικαιώματα </vt:lpstr>
      <vt:lpstr>Η απόφαση της 10.7.1984 Campus Oil  </vt:lpstr>
      <vt:lpstr>Οικονομικά και κοινωνικά συμφέροντα</vt:lpstr>
      <vt:lpstr>Αναγκαιότητα μέτρου </vt:lpstr>
      <vt:lpstr> Η απόφαση της 17.9.2020 ANRE (εξαγωγή ενέργειας) </vt:lpstr>
      <vt:lpstr>Αρχή της αναλογικότητας</vt:lpstr>
      <vt:lpstr>Κρατικά μονοπώλια εμπορικού χαρακτήρα </vt:lpstr>
      <vt:lpstr>Υπηρεσίες Γενικού Οικονομικού Συμφέροντος (άρθρο 106 ΣΛΕΕ) </vt:lpstr>
      <vt:lpstr>Η απόφαση της 13.12.1990, Επιτροπή κατά Ελλάδας  </vt:lpstr>
      <vt:lpstr>Άδεια άσκησης εμπορίας πετρελαιοειδών </vt:lpstr>
      <vt:lpstr>Δημόσια ασφάλεια  </vt:lpstr>
      <vt:lpstr>Αποδεκτές και μη δεσμεύσεις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Ποσοτικοί περιορισμοί. Κρατικά μονοπώλια εμπορικού χαρακτήρα</dc:title>
  <dc:creator>ASTERIOS PLIAKOS</dc:creator>
  <cp:lastModifiedBy>ASTERIOS PLIAKOS</cp:lastModifiedBy>
  <cp:revision>14</cp:revision>
  <dcterms:created xsi:type="dcterms:W3CDTF">2022-10-28T16:37:54Z</dcterms:created>
  <dcterms:modified xsi:type="dcterms:W3CDTF">2025-11-13T11:40:42Z</dcterms:modified>
</cp:coreProperties>
</file>