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306697-B4CB-D1A5-B979-1887FE2F768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256DB17-2E49-09BC-E5D7-48E3D71859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1A4E8B1-3E68-FE27-D5D8-9B4890D68106}"/>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70727A3A-9999-2949-A6FB-0F3C29759BE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100982-BEF0-D3EF-D323-9464ACE57B76}"/>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664649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1BA939-CBD5-3C16-2701-A78B62828B1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3D23EC4-4A65-782C-0036-9EEC26FE143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C6CB88E-E377-0105-3CA3-212A3ACB3DDF}"/>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23A5A4DF-6E87-1C81-BA3E-8E2EC96BDCC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15E52A7-8118-5A65-28A3-971854BF8F54}"/>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3919626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0002583-5B43-BFDA-69F1-5CCAB66D065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0EB8CBC-8676-6486-8D28-59A57C0F010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82D99C0-370E-FA3A-B24B-CEF1B409DA8F}"/>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A88F1F8C-3468-FC59-D1A9-EE6777234E1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BF60F05-3010-F1CD-6890-3BC230980BF4}"/>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284404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494376-542B-FF28-3F07-64310DE2112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5D8F68E-F69F-ED84-08AE-549FF31D8F1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D44662D-FF7B-6A6B-2562-1664289472C1}"/>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C5B1632B-C56C-3958-EA98-59A4B2129CB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C3DEB4F-E004-E89D-4A7E-DD1F1A9F1553}"/>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381690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B59370-8AE9-D4AA-EA99-98F57728D0B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3AF91C5-7B57-D05A-214A-837A639B76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547B5C9-4609-8D91-DDC3-8794698C8CC5}"/>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B708E8E0-7365-598B-DBD3-59644285E63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1F91C73-26E3-FC80-9676-8A6F467C1D2C}"/>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84119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2B453C-351B-C254-9CD3-F94D8BB61A0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D627720-0A52-1217-10E7-8BBA9055CF6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886435C-347D-5C80-9BB7-7637C9583F5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4AADA6A-EAE5-08C2-4DCC-4630CCCE20F6}"/>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6" name="Θέση υποσέλιδου 5">
            <a:extLst>
              <a:ext uri="{FF2B5EF4-FFF2-40B4-BE49-F238E27FC236}">
                <a16:creationId xmlns:a16="http://schemas.microsoft.com/office/drawing/2014/main" id="{9261783B-B9F6-ECB3-3973-DB08716A38D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E91A93C-0A06-3B6B-50ED-CC7F6BB7B373}"/>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3113830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0AC32D-6253-E777-6183-6759848FE5D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FA1EBEF-F3BB-142A-2873-5E90CB597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1BBE723-E832-D2EC-454C-97E5C6E158C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D51F647-F80A-DE85-6983-5941749A7A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A6159A0-FF01-FB0A-070A-DF9F91C1289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86F84F4-7331-9CC5-7210-D44FDC335472}"/>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8" name="Θέση υποσέλιδου 7">
            <a:extLst>
              <a:ext uri="{FF2B5EF4-FFF2-40B4-BE49-F238E27FC236}">
                <a16:creationId xmlns:a16="http://schemas.microsoft.com/office/drawing/2014/main" id="{9BF5E002-C527-37B0-A166-7215DEBA10D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8F3AE61-6781-9091-D5ED-0E3161EC2B82}"/>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2752634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199AF1-AEB5-457B-C532-C8BDD33186A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AB93918-5D5F-A776-EAB9-287970A7A1E9}"/>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4" name="Θέση υποσέλιδου 3">
            <a:extLst>
              <a:ext uri="{FF2B5EF4-FFF2-40B4-BE49-F238E27FC236}">
                <a16:creationId xmlns:a16="http://schemas.microsoft.com/office/drawing/2014/main" id="{46D9F82E-289F-1D2F-0BF3-8D98B142DFF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B139D95-3FA6-DB13-3130-0A49B420026F}"/>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336032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B0EE466-DDDA-A258-D1E0-4588C918BFFC}"/>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3" name="Θέση υποσέλιδου 2">
            <a:extLst>
              <a:ext uri="{FF2B5EF4-FFF2-40B4-BE49-F238E27FC236}">
                <a16:creationId xmlns:a16="http://schemas.microsoft.com/office/drawing/2014/main" id="{DAF71ADA-57CB-8105-2425-A53DFAFF2B6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5F52FD6-D59C-119B-5C99-A365F48A26DB}"/>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2485163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5AC338-7AC9-4C69-BC5A-465CD8648F1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E78CED3-D423-B359-F93D-9423935A02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EDA87D5-3D38-6EB6-A7DA-C56437617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DF2C76A-4172-D9FF-F717-7540A86D35CF}"/>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6" name="Θέση υποσέλιδου 5">
            <a:extLst>
              <a:ext uri="{FF2B5EF4-FFF2-40B4-BE49-F238E27FC236}">
                <a16:creationId xmlns:a16="http://schemas.microsoft.com/office/drawing/2014/main" id="{6895317D-EAC7-D46D-1F2D-C7F233474AF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2655829-5431-F74F-29D9-CF41456B994D}"/>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279168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1F9F2E-C67E-BE2D-EEB5-284E69F479B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09263C3-365D-3376-90B0-C9B38F15CE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04C6F4D7-F6AC-6A0F-9EB7-AC51E203D4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0108A66-9018-4ADD-0F0D-474B286A1341}"/>
              </a:ext>
            </a:extLst>
          </p:cNvPr>
          <p:cNvSpPr>
            <a:spLocks noGrp="1"/>
          </p:cNvSpPr>
          <p:nvPr>
            <p:ph type="dt" sz="half" idx="10"/>
          </p:nvPr>
        </p:nvSpPr>
        <p:spPr/>
        <p:txBody>
          <a:bodyPr/>
          <a:lstStyle/>
          <a:p>
            <a:fld id="{4A73D5A3-746F-4164-80CB-13B34EF87ADF}" type="datetimeFigureOut">
              <a:rPr lang="el-GR" smtClean="0"/>
              <a:t>13/11/2025</a:t>
            </a:fld>
            <a:endParaRPr lang="el-GR"/>
          </a:p>
        </p:txBody>
      </p:sp>
      <p:sp>
        <p:nvSpPr>
          <p:cNvPr id="6" name="Θέση υποσέλιδου 5">
            <a:extLst>
              <a:ext uri="{FF2B5EF4-FFF2-40B4-BE49-F238E27FC236}">
                <a16:creationId xmlns:a16="http://schemas.microsoft.com/office/drawing/2014/main" id="{24063EAA-0612-B81A-6486-9D5102873B5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7CFF67A-7B2E-ADA3-05AF-A55560208CE3}"/>
              </a:ext>
            </a:extLst>
          </p:cNvPr>
          <p:cNvSpPr>
            <a:spLocks noGrp="1"/>
          </p:cNvSpPr>
          <p:nvPr>
            <p:ph type="sldNum" sz="quarter" idx="12"/>
          </p:nvPr>
        </p:nvSpPr>
        <p:spPr/>
        <p:txBody>
          <a:bodyPr/>
          <a:lstStyle/>
          <a:p>
            <a:fld id="{264FCCE3-A60B-43AC-8A16-4C6D1C96296D}" type="slidenum">
              <a:rPr lang="el-GR" smtClean="0"/>
              <a:t>‹#›</a:t>
            </a:fld>
            <a:endParaRPr lang="el-GR"/>
          </a:p>
        </p:txBody>
      </p:sp>
    </p:spTree>
    <p:extLst>
      <p:ext uri="{BB962C8B-B14F-4D97-AF65-F5344CB8AC3E}">
        <p14:creationId xmlns:p14="http://schemas.microsoft.com/office/powerpoint/2010/main" val="868607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0AA8D14-D033-108E-A416-6AD0F6E08A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53AB2C0-9F86-9C1D-BB3B-9D93CA916E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BD10E3E-C469-0CEF-4794-3168228BB5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3D5A3-746F-4164-80CB-13B34EF87ADF}" type="datetimeFigureOut">
              <a:rPr lang="el-GR" smtClean="0"/>
              <a:t>13/11/2025</a:t>
            </a:fld>
            <a:endParaRPr lang="el-GR"/>
          </a:p>
        </p:txBody>
      </p:sp>
      <p:sp>
        <p:nvSpPr>
          <p:cNvPr id="5" name="Θέση υποσέλιδου 4">
            <a:extLst>
              <a:ext uri="{FF2B5EF4-FFF2-40B4-BE49-F238E27FC236}">
                <a16:creationId xmlns:a16="http://schemas.microsoft.com/office/drawing/2014/main" id="{30566891-E3AA-FEE1-7557-8D56C61199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ABA5BE7-338C-7245-FB9E-68F1EE9080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FCCE3-A60B-43AC-8A16-4C6D1C96296D}" type="slidenum">
              <a:rPr lang="el-GR" smtClean="0"/>
              <a:t>‹#›</a:t>
            </a:fld>
            <a:endParaRPr lang="el-GR"/>
          </a:p>
        </p:txBody>
      </p:sp>
    </p:spTree>
    <p:extLst>
      <p:ext uri="{BB962C8B-B14F-4D97-AF65-F5344CB8AC3E}">
        <p14:creationId xmlns:p14="http://schemas.microsoft.com/office/powerpoint/2010/main" val="3836902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D8F3BC-1B5E-3D06-29B5-87C3D7725F85}"/>
              </a:ext>
            </a:extLst>
          </p:cNvPr>
          <p:cNvSpPr>
            <a:spLocks noGrp="1"/>
          </p:cNvSpPr>
          <p:nvPr>
            <p:ph type="ctrTitle"/>
          </p:nvPr>
        </p:nvSpPr>
        <p:spPr/>
        <p:txBody>
          <a:bodyPr/>
          <a:lstStyle/>
          <a:p>
            <a:r>
              <a:rPr lang="el-GR" dirty="0"/>
              <a:t>5. Εσωτερική αγορά. Ελευθερίες  </a:t>
            </a:r>
          </a:p>
        </p:txBody>
      </p:sp>
      <p:sp>
        <p:nvSpPr>
          <p:cNvPr id="3" name="Υπότιτλος 2">
            <a:extLst>
              <a:ext uri="{FF2B5EF4-FFF2-40B4-BE49-F238E27FC236}">
                <a16:creationId xmlns:a16="http://schemas.microsoft.com/office/drawing/2014/main" id="{C423BC11-9309-105A-074D-B9C4E36E3241}"/>
              </a:ext>
            </a:extLst>
          </p:cNvPr>
          <p:cNvSpPr>
            <a:spLocks noGrp="1"/>
          </p:cNvSpPr>
          <p:nvPr>
            <p:ph type="subTitle" idx="1"/>
          </p:nvPr>
        </p:nvSpPr>
        <p:spPr/>
        <p:txBody>
          <a:bodyPr/>
          <a:lstStyle/>
          <a:p>
            <a:r>
              <a:rPr lang="el-GR" dirty="0"/>
              <a:t>Ελεύθερη κυκλοφορία εμπορευμάτων</a:t>
            </a:r>
          </a:p>
          <a:p>
            <a:r>
              <a:rPr lang="el-GR" dirty="0"/>
              <a:t>Δασμοί και επιβαρύνσεις ισοδυνάμου </a:t>
            </a:r>
            <a:r>
              <a:rPr lang="el-GR" dirty="0" err="1"/>
              <a:t>αποτέλεσματος</a:t>
            </a:r>
            <a:r>
              <a:rPr lang="el-GR"/>
              <a:t> </a:t>
            </a:r>
          </a:p>
        </p:txBody>
      </p:sp>
    </p:spTree>
    <p:extLst>
      <p:ext uri="{BB962C8B-B14F-4D97-AF65-F5344CB8AC3E}">
        <p14:creationId xmlns:p14="http://schemas.microsoft.com/office/powerpoint/2010/main" val="3209401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CF14A5-5657-83D6-BAAE-5B4BE51EF630}"/>
              </a:ext>
            </a:extLst>
          </p:cNvPr>
          <p:cNvSpPr>
            <a:spLocks noGrp="1"/>
          </p:cNvSpPr>
          <p:nvPr>
            <p:ph type="title"/>
          </p:nvPr>
        </p:nvSpPr>
        <p:spPr>
          <a:xfrm>
            <a:off x="838200" y="500062"/>
            <a:ext cx="10515600" cy="1325563"/>
          </a:xfrm>
        </p:spPr>
        <p:txBody>
          <a:bodyPr>
            <a:normAutofit fontScale="90000"/>
          </a:bodyPr>
          <a:lstStyle/>
          <a:p>
            <a:br>
              <a:rPr lang="el-GR" sz="3600" dirty="0"/>
            </a:br>
            <a:r>
              <a:rPr lang="el-GR" sz="3600" dirty="0"/>
              <a:t>Επίδικος νόμος και προσφεύγουσα επιχείρηση  </a:t>
            </a:r>
            <a:br>
              <a:rPr lang="el-GR" dirty="0"/>
            </a:br>
            <a:endParaRPr lang="el-GR" dirty="0"/>
          </a:p>
        </p:txBody>
      </p:sp>
      <p:sp>
        <p:nvSpPr>
          <p:cNvPr id="3" name="Θέση περιεχομένου 2">
            <a:extLst>
              <a:ext uri="{FF2B5EF4-FFF2-40B4-BE49-F238E27FC236}">
                <a16:creationId xmlns:a16="http://schemas.microsoft.com/office/drawing/2014/main" id="{0F43771E-88A1-BC0F-319A-B3B9D3EAEF80}"/>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Νόμος 2000: μηχανισμός χρηματοδότησης των μη συναδουσών με τα κριτήρια της αγοράς δαπανών του 2000 (μόνο οι δαπάνες που αφορούν τα προγράμματα θέρμανσης αστικών περιοχών). Η χρηματοδότηση γινόταν μέσω καθορισμού προσαύξησης την οποία υποχρεούνται να καταβάλουν όλοι οι πελάτες εξαιρουμένων των διαχειριστών δικτύου, για τη μεταφορά της ηλεκτρικής ενέργειας μέχρι τον τόπο συνδέσεώς του και για τις υπηρεσίες που του παρέχει το σύστημα. </a:t>
            </a:r>
          </a:p>
          <a:p>
            <a:pPr algn="just"/>
            <a:r>
              <a:rPr lang="el-GR" sz="1800" dirty="0">
                <a:effectLst/>
                <a:latin typeface="Times New Roman" panose="02020603050405020304" pitchFamily="18" charset="0"/>
                <a:ea typeface="Calibri" panose="020F0502020204030204" pitchFamily="34" charset="0"/>
              </a:rPr>
              <a:t>Στις 19 Δεκεμβρίου 1996, η </a:t>
            </a:r>
            <a:r>
              <a:rPr lang="el-GR" sz="1800" dirty="0" err="1">
                <a:effectLst/>
                <a:latin typeface="Times New Roman" panose="02020603050405020304" pitchFamily="18" charset="0"/>
                <a:ea typeface="Calibri" panose="020F0502020204030204" pitchFamily="34" charset="0"/>
              </a:rPr>
              <a:t>Aldel</a:t>
            </a:r>
            <a:r>
              <a:rPr lang="el-GR" sz="1800" dirty="0">
                <a:effectLst/>
                <a:latin typeface="Times New Roman" panose="02020603050405020304" pitchFamily="18" charset="0"/>
                <a:ea typeface="Calibri" panose="020F0502020204030204" pitchFamily="34" charset="0"/>
              </a:rPr>
              <a:t>, «ειδικός μεγάλος καταναλωτής», συνήψε σύμβαση περί διαθέσεως ηλεκτρικής ισχύος και παραδόσεως ηλεκτρικής ενέργειας με τη SEP. Η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a:t>
            </a:r>
            <a:r>
              <a:rPr lang="el-GR" sz="1800" dirty="0" err="1">
                <a:effectLst/>
                <a:latin typeface="Times New Roman" panose="02020603050405020304" pitchFamily="18" charset="0"/>
                <a:ea typeface="Calibri" panose="020F0502020204030204" pitchFamily="34" charset="0"/>
              </a:rPr>
              <a:t>Netwerk</a:t>
            </a:r>
            <a:r>
              <a:rPr lang="el-GR" sz="1800" dirty="0">
                <a:effectLst/>
                <a:latin typeface="Times New Roman" panose="02020603050405020304" pitchFamily="18" charset="0"/>
                <a:ea typeface="Calibri" panose="020F0502020204030204" pitchFamily="34" charset="0"/>
              </a:rPr>
              <a:t> αποτελεί αυτοτελές νομικό πρόσωπο, διαχειριστή δικτύου, η οποία είναι θυγατρική της εταιρίας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NV, η οποία ελέγχεται πλήρως από δήμους και κοινότητες. Η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NV μετέφερε 717 413 761 </a:t>
            </a:r>
            <a:r>
              <a:rPr lang="el-GR" sz="1800" dirty="0" err="1">
                <a:effectLst/>
                <a:latin typeface="Times New Roman" panose="02020603050405020304" pitchFamily="18" charset="0"/>
                <a:ea typeface="Calibri" panose="020F0502020204030204" pitchFamily="34" charset="0"/>
              </a:rPr>
              <a:t>kW</a:t>
            </a:r>
            <a:r>
              <a:rPr lang="el-GR" sz="1800" dirty="0">
                <a:effectLst/>
                <a:latin typeface="Times New Roman" panose="02020603050405020304" pitchFamily="18" charset="0"/>
                <a:ea typeface="Calibri" panose="020F0502020204030204" pitchFamily="34" charset="0"/>
              </a:rPr>
              <a:t> ηλεκτρικής ενέργειας προς τη σύνδεση της </a:t>
            </a:r>
            <a:r>
              <a:rPr lang="el-GR" sz="1800" dirty="0" err="1">
                <a:effectLst/>
                <a:latin typeface="Times New Roman" panose="02020603050405020304" pitchFamily="18" charset="0"/>
                <a:ea typeface="Calibri" panose="020F0502020204030204" pitchFamily="34" charset="0"/>
              </a:rPr>
              <a:t>Aldel</a:t>
            </a:r>
            <a:r>
              <a:rPr lang="el-GR" sz="1800" dirty="0">
                <a:effectLst/>
                <a:latin typeface="Times New Roman" panose="02020603050405020304" pitchFamily="18" charset="0"/>
                <a:ea typeface="Calibri" panose="020F0502020204030204" pitchFamily="34" charset="0"/>
              </a:rPr>
              <a:t>, κατά την περίοδο από 1ης Αυγούστου 2000 έως 31 Δεκεμβρίου 2000. </a:t>
            </a:r>
          </a:p>
          <a:p>
            <a:pPr algn="just"/>
            <a:r>
              <a:rPr lang="el-GR" sz="1800" dirty="0">
                <a:effectLst/>
                <a:latin typeface="Times New Roman" panose="02020603050405020304" pitchFamily="18" charset="0"/>
                <a:ea typeface="Calibri" panose="020F0502020204030204" pitchFamily="34" charset="0"/>
              </a:rPr>
              <a:t>Βάσει ειδικής διάταξης, η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a:t>
            </a:r>
            <a:r>
              <a:rPr lang="el-GR" sz="1800" dirty="0" err="1">
                <a:effectLst/>
                <a:latin typeface="Times New Roman" panose="02020603050405020304" pitchFamily="18" charset="0"/>
                <a:ea typeface="Calibri" panose="020F0502020204030204" pitchFamily="34" charset="0"/>
              </a:rPr>
              <a:t>Netwerk</a:t>
            </a:r>
            <a:r>
              <a:rPr lang="el-GR" sz="1800" dirty="0">
                <a:effectLst/>
                <a:latin typeface="Times New Roman" panose="02020603050405020304" pitchFamily="18" charset="0"/>
                <a:ea typeface="Calibri" panose="020F0502020204030204" pitchFamily="34" charset="0"/>
              </a:rPr>
              <a:t> απαίτησε, με τιμολόγιο της 4ης Απριλίου 2001, ποσό 9 862 646,25 NLG (4 475 473,75 ευρώ), συμπεριλαμβανομένου του φόρου κύκλου εργασιών, από την </a:t>
            </a:r>
            <a:r>
              <a:rPr lang="el-GR" sz="1800" dirty="0" err="1">
                <a:effectLst/>
                <a:latin typeface="Times New Roman" panose="02020603050405020304" pitchFamily="18" charset="0"/>
                <a:ea typeface="Calibri" panose="020F0502020204030204" pitchFamily="34" charset="0"/>
              </a:rPr>
              <a:t>Aldel</a:t>
            </a:r>
            <a:r>
              <a:rPr lang="el-GR" sz="1800" dirty="0">
                <a:effectLst/>
                <a:latin typeface="Times New Roman" panose="02020603050405020304" pitchFamily="18" charset="0"/>
                <a:ea typeface="Calibri" panose="020F0502020204030204" pitchFamily="34" charset="0"/>
              </a:rPr>
              <a:t>. Παρά την όχληση εκ μέρους της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a:t>
            </a:r>
            <a:r>
              <a:rPr lang="el-GR" sz="1800" dirty="0" err="1">
                <a:effectLst/>
                <a:latin typeface="Times New Roman" panose="02020603050405020304" pitchFamily="18" charset="0"/>
                <a:ea typeface="Calibri" panose="020F0502020204030204" pitchFamily="34" charset="0"/>
              </a:rPr>
              <a:t>Netwerk</a:t>
            </a:r>
            <a:r>
              <a:rPr lang="el-GR" sz="1800" dirty="0">
                <a:effectLst/>
                <a:latin typeface="Times New Roman" panose="02020603050405020304" pitchFamily="18" charset="0"/>
                <a:ea typeface="Calibri" panose="020F0502020204030204" pitchFamily="34" charset="0"/>
              </a:rPr>
              <a:t>, η </a:t>
            </a:r>
            <a:r>
              <a:rPr lang="el-GR" sz="1800" dirty="0" err="1">
                <a:effectLst/>
                <a:latin typeface="Times New Roman" panose="02020603050405020304" pitchFamily="18" charset="0"/>
                <a:ea typeface="Calibri" panose="020F0502020204030204" pitchFamily="34" charset="0"/>
              </a:rPr>
              <a:t>Aldel</a:t>
            </a:r>
            <a:r>
              <a:rPr lang="el-GR" sz="1800" dirty="0">
                <a:effectLst/>
                <a:latin typeface="Times New Roman" panose="02020603050405020304" pitchFamily="18" charset="0"/>
                <a:ea typeface="Calibri" panose="020F0502020204030204" pitchFamily="34" charset="0"/>
              </a:rPr>
              <a:t> δεν κατέβαλε το ποσό αυτό.    </a:t>
            </a:r>
            <a:endParaRPr lang="el-GR" dirty="0"/>
          </a:p>
        </p:txBody>
      </p:sp>
    </p:spTree>
    <p:extLst>
      <p:ext uri="{BB962C8B-B14F-4D97-AF65-F5344CB8AC3E}">
        <p14:creationId xmlns:p14="http://schemas.microsoft.com/office/powerpoint/2010/main" val="2237635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0BD1F1-7245-5F91-FB5E-818172A4F559}"/>
              </a:ext>
            </a:extLst>
          </p:cNvPr>
          <p:cNvSpPr>
            <a:spLocks noGrp="1"/>
          </p:cNvSpPr>
          <p:nvPr>
            <p:ph type="title"/>
          </p:nvPr>
        </p:nvSpPr>
        <p:spPr/>
        <p:txBody>
          <a:bodyPr/>
          <a:lstStyle/>
          <a:p>
            <a:r>
              <a:rPr lang="el-GR" dirty="0"/>
              <a:t>Τα προδικαστικά ερωτήματα </a:t>
            </a:r>
          </a:p>
        </p:txBody>
      </p:sp>
      <p:sp>
        <p:nvSpPr>
          <p:cNvPr id="3" name="Θέση περιεχομένου 2">
            <a:extLst>
              <a:ext uri="{FF2B5EF4-FFF2-40B4-BE49-F238E27FC236}">
                <a16:creationId xmlns:a16="http://schemas.microsoft.com/office/drawing/2014/main" id="{C85DC8D7-15EB-539D-0DBB-494F90BEF0C0}"/>
              </a:ext>
            </a:extLst>
          </p:cNvPr>
          <p:cNvSpPr>
            <a:spLocks noGrp="1"/>
          </p:cNvSpPr>
          <p:nvPr>
            <p:ph idx="1"/>
          </p:nvPr>
        </p:nvSpPr>
        <p:spPr/>
        <p:txBody>
          <a:bodyPr>
            <a:normAutofit fontScale="92500" lnSpcReduction="1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αρμόδιο ολλανδικό δικαστήριο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Rechtbank</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Groningen</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αποφάσισε να αναστείλει τη διαδικασία και να υποβάλει στο Δικαστήριο τα ακόλουθα προδικαστικά ερωτήματα: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«1.Έχουν τα άρθρα 30 και 110 ΣΛΕΕ την έννοια ότι αντίκεινται σε νομοθετική διάταξη, βάσει της οποίας οι ημεδαποί αγοραστές ηλεκτρικής ενέργειας οφείλουν στο διαχειριστή του δικτύου, κατά τη διάρκεια μιας μεταβατικής περιόδου (31 Αυγούστου 2000 έως 31 Δεκεμβρίου 2000), προσαύξηση τιμολογίου για τις ποσότητες ηλεκτρικής ενέργειας που μεταφέρθηκαν για τις δικές τους ανάγκες, όταν η προσαύξηση αυτή πρέπει να μεταβιβάζεται από το διαχειριστή δικτύου σε προς τούτο ορισθείσα από τον νομοθέτη εταιρία για την κάλυψη των μη συναδουσών με τα κριτήρια της αγοράς δαπανών, που προκύπτουν από δεσμεύσεις που ανέλαβε ή από επενδύσεις που πραγματοποίησε η εταιρία αυτή πριν από την ελευθέρωση της αγοράς ηλεκτρικής ενέργειας, και όταν η εταιρία αυτή: 1)είναι από κοινού θυγατρική επιχείρηση των τεσσάρων εγχωρίων επιχειρήσεων παραγωγής, 2) κατά το οικείο χρονικό διάστημα (2000), είναι η μοναδική υπεύθυνη για τις μη συνάδουσες με τα κριτήρια της αγοράς δαπάνες που προέκυψαν κατά το έτος αυτό, 3)  έχει αναμφισβήτητα ανάγκη ποσών 400 εκατομμυρίων NLG (181 512 086,40 ευρώ) για να καλύψει τις δαπάνες αυτές κατά το εν λόγω έτος, και  4)  εφόσον τα έσοδα από την προσαύξηση αυτή στο τιμολόγιο υπερβαίνουν το προαναφερθέν ποσό οφείλει να μεταβιβάσει το πλεόνασμα στον οικείο υπουργό;</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Τυγχάνει εφαρμογής εν προκειμένω το άρθρο 107 ΣΛΕΕ;»</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566370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AD9BE4-9EDC-12CB-A201-4845CE30226B}"/>
              </a:ext>
            </a:extLst>
          </p:cNvPr>
          <p:cNvSpPr>
            <a:spLocks noGrp="1"/>
          </p:cNvSpPr>
          <p:nvPr>
            <p:ph type="title"/>
          </p:nvPr>
        </p:nvSpPr>
        <p:spPr/>
        <p:txBody>
          <a:bodyPr/>
          <a:lstStyle/>
          <a:p>
            <a:r>
              <a:rPr lang="el-GR" dirty="0"/>
              <a:t>Η απόφαση του Δικαστηρίου </a:t>
            </a:r>
          </a:p>
        </p:txBody>
      </p:sp>
      <p:sp>
        <p:nvSpPr>
          <p:cNvPr id="3" name="Θέση περιεχομένου 2">
            <a:extLst>
              <a:ext uri="{FF2B5EF4-FFF2-40B4-BE49-F238E27FC236}">
                <a16:creationId xmlns:a16="http://schemas.microsoft.com/office/drawing/2014/main" id="{80CEC888-23E4-2D5D-F7AE-130BE4F576B6}"/>
              </a:ext>
            </a:extLst>
          </p:cNvPr>
          <p:cNvSpPr>
            <a:spLocks noGrp="1"/>
          </p:cNvSpPr>
          <p:nvPr>
            <p:ph idx="1"/>
          </p:nvPr>
        </p:nvSpPr>
        <p:spPr/>
        <p:txBody>
          <a:bodyPr>
            <a:normAutofit lnSpcReduction="10000"/>
          </a:bodyPr>
          <a:lstStyle/>
          <a:p>
            <a:pPr algn="just"/>
            <a:r>
              <a:rPr lang="en-US" sz="1800" dirty="0">
                <a:latin typeface="Times New Roman" panose="02020603050405020304" pitchFamily="18" charset="0"/>
                <a:ea typeface="Calibri" panose="020F0502020204030204" pitchFamily="34" charset="0"/>
                <a:cs typeface="Times New Roman" panose="02020603050405020304" pitchFamily="18" charset="0"/>
              </a:rPr>
              <a:t>H</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προσαύξηση της τιμής επιβάλλεται στη μεταφερόμενη ηλεκτρική ενέργεια. Δεδομένου ότι το γενεσιουργό γεγονός είναι η μεταφορά της ηλεκτρικής ενέργειας, μια φορολογική επιβάρυνση που δεν επιβάλλεται σε ένα προϊόν αυτό καθαυτό, αλλά σε μια δραστηριότητα που είναι αναγκαία σε σχέση με το προϊόν αυτό μπορεί να εμπίπτει στα άρθρα 30 και 110 ΣΛΕΕ. Εν προκειμένω,  η προσαύξηση της τιμής υπολογίζεται επί του αριθμού των μεταφερομένων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kW</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και όχι επί της αποστάσεως της μεταφοράς ή βάσει οποιουδήποτε άλλου κριτηρίου άμεσα συνδεδεμένου με τη μεταφορά, οπότε πλήττει το προϊόν αυτό καθαυτό.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νόμος υποχρεώνει τους καταναλωτές ηλεκτρικής ενέργειας να καταβάλουν την προσαύξηση αυτή. Πρόκειται για μονομερώς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επιβληθείσα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επιβάρυνση.</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γεγονός ότι η προσαύξηση τιμής επιβάλλεται από τους διαχειριστές δικτύου ουδεμία, κατά συνέπεια, ασκεί επιρροή. Από τα στοιχεία αυτά προκύπτει ότι η επίμαχη προσαύξηση αποτελεί φορολογική επιβάρυνση που πλήττει την ηλεκτρική ενέργεια, είτε εισαγόμενη είτε ημεδαπή, βάσει αντικειμενικού κριτηρίου που συνίσταται στον αριθμό των μεταφερομένων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kW</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Επομένως, πρέπει να καθοριστεί, με γνώμονα τη χρησιμοποίηση του προϊόντος της φορολογικής επιβαρύνσεως, αν αυτή συνιστά φορολογική επιβάρυνση ισοδυνάμου αποτελέσματος ή εσωτερικό φόρο συνεπαγόμενο διακρίσεις.</a:t>
            </a:r>
            <a:r>
              <a:rPr lang="el-GR" sz="1800" baseline="30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Η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εφαρμογή των άρθρων 30 και 110 ΣΛΕΕ προϋποθέτει ότι η προσαύξηση επιβλήθηκε σε εισαγόμενη ηλεκτρική ενέργεια, κάτι ωστόσο που παραπέμπει στο βάρος απόδειξης, ήτοι να αποδειχθεί σε ποιο βαθμό η φορολογική επιβάρυνση που απαιτήθηκε από την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Aldel</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αφορά τη μεταφορά ηλεκτρικής ενέργειας προερχομένης από άλλα κράτη μέλη.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974271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D1673B-0B63-D39E-84EB-B8A76E089B4E}"/>
              </a:ext>
            </a:extLst>
          </p:cNvPr>
          <p:cNvSpPr>
            <a:spLocks noGrp="1"/>
          </p:cNvSpPr>
          <p:nvPr>
            <p:ph type="title"/>
          </p:nvPr>
        </p:nvSpPr>
        <p:spPr/>
        <p:txBody>
          <a:bodyPr/>
          <a:lstStyle/>
          <a:p>
            <a:r>
              <a:rPr lang="el-GR" dirty="0"/>
              <a:t>Πλεονέκτημα σε βάρος της εισαγόμενης ενέργειας </a:t>
            </a:r>
          </a:p>
        </p:txBody>
      </p:sp>
      <p:sp>
        <p:nvSpPr>
          <p:cNvPr id="3" name="Θέση περιεχομένου 2">
            <a:extLst>
              <a:ext uri="{FF2B5EF4-FFF2-40B4-BE49-F238E27FC236}">
                <a16:creationId xmlns:a16="http://schemas.microsoft.com/office/drawing/2014/main" id="{6CF77565-A36F-57C4-CC9D-10FB4AFA40B5}"/>
              </a:ext>
            </a:extLst>
          </p:cNvPr>
          <p:cNvSpPr>
            <a:spLocks noGrp="1"/>
          </p:cNvSpPr>
          <p:nvPr>
            <p:ph idx="1"/>
          </p:nvPr>
        </p:nvSpPr>
        <p:spPr/>
        <p:txBody>
          <a:bodyPr>
            <a:normAutofit lnSpcReduction="10000"/>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Δικαιούχοι της φορολογικής επιβάρυνσης: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ποσό 400 εκατομμυρίων NLG είχε χορηγηθεί, για το 2000, στην ορισθείσα αρχή, ήτοι στη SEP, για την πληρωμή μη συναδουσών με τα κριτήρια της αγοράς δαπανών. Η SEP ήταν θυγατρική των 4 </a:t>
            </a:r>
            <a:r>
              <a:rPr lang="el-GR" sz="1800" dirty="0">
                <a:latin typeface="Times New Roman" panose="02020603050405020304" pitchFamily="18" charset="0"/>
                <a:ea typeface="Calibri" panose="020F0502020204030204" pitchFamily="34" charset="0"/>
                <a:cs typeface="Times New Roman" panose="02020603050405020304" pitchFamily="18" charset="0"/>
              </a:rPr>
              <a:t>ολλανδικών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επιχειρήσεων παραγωγής και είχε αναλάβει έναντι αυτών υποχρεώσεις βάσει διαφόρων συμβάσεων.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Ο εθνικός δικαστής οφείλει να ελέγξει εάν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 επιχειρήσεις παραγωγής όφειλαν να εγγυηθούν την εκ μέρους της SEP πληρωμή των εν λόγω μη συναδουσών με τα κριτήρια της αγοράς δαπανών ή αν είχαν τη δυνατότητα να επωφεληθούν από το πλεονέκτημα που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προέκυπτε</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από τη φορολογική επιβάρυνση, επί παραδείγματι, χάρη σε μια τιμή πωλήσεως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ενσωματώνουσα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το προϊόν του πλεονεκτήματος αυτού, με τη χορήγηση μερισμάτων ή με κάθε άλλο μέσον.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Αν </a:t>
            </a:r>
            <a:r>
              <a:rPr lang="el-GR" sz="1800" dirty="0">
                <a:latin typeface="Times New Roman" panose="02020603050405020304" pitchFamily="18" charset="0"/>
                <a:ea typeface="Calibri" panose="020F0502020204030204" pitchFamily="34" charset="0"/>
                <a:cs typeface="Times New Roman" panose="02020603050405020304" pitchFamily="18" charset="0"/>
              </a:rPr>
              <a:t>υ</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φίσταται </a:t>
            </a:r>
            <a:r>
              <a:rPr lang="el-GR" sz="1800" dirty="0">
                <a:latin typeface="Times New Roman" panose="02020603050405020304" pitchFamily="18" charset="0"/>
                <a:ea typeface="Calibri" panose="020F0502020204030204" pitchFamily="34" charset="0"/>
                <a:cs typeface="Times New Roman" panose="02020603050405020304" pitchFamily="18" charset="0"/>
              </a:rPr>
              <a:t>μερική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αντιστάθμιση υπέρ των ημεδαπών παραγωγών, πρόκειται για εσωτερικό φόρο συνεπαγόμενο διακρίσεις κατά την έννοια του άρθρου 110 ΣΛΕΕ, ενώ σε περίπτωση πλήρους αντισταθμίσεως, θα πρόκειται για φορολογική επιβάρυνση ισοδυνάμου αποτελέσματος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απαγορευόμενη</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από το άρθρο 30 ΣΛΕΕ.</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Άρθρο 107 ΣΛΕΕ: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τα ποσά που καταβλήθηκαν στη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SEP</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συνιστούν κρατική ενίσχυση </a:t>
            </a:r>
            <a:r>
              <a:rPr lang="el-GR" sz="1800" dirty="0">
                <a:latin typeface="Times New Roman" panose="02020603050405020304" pitchFamily="18" charset="0"/>
                <a:ea typeface="Calibri" panose="020F0502020204030204" pitchFamily="34" charset="0"/>
                <a:cs typeface="Times New Roman" panose="02020603050405020304" pitchFamily="18" charset="0"/>
              </a:rPr>
              <a:t>στο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βαθμό που αποτελούν οικονομικό πλεονέκτημα και όχι αντιστάθμιση που αντιπροσωπεύει την αντιπαροχή για τις υπηρεσίες που παρέσχε η καθορισθείσα εταιρία προς εκπλήρωση υποχρεώσεων δημοσίας υπηρεσίας.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03701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2CD027-79BD-C258-A003-F5F6FAEEF148}"/>
              </a:ext>
            </a:extLst>
          </p:cNvPr>
          <p:cNvSpPr>
            <a:spLocks noGrp="1"/>
          </p:cNvSpPr>
          <p:nvPr>
            <p:ph type="title"/>
          </p:nvPr>
        </p:nvSpPr>
        <p:spPr/>
        <p:txBody>
          <a:bodyPr/>
          <a:lstStyle/>
          <a:p>
            <a:r>
              <a:rPr lang="el-GR" sz="4400" b="1" dirty="0">
                <a:effectLst/>
                <a:latin typeface="Times New Roman" panose="02020603050405020304" pitchFamily="18" charset="0"/>
                <a:ea typeface="Calibri" panose="020F0502020204030204" pitchFamily="34" charset="0"/>
                <a:cs typeface="Times New Roman" panose="02020603050405020304" pitchFamily="18" charset="0"/>
              </a:rPr>
              <a:t>β) Η απόφαση </a:t>
            </a: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FENS</a:t>
            </a:r>
            <a:r>
              <a:rPr lang="el-GR" sz="4400" b="1" dirty="0">
                <a:effectLst/>
                <a:latin typeface="Times New Roman" panose="02020603050405020304" pitchFamily="18" charset="0"/>
                <a:ea typeface="Calibri" panose="020F0502020204030204" pitchFamily="34" charset="0"/>
                <a:cs typeface="Times New Roman" panose="02020603050405020304" pitchFamily="18" charset="0"/>
              </a:rPr>
              <a:t> της 6.12.2018</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496A96E-E97D-5BF3-741B-C40E48F94B7B}"/>
              </a:ext>
            </a:extLst>
          </p:cNvPr>
          <p:cNvSpPr>
            <a:spLocks noGrp="1"/>
          </p:cNvSpPr>
          <p:nvPr>
            <p:ph idx="1"/>
          </p:nvPr>
        </p:nvSpPr>
        <p:spPr/>
        <p:txBody>
          <a:bodyPr>
            <a:normAutofit lnSpcReduction="10000"/>
          </a:bodyPr>
          <a:lstStyle/>
          <a:p>
            <a:pPr marL="0" indent="0" algn="just">
              <a:buNone/>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Πραγματικά περιστατικά </a:t>
            </a:r>
          </a:p>
          <a:p>
            <a:pPr marL="0" indent="0" algn="just">
              <a:buNone/>
            </a:pPr>
            <a:r>
              <a:rPr lang="el-GR" sz="1800" dirty="0">
                <a:effectLst/>
                <a:latin typeface="Times New Roman" panose="02020603050405020304" pitchFamily="18" charset="0"/>
                <a:ea typeface="Calibri" panose="020F0502020204030204" pitchFamily="34" charset="0"/>
              </a:rPr>
              <a:t>Η FENS διαδέχθηκε κατά νόμο την </a:t>
            </a:r>
            <a:r>
              <a:rPr lang="el-GR" sz="1800" dirty="0" err="1">
                <a:effectLst/>
                <a:latin typeface="Times New Roman" panose="02020603050405020304" pitchFamily="18" charset="0"/>
                <a:ea typeface="Calibri" panose="020F0502020204030204" pitchFamily="34" charset="0"/>
              </a:rPr>
              <a:t>Korlea</a:t>
            </a:r>
            <a:r>
              <a:rPr lang="el-GR" sz="1800" dirty="0">
                <a:effectLst/>
                <a:latin typeface="Times New Roman" panose="02020603050405020304" pitchFamily="18" charset="0"/>
                <a:ea typeface="Calibri" panose="020F0502020204030204" pitchFamily="34" charset="0"/>
              </a:rPr>
              <a:t> που είχε λάβει άδεια λειτουργίας ως προμηθευτής στη σλοβακική αγορά ηλεκτρικής ενέργειας. Στις 16 Ιανουαρίου 2008, η </a:t>
            </a:r>
            <a:r>
              <a:rPr lang="el-GR" sz="1800" dirty="0" err="1">
                <a:effectLst/>
                <a:latin typeface="Times New Roman" panose="02020603050405020304" pitchFamily="18" charset="0"/>
                <a:ea typeface="Calibri" panose="020F0502020204030204" pitchFamily="34" charset="0"/>
              </a:rPr>
              <a:t>Korlea</a:t>
            </a:r>
            <a:r>
              <a:rPr lang="el-GR" sz="1800" dirty="0">
                <a:effectLst/>
                <a:latin typeface="Times New Roman" panose="02020603050405020304" pitchFamily="18" charset="0"/>
                <a:ea typeface="Calibri" panose="020F0502020204030204" pitchFamily="34" charset="0"/>
              </a:rPr>
              <a:t> συνήψε με την εταιρία SEPS, σλοβακική εταιρία που διαχειρίζεται το εθνικό δίκτυο μεταφοράς ηλεκτρικής ενέργειας, σύμβαση για τη μεταφορά ηλεκτρικής ενέργειας. Η σύμβαση μεταφοράς προέβλεπε ότι σε περίπτωση εξαγωγής ηλεκτρικής ενέργειας, η </a:t>
            </a:r>
            <a:r>
              <a:rPr lang="el-GR" sz="1800" dirty="0" err="1">
                <a:effectLst/>
                <a:latin typeface="Times New Roman" panose="02020603050405020304" pitchFamily="18" charset="0"/>
                <a:ea typeface="Calibri" panose="020F0502020204030204" pitchFamily="34" charset="0"/>
              </a:rPr>
              <a:t>Korlea</a:t>
            </a:r>
            <a:r>
              <a:rPr lang="el-GR" sz="1800" dirty="0">
                <a:effectLst/>
                <a:latin typeface="Times New Roman" panose="02020603050405020304" pitchFamily="18" charset="0"/>
                <a:ea typeface="Calibri" panose="020F0502020204030204" pitchFamily="34" charset="0"/>
              </a:rPr>
              <a:t> όφειλε να καταβάλει τέλος, εκτός αν αποδείκνυε ότι η εξαγόμενη ηλεκτρική ενέργεια είχε προηγουμένως εισαχθεί στη Σλοβακία. Η </a:t>
            </a:r>
            <a:r>
              <a:rPr lang="el-GR" sz="1800" dirty="0" err="1">
                <a:effectLst/>
                <a:latin typeface="Times New Roman" panose="02020603050405020304" pitchFamily="18" charset="0"/>
                <a:ea typeface="Calibri" panose="020F0502020204030204" pitchFamily="34" charset="0"/>
              </a:rPr>
              <a:t>Korlea</a:t>
            </a:r>
            <a:r>
              <a:rPr lang="el-GR" sz="1800" dirty="0">
                <a:effectLst/>
                <a:latin typeface="Times New Roman" panose="02020603050405020304" pitchFamily="18" charset="0"/>
                <a:ea typeface="Calibri" panose="020F0502020204030204" pitchFamily="34" charset="0"/>
              </a:rPr>
              <a:t> κατέβαλε στη SEPS για το τέλος αυτό ποσό 6.815.853,415 ευρώ, για την περίοδο από 1ης Ιανουαρίου μέχρι 31 Δεκεμβρίου 2008. Κατά τη διάρκεια του 2010, η </a:t>
            </a:r>
            <a:r>
              <a:rPr lang="el-GR" sz="1800" dirty="0" err="1">
                <a:effectLst/>
                <a:latin typeface="Times New Roman" panose="02020603050405020304" pitchFamily="18" charset="0"/>
                <a:ea typeface="Calibri" panose="020F0502020204030204" pitchFamily="34" charset="0"/>
              </a:rPr>
              <a:t>Korlea</a:t>
            </a:r>
            <a:r>
              <a:rPr lang="el-GR" sz="1800" dirty="0">
                <a:effectLst/>
                <a:latin typeface="Times New Roman" panose="02020603050405020304" pitchFamily="18" charset="0"/>
                <a:ea typeface="Calibri" panose="020F0502020204030204" pitchFamily="34" charset="0"/>
              </a:rPr>
              <a:t> άσκησε ενώπιον του πρωτοβάθμιου δικαστηρίου επαρχίας </a:t>
            </a:r>
            <a:r>
              <a:rPr lang="el-GR" sz="1800" dirty="0" err="1">
                <a:effectLst/>
                <a:latin typeface="Times New Roman" panose="02020603050405020304" pitchFamily="18" charset="0"/>
                <a:ea typeface="Calibri" panose="020F0502020204030204" pitchFamily="34" charset="0"/>
              </a:rPr>
              <a:t>Μπρατισλάβα</a:t>
            </a:r>
            <a:r>
              <a:rPr lang="el-GR" sz="1800" dirty="0">
                <a:effectLst/>
                <a:latin typeface="Times New Roman" panose="02020603050405020304" pitchFamily="18" charset="0"/>
                <a:ea typeface="Calibri" panose="020F0502020204030204" pitchFamily="34" charset="0"/>
              </a:rPr>
              <a:t> II, Σλοβακία) αγωγή αποζημιώσεως κατά της ΡΑΕ υποστηρίζοντας μεταξύ άλλων ότι το επίδικο τέλος συνιστούσε επιβάρυνση ισοδύναμου αποτελέσματος με δασμό. Η ΡΑΕ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υποστήριξε ότι το εν λόγω τέλος δεν ήταν ικανό να επηρεάσει τις συναλλαγές μεταξύ των κρατών μελών, αλλά ότι αποσκοπούσε στη διασφάλιση του εφοδιασμού, της αξιοπιστίας και της σταθερότητας του δικτύου ηλεκτρικής ενέργειας της Σλοβακίας, ιδίως κατά την περίοδο πριν από το 2009, έτος κατά το οποίο η σταθερότητα του δικτύου διαταράχθηκε από τη διακοπή της λειτουργίας δύο τμημάτων του πυρηνικού σταθμού ηλεκτροπαραγωγής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Jaslovske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Bohunice</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(Σλοβακία). Η ÚRSO ανέφερε επίσης ότι, όταν η σλοβακική αγορά κατέστη εκ νέου σταθερή –ήτοι από την 1η Απριλίου 2009–, έπαυσε πλέον να εφαρμόζει το εν λόγω τέλος.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dirty="0"/>
          </a:p>
        </p:txBody>
      </p:sp>
    </p:spTree>
    <p:extLst>
      <p:ext uri="{BB962C8B-B14F-4D97-AF65-F5344CB8AC3E}">
        <p14:creationId xmlns:p14="http://schemas.microsoft.com/office/powerpoint/2010/main" val="3878044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CAEBC2-C45A-40D1-4553-B9B9FBD65D63}"/>
              </a:ext>
            </a:extLst>
          </p:cNvPr>
          <p:cNvSpPr>
            <a:spLocks noGrp="1"/>
          </p:cNvSpPr>
          <p:nvPr>
            <p:ph type="title"/>
          </p:nvPr>
        </p:nvSpPr>
        <p:spPr/>
        <p:txBody>
          <a:bodyPr/>
          <a:lstStyle/>
          <a:p>
            <a:r>
              <a:rPr lang="el-GR" dirty="0"/>
              <a:t>Τα προδικαστικά ερωτήματα </a:t>
            </a:r>
          </a:p>
        </p:txBody>
      </p:sp>
      <p:sp>
        <p:nvSpPr>
          <p:cNvPr id="3" name="Θέση περιεχομένου 2">
            <a:extLst>
              <a:ext uri="{FF2B5EF4-FFF2-40B4-BE49-F238E27FC236}">
                <a16:creationId xmlns:a16="http://schemas.microsoft.com/office/drawing/2014/main" id="{8C76A77D-E0A2-5E8C-6315-839384EEEB83}"/>
              </a:ext>
            </a:extLst>
          </p:cNvPr>
          <p:cNvSpPr>
            <a:spLocks noGrp="1"/>
          </p:cNvSpPr>
          <p:nvPr>
            <p:ph idx="1"/>
          </p:nvPr>
        </p:nvSpPr>
        <p:spPr/>
        <p:txBody>
          <a:bodyPr>
            <a:normAutofit fontScale="92500" lnSpcReduction="100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Το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πρωτοβάθμιο δικαστήριο επαρχίας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Μπρατισλάβα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II) αποφάσισε να υποβάλει στο Δικαστήριο τα ακόλουθα προδικαστικά ερωτήματα: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1)Προσκρούει στο άρθρο 30 ΣΛΕΕ εθνική κανονιστική ρύθμιση με την οποία καθιερώνεται ειδική χρηματική επιβάρυνση για την εξαγωγή ηλεκτρικής ενέργειας από την επικράτεια της Σλοβακικής Δημοκρατίας, χωρίς να γίνεται διάκριση μεταξύ, αφενός, της εξαγωγής της ηλεκτρικής ενέργειας από τη σλοβακική επικράτεια προς τα κράτη μέλη της Ευρωπαϊκής Ένωσης και, αφετέρου, της εξαγωγής της από τη σλοβακική επικράτεια προς τρίτες χώρες, για την περίπτωση κατά την οποία 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εξαγωγέας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της ηλεκτρικής ενέργειας δεν αποδεικνύει ότι η εξαγόμενη ηλεκτρική ενέργεια έχει εισαχθεί στην επικράτεια της Σλοβακικής Δημοκρατίας, ήτοι χρηματική επιβάρυνση που επιβάλλεται αποκλειστικώς για την ηλεκτρική ενέργεια που παράγεται εντός της επικράτειας της Σλοβακικής Δημοκρατίας και εξάγεται από αυτήν;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Συνιστά φορολογική επιβάρυνση αποτελέσματος ισοδύναμου με δασμό, κατά την έννοια του άρθρου 28, παράγραφος 1, ΣΛΕΕ, μια χρηματική επιβάρυνση όπως η επίδικη, ήτοι επιβάρυνση που επιβάλλεται αποκλειστικώς για την ηλεκτρική ενέργεια που παράγεται εντός της Σλοβακικής Δημοκρατίας και συγχρόνως εξάγεται από την επικράτεια αυτής, χωρίς να γίνεται διάκριση μεταξύ της εξαγωγής προς τρίτες χώρες και της εξαγωγής προς τα κράτη μέλη της Ευρωπαϊκής Ένωσης;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3)Συνάδει εθνική διάταξη όπως η επίμαχη με την αρχή της ελεύθερης κυκλοφορίας των εμπορευμάτων η οποία κατοχυρώνεται από το άρθρο 28 ΣΛΕΕ;»</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8704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BA1C39-56BD-D21F-E4D8-E9E062208C67}"/>
              </a:ext>
            </a:extLst>
          </p:cNvPr>
          <p:cNvSpPr>
            <a:spLocks noGrp="1"/>
          </p:cNvSpPr>
          <p:nvPr>
            <p:ph type="title"/>
          </p:nvPr>
        </p:nvSpPr>
        <p:spPr/>
        <p:txBody>
          <a:bodyPr/>
          <a:lstStyle/>
          <a:p>
            <a:r>
              <a:rPr lang="el-GR" dirty="0"/>
              <a:t>Η απόφαση του Δικαστηρίου </a:t>
            </a:r>
          </a:p>
        </p:txBody>
      </p:sp>
      <p:sp>
        <p:nvSpPr>
          <p:cNvPr id="3" name="Θέση περιεχομένου 2">
            <a:extLst>
              <a:ext uri="{FF2B5EF4-FFF2-40B4-BE49-F238E27FC236}">
                <a16:creationId xmlns:a16="http://schemas.microsoft.com/office/drawing/2014/main" id="{3C9C042B-AF44-A8AD-D4B9-AE7A12867F00}"/>
              </a:ext>
            </a:extLst>
          </p:cNvPr>
          <p:cNvSpPr>
            <a:spLocks noGrp="1"/>
          </p:cNvSpPr>
          <p:nvPr>
            <p:ph idx="1"/>
          </p:nvPr>
        </p:nvSpPr>
        <p:spPr/>
        <p:txBody>
          <a:bodyPr>
            <a:normAutofit fontScale="92500" lnSpcReduction="1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Κάθε εθνικό μέτρο σε τομέα που έχει αποτελέσει αντικείμενο πλήρους εναρμονίσεως σε επίπεδο Ένωσης πρέπει να εκτιμάται υπό το πρίσμα των διατάξεων του μέτρου αυτού εναρμονίσεως και όχι των διατάξεων του πρωτογενούς δικαίου.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rPr>
              <a:t>Η οδηγία 2003/54, η οποία είχε εφαρμογή κατά τον χρόνο των πραγματικών περιστατικών της κύριας δίκης, συνιστούσε ένα από τα στάδια της προοδευτικής υλοποιήσεως μιας εσωτερικής αγοράς ηλεκτρικής ενέργειας σε ολόκληρη την Ένωση. Μολονότι συνέβαλε στη δημιουργία μιας τέτοιας αγοράς, εντούτοις δεν ολοκλήρωσε την υλοποίηση της εσωτερικής αγοράς ηλεκτρικής ενέργειας. Το γεγονός ότι η οδηγία 2003/54 καταργήθηκε με την οδηγία 2009/72/ΕΚ του Ευρωπαϊκού Κοινοβουλίου και του Συμβουλίου, της 13ης Ιουλίου 2009, σχετικά με τους κοινούς κανόνες για την εσωτερική αγορά ηλεκτρικής ενέργειας, ενισχύει το ως άνω συμπέρασμα. </a:t>
            </a:r>
          </a:p>
          <a:p>
            <a:pPr algn="just"/>
            <a:r>
              <a:rPr lang="el-GR" sz="1800" dirty="0">
                <a:effectLst/>
                <a:latin typeface="Times New Roman" panose="02020603050405020304" pitchFamily="18" charset="0"/>
                <a:ea typeface="Calibri" panose="020F0502020204030204" pitchFamily="34" charset="0"/>
              </a:rPr>
              <a:t> Όσον αφορά, ιδίως, το άρθρο 11, παράγραφος 7, της οδηγίας 2003/54, από το ίδιο το γράμμα της διατάξεως αυτής προκύπτει ότι οι κανόνες για τη χρέωση των χρηστών του δικτύου ηλεκτρικής ενέργειας λόγω ελλείψεως ενεργειακής ισορροπίας πρέπει να είναι αντικειμενικοί, διαφανείς και να μην εισάγουν διακρίσεις. Η διάταξη αυτή περιορίζεται, ως εκ τούτου, στο να καθορίσει το πλαίσιο εντός του οποίου οι διαχειριστές συστημάτων μεταφοράς καθορίζουν τις εν λόγω χρεώσεις των οποίων η επιβολή δεν είναι, συνεπώς, πλήρως εναρμονισμένη. </a:t>
            </a:r>
          </a:p>
          <a:p>
            <a:pPr algn="just"/>
            <a:r>
              <a:rPr lang="el-GR" sz="1800" dirty="0">
                <a:effectLst/>
                <a:latin typeface="Times New Roman" panose="02020603050405020304" pitchFamily="18" charset="0"/>
                <a:ea typeface="Calibri" panose="020F0502020204030204" pitchFamily="34" charset="0"/>
              </a:rPr>
              <a:t>Νομικό πλαίσιο: 1) τα άρθρα 28 και 30 ΣΛΕΕ, 2) η οδηγία 2005/89, η οποία θεσπίζει ένα πλαίσιο εντός του οποίου τα κράτη μέλη καθορίζουν, σχετικά με την ασφάλεια του εφοδιασμού με ηλεκτρισμό, διαφανείς και σταθερές πολιτικές, οι οποίες δεν εισάγουν διακρίσεις και είναι συμβατές με τις απαιτήσεις για μίαν ανταγωνιστική εσωτερική αγορά ηλεκτρισμού. </a:t>
            </a:r>
            <a:endParaRPr lang="el-GR" dirty="0"/>
          </a:p>
        </p:txBody>
      </p:sp>
    </p:spTree>
    <p:extLst>
      <p:ext uri="{BB962C8B-B14F-4D97-AF65-F5344CB8AC3E}">
        <p14:creationId xmlns:p14="http://schemas.microsoft.com/office/powerpoint/2010/main" val="3294579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32D3AE-7AC0-8243-C47C-94B2993FEF8F}"/>
              </a:ext>
            </a:extLst>
          </p:cNvPr>
          <p:cNvSpPr>
            <a:spLocks noGrp="1"/>
          </p:cNvSpPr>
          <p:nvPr>
            <p:ph type="title"/>
          </p:nvPr>
        </p:nvSpPr>
        <p:spPr/>
        <p:txBody>
          <a:bodyPr>
            <a:normAutofit/>
          </a:bodyPr>
          <a:lstStyle/>
          <a:p>
            <a:r>
              <a:rPr lang="el-GR" sz="3200" dirty="0"/>
              <a:t>Ίδια επιβάρυνση, διαφορετικό στάδιο εμπορίας </a:t>
            </a:r>
          </a:p>
        </p:txBody>
      </p:sp>
      <p:sp>
        <p:nvSpPr>
          <p:cNvPr id="3" name="Θέση περιεχομένου 2">
            <a:extLst>
              <a:ext uri="{FF2B5EF4-FFF2-40B4-BE49-F238E27FC236}">
                <a16:creationId xmlns:a16="http://schemas.microsoft.com/office/drawing/2014/main" id="{6DBE0C3E-BC3A-4768-A496-6EB8FDA69CFA}"/>
              </a:ext>
            </a:extLst>
          </p:cNvPr>
          <p:cNvSpPr>
            <a:spLocks noGrp="1"/>
          </p:cNvSpPr>
          <p:nvPr>
            <p:ph idx="1"/>
          </p:nvPr>
        </p:nvSpPr>
        <p:spPr/>
        <p:txBody>
          <a:bodyPr>
            <a:normAutofit lnSpcReduction="10000"/>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Η</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επίμαχη επιβάρυνση πλήττει μόνον την ηλεκτρική ενέργεια που παράγεται στη Σλοβακία και εν συνεχεία εξάγεται. Επομένως, η επιβάρυνση επιβάλλεται λόγω του γεγονότος ότι η ηλεκτρική ενέργεια διέρχεται τα σύνορα.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Σλοβακικής Κυβέρνηση:   η επίδικη ρύθμιση προβλέπει την ίδια επιβάρυνση για την ηλεκτρική ενέργεια που καταναλώνεται στη Σλοβακία, ανεξαρτήτως της προελεύσεως της ηλεκτρικής ενέργειας.</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Δικαστήριο: α)ακόμ</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και αν γίνει δεκτό ότι οι δύο κατηγορίες ηλεκτρικής ενέργειας υπόκεινται στο ίδιο καθεστώς, η υπό εξέταση φορολογική επιβάρυνση πρέπει να βαρύνει το όμοιο εγχώριο ή εξαγόμενο προϊόν με τον ίδιο φόρο στο ίδιο στάδιο εμπορίας, η δε γενεσιουργός αιτία του φόρου πρέπει, και αυτή, να είναι η ίδια για αμφότερα τα προϊόντα, β) αν και σύμφωνα με τα στοιχεία της Σλοβακικής Κυβέρνησης ο τελικός πελάτης είναι ιδίως αυτός ο οποίος καταβάλλει την επίμαχη χρηματική επιβάρυνση για την ηλεκτρική ενέργεια που καταναλώνεται στη Σλοβακία, εντούτοις, δεν αμφισβητείται ότι, για την ηλεκτρική ενέργεια που εξάγεται, η επιβάρυνση αυτή οφείλεται από τον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εξαγωγέα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της ηλεκτρικής ενέργειας. Επομένως, η επίμαχη επιβάρυνση πλήττει την παραγόμενη στη Σλοβακία ηλεκτρική ενέργεια λόγω της καταναλώσεώς της στην εν λόγω χώρα ή, οσάκις αυτή εξάγεται με σκοπό να καταναλωθεί μεταγενέστερα σε άλλη χώρα, λόγω της εξαγωγής της. Υπό τις συνθήκες αυτές, διαπιστώνεται ότι η χρηματική αυτή επιβάρυνση δεν πλήττει στο ίδιο στάδιο εμπορίας την ηλεκτρική ενέργεια η οποία εξάγεται και εκείνη η οποία καταναλώνεται εντός του εν λόγω κράτους μέλους.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55444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DBFD89-4BE3-27C8-3439-BDFFF3C46664}"/>
              </a:ext>
            </a:extLst>
          </p:cNvPr>
          <p:cNvSpPr>
            <a:spLocks noGrp="1"/>
          </p:cNvSpPr>
          <p:nvPr>
            <p:ph type="title"/>
          </p:nvPr>
        </p:nvSpPr>
        <p:spPr/>
        <p:txBody>
          <a:bodyPr/>
          <a:lstStyle/>
          <a:p>
            <a:r>
              <a:rPr lang="el-GR" dirty="0"/>
              <a:t>Παροχή υπηρεσιών δικτύου και τέλος</a:t>
            </a:r>
          </a:p>
        </p:txBody>
      </p:sp>
      <p:sp>
        <p:nvSpPr>
          <p:cNvPr id="3" name="Θέση περιεχομένου 2">
            <a:extLst>
              <a:ext uri="{FF2B5EF4-FFF2-40B4-BE49-F238E27FC236}">
                <a16:creationId xmlns:a16="http://schemas.microsoft.com/office/drawing/2014/main" id="{2E585A25-196C-4584-4EC4-A16BC3E65BCE}"/>
              </a:ext>
            </a:extLst>
          </p:cNvPr>
          <p:cNvSpPr>
            <a:spLocks noGrp="1"/>
          </p:cNvSpPr>
          <p:nvPr>
            <p:ph idx="1"/>
          </p:nvPr>
        </p:nvSpPr>
        <p:spPr/>
        <p:txBody>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Όσον αφορά το επιχείρημα ότι η επίμαχη στην κύρια δίκη χρηματική επιβάρυνση εισπράττεται λόγω ελέγχων διενεργούμενων με σκοπό τη συμμόρφωση προς υποχρεώσεις που επιβάλλει το δίκαιο της Ένωσης ή ότι αποτελεί το αντίτιμο υπηρεσίας που παρέχεται πράγματι στην επιχείρηση, του οποίου το ύψος είναι ανάλογο της εν λόγω υπηρεσίας, το Δικαστήριο επικαλούμενο τη γενική νομολογία του, ερευνά εάν η χρηματική αυτή επιβάρυνση εισπράχθηκε για υπηρεσία δικτύου η οποία πράγματι παρασχέθηκε στους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εξαγωγείς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για να διαπιστωθεί ότι η Σλοβακική Κυβέρνηση  ουδόλως τεκμηρίωσε αυτό το τμήμα της επιχειρηματολογίας της με πρόσθετα στοιχεία ικανά να αποδείξουν ότι η επίδικη επιβάρυνση συνιστούσε την αμοιβή για ένα τέτοιο ειδικό και βέβαιο όφελος. Εξάλλου, ούτε από τα λοιπά στοιχεία της δικογραφίας προκύπτει ότι μια χρηματική επιβάρυνση που επιβάλλεται προκειμένου να διατηρηθεί η ισορροπία μεταξύ της ζήτησης ηλεκτρικής ενέργειας και της υπάρχουσας δυναμικότητας παραγωγής θα μπορούσε να συνιστά το αντίτιμο για υπηρεσία παρέχουσα ειδικό και βέβαιο όφελος.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Υπό τις συνθήκες αυτές, μια χρηματική επιβάρυνση όπως η επίμαχη στην κύρια δίκη, η οποία πλήττει την ηλεκτρική ενέργεια που εξάγεται τόσο προς άλλο, πλην της Σλοβακικής Δημοκρατίας, κράτος μέλος όσο και προς τρίτες χώρες, συνιστά φορολογική επιβάρυνση ισοδυνάμου αποτελέσματος κατά την έννοια του άρθρου 28 ΣΛΕΕ.</a:t>
            </a:r>
            <a:endParaRPr lang="el-GR" dirty="0"/>
          </a:p>
        </p:txBody>
      </p:sp>
    </p:spTree>
    <p:extLst>
      <p:ext uri="{BB962C8B-B14F-4D97-AF65-F5344CB8AC3E}">
        <p14:creationId xmlns:p14="http://schemas.microsoft.com/office/powerpoint/2010/main" val="2244755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8C0914-2574-9BBC-70A7-D277E32B34A4}"/>
              </a:ext>
            </a:extLst>
          </p:cNvPr>
          <p:cNvSpPr>
            <a:spLocks noGrp="1"/>
          </p:cNvSpPr>
          <p:nvPr>
            <p:ph type="title"/>
          </p:nvPr>
        </p:nvSpPr>
        <p:spPr/>
        <p:txBody>
          <a:bodyPr/>
          <a:lstStyle/>
          <a:p>
            <a:r>
              <a:rPr lang="el-GR" dirty="0"/>
              <a:t>Εξαγωγή ενέργειας προς τρίτες χώρες </a:t>
            </a:r>
          </a:p>
        </p:txBody>
      </p:sp>
      <p:sp>
        <p:nvSpPr>
          <p:cNvPr id="3" name="Θέση περιεχομένου 2">
            <a:extLst>
              <a:ext uri="{FF2B5EF4-FFF2-40B4-BE49-F238E27FC236}">
                <a16:creationId xmlns:a16="http://schemas.microsoft.com/office/drawing/2014/main" id="{D1D2007C-8851-3261-B180-8867703E3722}"/>
              </a:ext>
            </a:extLst>
          </p:cNvPr>
          <p:cNvSpPr>
            <a:spLocks noGrp="1"/>
          </p:cNvSpPr>
          <p:nvPr>
            <p:ph idx="1"/>
          </p:nvPr>
        </p:nvSpPr>
        <p:spPr/>
        <p:txBody>
          <a:bodyPr>
            <a:normAutofit fontScale="25000" lnSpcReduction="20000"/>
          </a:bodyPr>
          <a:lstStyle/>
          <a:p>
            <a:pPr algn="just"/>
            <a:r>
              <a:rPr lang="el-GR" sz="8000" dirty="0">
                <a:effectLst/>
                <a:latin typeface="Times New Roman" panose="02020603050405020304" pitchFamily="18" charset="0"/>
                <a:ea typeface="Calibri" panose="020F0502020204030204" pitchFamily="34" charset="0"/>
                <a:cs typeface="Times New Roman" panose="02020603050405020304" pitchFamily="18" charset="0"/>
              </a:rPr>
              <a:t>Κάθε χρηματική επιβάρυνση που πλήττει τις εξαγωγές προς άλλα κράτη μέλη, εμπίπτει στο πεδίο εφαρμογής των άρθρων 28 και 30 ΣΛΕΕ. </a:t>
            </a:r>
            <a:r>
              <a:rPr lang="el-GR" sz="8000" dirty="0">
                <a:latin typeface="Times New Roman" panose="02020603050405020304" pitchFamily="18" charset="0"/>
                <a:ea typeface="Calibri" panose="020F0502020204030204" pitchFamily="34" charset="0"/>
                <a:cs typeface="Times New Roman" panose="02020603050405020304" pitchFamily="18" charset="0"/>
              </a:rPr>
              <a:t>Κάθε χρηματική επιβάρυνση </a:t>
            </a:r>
            <a:r>
              <a:rPr lang="el-GR" sz="8000" dirty="0">
                <a:effectLst/>
                <a:latin typeface="Times New Roman" panose="02020603050405020304" pitchFamily="18" charset="0"/>
                <a:ea typeface="Calibri" panose="020F0502020204030204" pitchFamily="34" charset="0"/>
                <a:cs typeface="Times New Roman" panose="02020603050405020304" pitchFamily="18" charset="0"/>
              </a:rPr>
              <a:t>που πλήττει τις εξαγωγές προς τρίτες χώρες, εμπίπτει στο πεδίο εφαρμογής του άρθρου 28 ΣΛΕΕ.  </a:t>
            </a:r>
          </a:p>
          <a:p>
            <a:pPr algn="just"/>
            <a:r>
              <a:rPr lang="el-GR" sz="8000" dirty="0">
                <a:latin typeface="Times New Roman" panose="02020603050405020304" pitchFamily="18" charset="0"/>
                <a:ea typeface="Calibri" panose="020F0502020204030204" pitchFamily="34" charset="0"/>
                <a:cs typeface="Times New Roman" panose="02020603050405020304" pitchFamily="18" charset="0"/>
              </a:rPr>
              <a:t>Άρθρο 3 ΣΛΕΕ: </a:t>
            </a:r>
            <a:r>
              <a:rPr lang="el-GR" sz="8000" dirty="0">
                <a:latin typeface="Times New Roman" panose="02020603050405020304" pitchFamily="18" charset="0"/>
                <a:cs typeface="Times New Roman" panose="02020603050405020304" pitchFamily="18" charset="0"/>
              </a:rPr>
              <a:t>1. Η Ένωση έχει αποκλειστική αρμοδιότητα στους ακόλουθους τομείς: α) τελωνειακή ένωση, β) θέσπιση των κανόνων ανταγωνισμού που είναι αναγκαίοι για τη λειτουργία της εσωτερικής αγοράς, γ) νομισματική πολιτική για τα κράτη μέλη με νόμισμα το ευρώ, δ) διατήρηση των βιολογικών πόρων της θάλασσας στο πλαίσιο της κοινής αλιευτικής πολιτικής, ε) κοινή εμπορική πολιτική.2. Η Ένωση έχει επίσης αποκλειστική αρμοδιότητα για τη σύναψη διεθνούς συμφωνίας όταν η σύναψη αυτή προβλέπεται σε νομοθετική πράξη της Ένωσης ή είναι απαραίτητη για να μπορέσει η Ένωση να ασκήσει την εσωτερική της αρμοδιότητα, ή κατά το μέτρο που ενδέχεται να επηρεάσει τους κοινούς κανόνες ή να μεταβάλει την εμβέλειά τους. </a:t>
            </a:r>
            <a:r>
              <a:rPr lang="el-GR" sz="8000" dirty="0">
                <a:latin typeface="Times New Roman" panose="02020603050405020304" pitchFamily="18" charset="0"/>
                <a:ea typeface="Calibri" panose="020F0502020204030204" pitchFamily="34" charset="0"/>
                <a:cs typeface="Times New Roman" panose="02020603050405020304" pitchFamily="18" charset="0"/>
              </a:rPr>
              <a:t>Ά</a:t>
            </a:r>
            <a:r>
              <a:rPr lang="el-GR" sz="8000" dirty="0">
                <a:effectLst/>
                <a:latin typeface="Times New Roman" panose="02020603050405020304" pitchFamily="18" charset="0"/>
                <a:ea typeface="Calibri" panose="020F0502020204030204" pitchFamily="34" charset="0"/>
                <a:cs typeface="Times New Roman" panose="02020603050405020304" pitchFamily="18" charset="0"/>
              </a:rPr>
              <a:t>ρθρο 207, παράγραφος 1, ΣΛΕΕ, η κοινή εμπορική πολιτική διαμορφώνεται βάσει ενιαίων αρχών, ιδίως όσον αφορά τις μεταβολές δασμολογικών συντελεστών, καθώς και τη σύναψη δασμολογικών και εμπορικών συμφωνιών σχετικά με τις ανταλλαγές εμπορευμάτων και υπηρεσιών.</a:t>
            </a:r>
          </a:p>
          <a:p>
            <a:pPr algn="just"/>
            <a:r>
              <a:rPr lang="el-GR" sz="8000" dirty="0">
                <a:latin typeface="Times New Roman" panose="02020603050405020304" pitchFamily="18" charset="0"/>
                <a:ea typeface="Calibri" panose="020F0502020204030204" pitchFamily="34" charset="0"/>
                <a:cs typeface="Times New Roman" panose="02020603050405020304" pitchFamily="18" charset="0"/>
              </a:rPr>
              <a:t>Ο</a:t>
            </a:r>
            <a:r>
              <a:rPr lang="el-GR" sz="8000" dirty="0">
                <a:effectLst/>
                <a:latin typeface="Times New Roman" panose="02020603050405020304" pitchFamily="18" charset="0"/>
                <a:ea typeface="Calibri" panose="020F0502020204030204" pitchFamily="34" charset="0"/>
                <a:cs typeface="Times New Roman" panose="02020603050405020304" pitchFamily="18" charset="0"/>
              </a:rPr>
              <a:t> ομοιόμορφος χαρακτήρας της κοινής εμπορικής πολιτικής θα θιγόταν σοβαρά αν επιτρεπόταν στα κράτη μέλη να επιβάλλουν, μονομερώς, επιβαρύνσεις ισοδυνάμου αποτελέσματος προς δασμούς επί των εξαγωγών προς τρίτες χώρες.  Επομένως, </a:t>
            </a:r>
            <a:r>
              <a:rPr lang="el-GR" sz="8000" i="1" dirty="0">
                <a:effectLst/>
                <a:latin typeface="Times New Roman" panose="02020603050405020304" pitchFamily="18" charset="0"/>
                <a:ea typeface="Calibri" panose="020F0502020204030204" pitchFamily="34" charset="0"/>
                <a:cs typeface="Times New Roman" panose="02020603050405020304" pitchFamily="18" charset="0"/>
              </a:rPr>
              <a:t>τα κράτη μέλη δεν έχουν αρμοδιότητα να επιβάλλουν μονομερώς επιβαρύνσεις</a:t>
            </a:r>
            <a:r>
              <a:rPr lang="el-GR" sz="8000" dirty="0">
                <a:effectLst/>
                <a:latin typeface="Times New Roman" panose="02020603050405020304" pitchFamily="18" charset="0"/>
                <a:ea typeface="Calibri" panose="020F0502020204030204" pitchFamily="34" charset="0"/>
                <a:cs typeface="Times New Roman" panose="02020603050405020304" pitchFamily="18" charset="0"/>
              </a:rPr>
              <a:t> ισοδυνάμου αποτελέσματος προς δασμούς επί των εξαγωγών σε περίπτωση εξαγωγών προς τρίτες χώρες.</a:t>
            </a:r>
          </a:p>
          <a:p>
            <a:pPr marL="0" indent="0">
              <a:buNone/>
            </a:pPr>
            <a:endParaRPr lang="el-GR" dirty="0"/>
          </a:p>
        </p:txBody>
      </p:sp>
    </p:spTree>
    <p:extLst>
      <p:ext uri="{BB962C8B-B14F-4D97-AF65-F5344CB8AC3E}">
        <p14:creationId xmlns:p14="http://schemas.microsoft.com/office/powerpoint/2010/main" val="45962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435590-193F-D572-E537-6E7D73CFAA37}"/>
              </a:ext>
            </a:extLst>
          </p:cNvPr>
          <p:cNvSpPr>
            <a:spLocks noGrp="1"/>
          </p:cNvSpPr>
          <p:nvPr>
            <p:ph type="title"/>
          </p:nvPr>
        </p:nvSpPr>
        <p:spPr/>
        <p:txBody>
          <a:bodyPr/>
          <a:lstStyle/>
          <a:p>
            <a:r>
              <a:rPr lang="el-GR" dirty="0"/>
              <a:t>Εσωτερική αγορά </a:t>
            </a:r>
          </a:p>
        </p:txBody>
      </p:sp>
      <p:sp>
        <p:nvSpPr>
          <p:cNvPr id="3" name="Θέση περιεχομένου 2">
            <a:extLst>
              <a:ext uri="{FF2B5EF4-FFF2-40B4-BE49-F238E27FC236}">
                <a16:creationId xmlns:a16="http://schemas.microsoft.com/office/drawing/2014/main" id="{A07F10A2-CE76-7060-1965-B8C21F0ABEAD}"/>
              </a:ext>
            </a:extLst>
          </p:cNvPr>
          <p:cNvSpPr>
            <a:spLocks noGrp="1"/>
          </p:cNvSpPr>
          <p:nvPr>
            <p:ph idx="1"/>
          </p:nvPr>
        </p:nvSpPr>
        <p:spPr/>
        <p:txBody>
          <a:bodyPr>
            <a:normAutofit lnSpcReduction="100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εγκαθίδρυση και εδραίωση μιας κοινής αγοράς ή με τους όρους της Ενιαίας Εσωτερικής Πράξης μιας εσωτερικής αγοράς υπήρξε και είναι θεμελιώδης στόχος της διαδικασίας ευρωπαϊκής οικονομικής ολοκλήρωσης.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Με τον όρο εσωτερική αγορά, νοείται η ελεύθερη κυκλοφορία των εμπορευμάτων, την προσώπων, των υπηρεσιών και των κεφαλαίων («χώρος χωρίς εσωτερικά σύνορα» -άρθρο 26.2 ΣΛΕΕ). Η Συνθήκη για την Ευρωπαϊκή Κοινότητα Ατομικής Ενέργειας έχει τον ίδιο στόχο (άρθρο 2 ΣΕΚΑΕ).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Δικαστήριο έκρινε ότι η ηλεκτρική ενέργεια συνιστά εμπόρευμα (απόφαση της 27ης Απριλίου 1994,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Almelo</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C-393/92, σκέψη 28).</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Τα εμπόδια που τα κράτη μέλη θεσπίζουν στην ελεύθερη κυκλοφορία του ρεύματος αντίκεινται είτε στις σχετικές διατάξεις της ΣΛΕΕ, είτε σε διατάξεις του παραγώγου δικαίου, κυρίως οδηγιών και κανονισμών.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εγκαθίδρυση της εσωτερικής αγοράς ενέργειας χρειάστηκε πολλές και μακρόχρονες προσπάθειες του νομοθέτη της Ευρωπαϊκής Ένωσης.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Στην ανάλυση που ακολουθεί θα εξεταστεί κατ’ αρχάς η συμβολή της ΣΛΕΕ, κατά γενική θεωρία συνοπτικά, κατ’ εφαρμογή στον τομέα της ενέργειας αναλυτικά, ιδίως όσον αφορά τις σχετικές αποφάσεις του Δικαστηρίου της ΕΕ, και εν συνεχεία του παραγώγου δικαίου στην εγκαθίδρυση μιας εσωτερικής αγοράς ενέργειας.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48391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A14F70-1253-5B81-D1A9-AC0AFEE21B85}"/>
              </a:ext>
            </a:extLst>
          </p:cNvPr>
          <p:cNvSpPr>
            <a:spLocks noGrp="1"/>
          </p:cNvSpPr>
          <p:nvPr>
            <p:ph type="title"/>
          </p:nvPr>
        </p:nvSpPr>
        <p:spPr/>
        <p:txBody>
          <a:bodyPr>
            <a:normAutofit/>
          </a:bodyPr>
          <a:lstStyle/>
          <a:p>
            <a:r>
              <a:rPr lang="el-GR" sz="2800" dirty="0"/>
              <a:t>Ασφάλεια εφοδιασμού και χρηματικές επιβαρύνσεις ισοδύναμες προς δασμούς </a:t>
            </a:r>
          </a:p>
        </p:txBody>
      </p:sp>
      <p:sp>
        <p:nvSpPr>
          <p:cNvPr id="3" name="Θέση περιεχομένου 2">
            <a:extLst>
              <a:ext uri="{FF2B5EF4-FFF2-40B4-BE49-F238E27FC236}">
                <a16:creationId xmlns:a16="http://schemas.microsoft.com/office/drawing/2014/main" id="{8AD144A4-7FB2-0BC1-84DA-69617773A235}"/>
              </a:ext>
            </a:extLst>
          </p:cNvPr>
          <p:cNvSpPr>
            <a:spLocks noGrp="1"/>
          </p:cNvSpPr>
          <p:nvPr>
            <p:ph idx="1"/>
          </p:nvPr>
        </p:nvSpPr>
        <p:spPr/>
        <p:txBody>
          <a:bodyPr>
            <a:normAutofit fontScale="92500"/>
          </a:bodyPr>
          <a:lstStyle/>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Ο</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λλανδική Κυβέρνηση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παρεμβαίνουσα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ο σκοπός της διασφαλίσεως της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ασφάλειας του εφοδιασμού</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συνιστά  επιτακτικό λόγο γενικού συμφέροντος.</a:t>
            </a: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Απόφαση του Δικαστηρίου: </a:t>
            </a: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1)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κατά πάγια νομολογία, η απαγόρευση την οποία επιβάλλει το άρθρο 28 ΣΛΕΕ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έχει γενικό και απόλυτο χαρακτήρα.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Η Συνθήκη ΛΕΕ δεν προβλέπει παρεκκλίσεις. Από την αυστηρή διατύπωση και την ανεπιφύλακτη έκταση εφαρμογής των διατάξεων του πρωτογενούς δικαίου προκύπτει ότι η απαγόρευση των δασμών συνιστά ουσιώδη κανόνα και ότι, κατά συνέπεια, κάθε ενδεχόμενη εξαίρεση πρέπει να προβλέπεται σαφώς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η έννοια της «επιβαρύνσεως ισοδυνάμου αποτελέσματος προς δασμό» αποτελεί το αναγκαίο συμπλήρωμα του γενικού κανόνα περί απαγορεύσεως των δασμών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3) οι παρεκκλίσεις από τα άρθρα 34 και 35 ΣΛΕΕ που προβλέπονται στο άρθρο 36 ΣΛΕΕ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δεν μπορούν να εφαρμοστούν, κατ’ αναλογία, στο πλαίσιο των δασμών και των</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i="1" dirty="0">
                <a:effectLst/>
                <a:latin typeface="Times New Roman" panose="02020603050405020304" pitchFamily="18" charset="0"/>
                <a:ea typeface="Calibri" panose="020F0502020204030204" pitchFamily="34" charset="0"/>
                <a:cs typeface="Times New Roman" panose="02020603050405020304" pitchFamily="18" charset="0"/>
              </a:rPr>
              <a:t>φορολογικών επιβαρύνσεων ισοδύναμου αποτελέσματος</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4) Οι παρατηρήσεις αυτές ισχύουν τόσο για την απαγόρευση των επιβαρύνσεων ισοδυνάμου αποτελέσματος προς δασμό κατά την εξαγωγή προς άλλα κράτη μέλη όσο και για την απαγόρευση τέτοιων επιβαρύνσεων κατά την εξαγωγή προς τρίτες χώρες. Κατά συνέπεια, καθόσον η επίμαχη χρηματική επιβάρυνση πρέπει να χαρακτηριστεί ως φορολογική επιβάρυνση ισοδυνάμου αποτελέσματος προς δασμό, αυτή δεν μπορεί να θεωρηθεί δικαιολογημένη.</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2437397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DE32D5-41FE-D7B5-6A45-01D8AABE68DF}"/>
              </a:ext>
            </a:extLst>
          </p:cNvPr>
          <p:cNvSpPr>
            <a:spLocks noGrp="1"/>
          </p:cNvSpPr>
          <p:nvPr>
            <p:ph type="title"/>
          </p:nvPr>
        </p:nvSpPr>
        <p:spPr/>
        <p:txBody>
          <a:bodyPr/>
          <a:lstStyle/>
          <a:p>
            <a:r>
              <a:rPr lang="el-GR" dirty="0"/>
              <a:t>Τελωνειακή Ένωση </a:t>
            </a:r>
          </a:p>
        </p:txBody>
      </p:sp>
      <p:sp>
        <p:nvSpPr>
          <p:cNvPr id="3" name="Θέση περιεχομένου 2">
            <a:extLst>
              <a:ext uri="{FF2B5EF4-FFF2-40B4-BE49-F238E27FC236}">
                <a16:creationId xmlns:a16="http://schemas.microsoft.com/office/drawing/2014/main" id="{FFA03138-8350-C9DA-FB3A-B74F9FB165FC}"/>
              </a:ext>
            </a:extLst>
          </p:cNvPr>
          <p:cNvSpPr>
            <a:spLocks noGrp="1"/>
          </p:cNvSpPr>
          <p:nvPr>
            <p:ph idx="1"/>
          </p:nvPr>
        </p:nvSpPr>
        <p:spPr/>
        <p:txBody>
          <a:bodyPr>
            <a:normAutofit fontScale="92500" lnSpcReduction="20000"/>
          </a:bodyPr>
          <a:lstStyle/>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Άρθρο 28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ΣΛΕΕ: «η</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Ένωση περιλαμβάνει τελωνειακή ένωση που εκτείνεται στο σύνολο των εμπορευματικών συναλλαγών και περιλαμβάνει την απαγόρευση των εισαγωγικών και εξαγωγικών δασμών και όλων των φορολογικών επιβαρύνσεων ισοδυνάμου αποτελέσματος μεταξύ των κρατών μελών, καθώς και την υιοθέτηση κοινού δασμολογίου στις σχέσεις  τους με τις τρίτες χώρες».</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Άρθρο 29 ΣΛΕΕ:  Κυκλοφορούν ελεύθερα εντός του εδάφους της Ένωσης όχι μόνο τα προϊόντα καταγωγής κρατών μελών αλλά και τα προϊόντα προελεύσεως τρίτων χωρών που ευρίσκονται σε ελεύθερη κυκλοφορία εντός των κρατών μελών (=τα προϊόντα προελεύσεως τρίτων χωρών, για τα οποία έχουν τηρηθεί οι διατυπώσεις εισαγωγής και εισπραχθεί οι απαιτούμενοι δασμοί και φορολογικές επιβαρύνσεις ισοδυνάμου αποτελέσματος).</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Ελεύθερες ζώνες: εναποτίθενται αδασμολόγητα προϊόντα προελεύσεως τρίτων κρατών προς επεξεργασία και εξαγωγή σε τρίτες χώρες (διαμετακομιζόμενα-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transit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Η εξαίρεση γίνεται κατόπιν οδηγιών του Συμβουλίου. Στην περίπτωση που δεν ακολουθηθεί η δηλωθείσα πορεία της εξαγωγής, διαπράττεται απάτη.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Κοινό Εξωτερικό Δασμολόγιο: η έλλειψη ενός τέτοιου δασμολογίου θα μετέτρεπε την τελωνειακή ένωση της Ένωσης σε μια  ζώνη ελεύθερων συναλλαγών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free trade area</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Κοινό εξωτερικό δασμολόγιο και κοινή εμπορική πολιτική. Άρθρο 207.1 ΣΛΕΕ: «</a:t>
            </a:r>
            <a:r>
              <a:rPr lang="el-GR" sz="1800" dirty="0">
                <a:latin typeface="Times New Roman" panose="02020603050405020304" pitchFamily="18" charset="0"/>
                <a:cs typeface="Times New Roman" panose="02020603050405020304" pitchFamily="18" charset="0"/>
              </a:rPr>
              <a:t>1. Η κοινή εμπορική πολιτική διαμορφώνεται βάσει ενιαίων αρχών, ιδίως όσον αφορά τις μεταβολές δασμολογικών συντελεστών, τη σύναψη δασμολογικών και εμπορικών συμφωνιών σχετικά με τις ανταλλαγές εμπορευμάτων και υπηρεσιών, και τις εμπορικές πτυχές της διανοητικής ιδιοκτησίας, τις άμεσες ξένες επενδύσεις, την ενοποίηση των μέτρων ελευθέρωσης, την πολιτική των εξαγωγών και τα μέτρα εμπορικής άμυνας, στα οποία περιλαμβάνονται τα μέτρα που λαμβάνονται σε περιπτώσεις ντάμπινγκ και επιδοτήσεων. Η κοινή εμπορική πολιτική ασκείται στο πλαίσιο των αρχών και των στόχων της εξωτερικής δράσης της Ένωσης».</a:t>
            </a:r>
          </a:p>
          <a:p>
            <a:pPr algn="just"/>
            <a:endParaRPr lang="el-GR"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6626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40DA44C-F1AD-2427-5F5E-5B91396027BC}"/>
              </a:ext>
            </a:extLst>
          </p:cNvPr>
          <p:cNvSpPr>
            <a:spLocks noGrp="1"/>
          </p:cNvSpPr>
          <p:nvPr>
            <p:ph type="title"/>
          </p:nvPr>
        </p:nvSpPr>
        <p:spPr/>
        <p:txBody>
          <a:bodyPr/>
          <a:lstStyle/>
          <a:p>
            <a:r>
              <a:rPr lang="el-GR" dirty="0"/>
              <a:t>Κατάργηση δασμών και ισοδυνάμων μέτρων </a:t>
            </a:r>
          </a:p>
        </p:txBody>
      </p:sp>
      <p:sp>
        <p:nvSpPr>
          <p:cNvPr id="3" name="Θέση περιεχομένου 2">
            <a:extLst>
              <a:ext uri="{FF2B5EF4-FFF2-40B4-BE49-F238E27FC236}">
                <a16:creationId xmlns:a16="http://schemas.microsoft.com/office/drawing/2014/main" id="{F7C788B3-E0E3-D111-A777-FFC60D440110}"/>
              </a:ext>
            </a:extLst>
          </p:cNvPr>
          <p:cNvSpPr>
            <a:spLocks noGrp="1"/>
          </p:cNvSpPr>
          <p:nvPr>
            <p:ph idx="1"/>
          </p:nvPr>
        </p:nvSpPr>
        <p:spPr/>
        <p:txBody>
          <a:bodyPr>
            <a:normAutofit/>
          </a:bodyPr>
          <a:lstStyle/>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Άρθρο 30 ΣΛΕΕ: «Οι εισαγωγικοί και εξαγωγικοί δασμοί ή φορολογικές επιβαρύνσεις ισοδυνάμου αποτελέσματος απαγορεύονται μεταξύ των κρατών μελών. Η απαγόρευση αυτή ισχύει και  για τους δασμούς ταμιευτικού χαρακτήρα». </a:t>
            </a: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Δ</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ασμός: κάθε χρηματική επιβάρυνση, έστω και ελάχιστη, που επιβάλλεται μονομερώς στα προϊόντα λόγω διάβασης των συνόρων.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Διασταλτική ερμηνεία: Κάθε χρηματική επιβάρυνση ανεξάρτητα από την ονομασία και την τεχνική εισπράξεώς της συνιστά επιβάρυνση ισοδυνάμου αποτελέσματος με δασμό, αν βέβαια δεν συνιστά κατά κυριολεξία δασμό.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Μια τέτοια επιβάρυνση απαγορεύεται, έστω και αν δεν εισπράττεται προς όφελος του κράτους, δεν οδηγεί σε προστασία εθνικών προϊόντων ή δεν υφίστανται ανταγωνιστικά εθνικά προϊόντα.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Ελάχιστη σημασία  έχουν τα εθνικά δίκαια όσον αφορά την ονομασία που δίνουν (φόρος, φορολογική ή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παραφορολογική</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επιβάρυνση, εισφορές) ή τον τρόπο εισπράξεως που προβλέπουν μέσω τελωνειακών, οικονομικών ή δημοσιονομικών υπηρεσιών. Αδιάφορο είναι επίσης αν η χρηματική επιβάρυνση εισπράττεται από το κράτος, από ΝΠΔΔ ή από επαγγελματικούς οργανισμούς για την χρηματοδότηση δραστηριοτήτων γενικού συμφέροντος.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Tree>
    <p:extLst>
      <p:ext uri="{BB962C8B-B14F-4D97-AF65-F5344CB8AC3E}">
        <p14:creationId xmlns:p14="http://schemas.microsoft.com/office/powerpoint/2010/main" val="1664694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C8A189-DABC-2902-888E-A2EB1AE7B629}"/>
              </a:ext>
            </a:extLst>
          </p:cNvPr>
          <p:cNvSpPr>
            <a:spLocks noGrp="1"/>
          </p:cNvSpPr>
          <p:nvPr>
            <p:ph type="title"/>
          </p:nvPr>
        </p:nvSpPr>
        <p:spPr/>
        <p:txBody>
          <a:bodyPr/>
          <a:lstStyle/>
          <a:p>
            <a:r>
              <a:rPr lang="el-GR" dirty="0"/>
              <a:t>Δασμός και τέλος </a:t>
            </a:r>
          </a:p>
        </p:txBody>
      </p:sp>
      <p:sp>
        <p:nvSpPr>
          <p:cNvPr id="3" name="Θέση περιεχομένου 2">
            <a:extLst>
              <a:ext uri="{FF2B5EF4-FFF2-40B4-BE49-F238E27FC236}">
                <a16:creationId xmlns:a16="http://schemas.microsoft.com/office/drawing/2014/main" id="{1DBCCB6D-EAEF-009D-D1F4-4E16DED97DF7}"/>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Επιβαρύνσεις που απαγορεύονται: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 Κάθε επιβάρυνση-τέλος που έστω  και αν σέβεται την αρχή της αντιστοιχίας δεν προσφέρει πραγματικό και ατομικό όφελος στον εισαγωγέα ή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εξαγωγέα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αλλά εξυπηρετεί αποκλειστικά το γενικό συμφέρον, όπως το τέλος που καταβάλλεται για τη συλλογή, επεξεργασία και δημοσίευση στατιστικών στοιχείων.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Κάθε επιβάρυνση που υπαγορεύεται από λόγους προστασίας της δημόσιας υγείας-υγειονομικοί έλεγχοι- της δημόσιας τάξης και της δημόσιας ασφάλειας,  στο βαθμό που αποβλέπουν στην προστασία του κοινού, οπότε το κόστος πρέπει να αναληφθεί από τους φορολογούμενους. Η απαγόρευση των επιβαρύνσεων αυτών δεν σημαίνει ωστόσο ότι απαγορεύονται και οι έλεγχοι που επιτρέπονται για λόγους προστασίας του γενικού συμφέροντος.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Επιβαρύνσεις που επιτρέπονται: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εύλογη επιβάρυνση που εισπράττεται ως αντάλλαγμα μιας υπηρεσίας που παρέχεται πραγματικά και ατομικά στον εισαγωγέα/</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εξαγωγέα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στο πλαίσιο μιας γενικής ρύθμισης τελών που επιβάλλονται ισότιμα και αντικειμενικά τόσο στα εισαγόμενα όσο και στα εξαγόμενα, υπό την προϋπόθεση ότι το ύψος του αντιτίμου αυτού είναι ανάλογο της εν λόγω υπηρεσίας.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68008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4A9535-2BD9-93B9-303F-F0FEFEEB8C06}"/>
              </a:ext>
            </a:extLst>
          </p:cNvPr>
          <p:cNvSpPr>
            <a:spLocks noGrp="1"/>
          </p:cNvSpPr>
          <p:nvPr>
            <p:ph type="title"/>
          </p:nvPr>
        </p:nvSpPr>
        <p:spPr/>
        <p:txBody>
          <a:bodyPr/>
          <a:lstStyle/>
          <a:p>
            <a:r>
              <a:rPr lang="el-GR" dirty="0"/>
              <a:t>Δασμός και φορολογικές επιβαρύνσεις </a:t>
            </a:r>
          </a:p>
        </p:txBody>
      </p:sp>
      <p:sp>
        <p:nvSpPr>
          <p:cNvPr id="3" name="Θέση περιεχομένου 2">
            <a:extLst>
              <a:ext uri="{FF2B5EF4-FFF2-40B4-BE49-F238E27FC236}">
                <a16:creationId xmlns:a16="http://schemas.microsoft.com/office/drawing/2014/main" id="{28DB52E3-D0B6-CA5E-9C0F-4F4EE76FF9BE}"/>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ΣΛΕΕ προβλέπει την εναρμόνιση των εμμέσων φόρων, στο βαθμό που η εναρμόνιση τους είναι αναγκαία για να εξασφαλιστεί η εγκαθίδρυση και λειτουργία της εσωτερικής αγοράς, όπως και να αποφευχθούν οι στρεβλώσεις του ανταγωνισμού.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Φορολογική εναρμόνιση εμμέσων φόρων: απαιτείται ομοφωνία (113 ΣΛΕΕ)</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Φορολογική ουδετερότητα (άρθρο 110 ΣΛΕΕ):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 «κανένα κράτος μέλος δεν επιβάλλει άμεσα ή έμμεσα στα προϊόντα άλλων κρατών μελών εσωτερικούς φόρους οποιασδήποτε φύσεως, ανώτερους από εκείνους που επιβαρύνουν άμεσα ή έμμεσα τα ομοειδή εθνικά προϊόντα» </a:t>
            </a: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2) «κανένα κράτος μέλος δεν επιβάλλει στα προϊόντα των άλλων κρατών μελών εσωτερικούς φόρους, η φύση των οποίων οδηγεί έμμεσα στην προστασία άλλων  προϊόντων».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Άρθρο 110 ΣΛΕΕ. Τα άρθρα 30 και 110 ΣΛΕΕ επιδιώκουν, συμπληρωματικά, τον σκοπό της απαγορεύσεως κάθε εθνικού φορολογικού μηχανισμού που μπορεί να εισαγάγει διάκριση εις βάρος των προϊόντων που προέρχονται από ή προορίζονται για άλλα κράτη μέλη παρεμποδίζοντας την ελεύθερη κυκλοφορία στο εσωτερικό της Κοινότητας υπό κανονικές συνθήκες ανταγωνισμού. </a:t>
            </a:r>
            <a:endParaRPr lang="el-GR" dirty="0"/>
          </a:p>
        </p:txBody>
      </p:sp>
    </p:spTree>
    <p:extLst>
      <p:ext uri="{BB962C8B-B14F-4D97-AF65-F5344CB8AC3E}">
        <p14:creationId xmlns:p14="http://schemas.microsoft.com/office/powerpoint/2010/main" val="3510593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FEAA28-4D9F-8796-C421-0E2667C42C9E}"/>
              </a:ext>
            </a:extLst>
          </p:cNvPr>
          <p:cNvSpPr>
            <a:spLocks noGrp="1"/>
          </p:cNvSpPr>
          <p:nvPr>
            <p:ph type="title"/>
          </p:nvPr>
        </p:nvSpPr>
        <p:spPr/>
        <p:txBody>
          <a:bodyPr/>
          <a:lstStyle/>
          <a:p>
            <a:r>
              <a:rPr lang="el-GR" dirty="0"/>
              <a:t>Διαφορά φόρων και απαράδεκτων φορολογικών επιβαρύνσεων </a:t>
            </a:r>
          </a:p>
        </p:txBody>
      </p:sp>
      <p:sp>
        <p:nvSpPr>
          <p:cNvPr id="3" name="Θέση περιεχομένου 2">
            <a:extLst>
              <a:ext uri="{FF2B5EF4-FFF2-40B4-BE49-F238E27FC236}">
                <a16:creationId xmlns:a16="http://schemas.microsoft.com/office/drawing/2014/main" id="{30CD78EF-8846-517C-82F0-91857324F18A}"/>
              </a:ext>
            </a:extLst>
          </p:cNvPr>
          <p:cNvSpPr>
            <a:spLocks noGrp="1"/>
          </p:cNvSpPr>
          <p:nvPr>
            <p:ph idx="1"/>
          </p:nvPr>
        </p:nvSpPr>
        <p:spPr/>
        <p:txBody>
          <a:bodyPr>
            <a:normAutofit fontScale="92500"/>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1) Τυπική διαφοροποίηση: οι φορολογικές επιβαρύνσεις πλήττουν ένα προϊόν κατά την διάβαση των συνόρων, οι φόροι πλήττουν τα προϊόντα γενικά, ανεξαρτήτως προέλευσης. Πρόβλημα: ΔΕΕ οι φορολογικές επιβαρύνσεις ισοδυνάμου αποτελέσματος με δασμούς μπορούν να επιβληθούν μεταγενέστερα της διάβασης των συνόρων.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2) Εννοιολογική διαφοροποίηση: οι</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επιβαρύνσεις ισοδυνάμου αποτελέσματος απαγορεύονται κατ’ αρχήν, εκτός εξαιρετικών περιπτώσεων. Οι έμμεσοι φόρο κατ’ αρχήν επιτρέπονται εκτός εάν λειτουργούν προστατευτικά για τα εγχώρια προϊόντα. Πρόβλημα: α) όταν μια επιβάρυνση πλήττει κατ’ ουσία τα εισαγόμενα προϊόντα, επειδή η ποσότητα των εισαγομένων είναι πολύ μεγαλύτερη από τα εγχώρια, β) όταν μια επιβάρυνση πλήττει αδιάκριτα τόσο τα εθνικά όσο και τα εισαγόμενα προϊόντα, τα σχετικά έσοδα όμως καταλήγουν να ενισχύουν τα εθνικά προϊόντα (ι εν λόγω  επιβαρύνσεις εισπράττονται είτε από το κράτος είτε από επαγγελματικούς οργανισμούς). </a:t>
            </a:r>
          </a:p>
          <a:p>
            <a:pPr algn="just"/>
            <a:r>
              <a:rPr lang="el-GR" sz="1800" dirty="0">
                <a:latin typeface="Times New Roman" panose="02020603050405020304" pitchFamily="18" charset="0"/>
                <a:ea typeface="Calibri" panose="020F0502020204030204" pitchFamily="34" charset="0"/>
                <a:cs typeface="Times New Roman" panose="02020603050405020304" pitchFamily="18" charset="0"/>
              </a:rPr>
              <a:t>3) Συμβολή νομολογίας: α) μ</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ια φορολογική επιβάρυνση, καίτοι πλήττει τα ημεδαπά και τα εισαγόμενα προϊόντα βάσει πανομοιότυπων κριτηρίων, μπορεί να απαγορεύεται από τη Συνθήκη, όταν το προϊόν της φορολογικής αυτής επιβαρύνσεως προορίζεται για τη χρηματοδότηση δραστηριοτήτων που ωφελούν ειδικώς τα φορολογούμενα ημεδαπά προϊόντα, β) κανόνας αξιολόγησης: αν τα πλεονεκτήματα υπέρ των εγχωρίων αντισταθμίζουν πλήρως τη φορολογική επιβάρυνση που τα πλήττει,  η επιβάρυνση  συνιστά φορολογική επιβάρυνση ισοδυνάμου αποτελέσματος, β) αν μόνο μερική αντιστάθμιση, η εν λόγω επιβάρυνση συνιστά φόρο ενέχοντα διακρίσεις κατά την έννοια του άρθρου 110 ΣΛΕΕ ( η επιβολή απαγορεύεται κατά το τμήμα του ποσού που χρησιμοποιείται για την αντιστάθμιση προς όφελος των ημεδαπών προϊόντων).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21726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F05710-054B-FBD6-FC33-2AC8A281D138}"/>
              </a:ext>
            </a:extLst>
          </p:cNvPr>
          <p:cNvSpPr>
            <a:spLocks noGrp="1"/>
          </p:cNvSpPr>
          <p:nvPr>
            <p:ph type="title"/>
          </p:nvPr>
        </p:nvSpPr>
        <p:spPr/>
        <p:txBody>
          <a:bodyPr>
            <a:normAutofit/>
          </a:bodyPr>
          <a:lstStyle/>
          <a:p>
            <a:r>
              <a:rPr lang="el-GR" sz="3100" dirty="0"/>
              <a:t>Ενέργεια: </a:t>
            </a:r>
            <a:r>
              <a:rPr lang="el-GR" sz="3100" dirty="0">
                <a:effectLst/>
                <a:latin typeface="Times New Roman" panose="02020603050405020304" pitchFamily="18" charset="0"/>
                <a:ea typeface="Calibri" panose="020F0502020204030204" pitchFamily="34" charset="0"/>
                <a:cs typeface="Times New Roman" panose="02020603050405020304" pitchFamily="18" charset="0"/>
              </a:rPr>
              <a:t>α)  Η απόφαση </a:t>
            </a:r>
            <a:r>
              <a:rPr lang="en-US" sz="3100" dirty="0">
                <a:effectLst/>
                <a:latin typeface="Times New Roman" panose="02020603050405020304" pitchFamily="18" charset="0"/>
                <a:ea typeface="Calibri" panose="020F0502020204030204" pitchFamily="34" charset="0"/>
                <a:cs typeface="Times New Roman" panose="02020603050405020304" pitchFamily="18" charset="0"/>
              </a:rPr>
              <a:t>Essent </a:t>
            </a:r>
            <a:r>
              <a:rPr lang="en-US" sz="3100" dirty="0" err="1">
                <a:effectLst/>
                <a:latin typeface="Times New Roman" panose="02020603050405020304" pitchFamily="18" charset="0"/>
                <a:ea typeface="Calibri" panose="020F0502020204030204" pitchFamily="34" charset="0"/>
                <a:cs typeface="Times New Roman" panose="02020603050405020304" pitchFamily="18" charset="0"/>
              </a:rPr>
              <a:t>Netwerk</a:t>
            </a:r>
            <a:r>
              <a:rPr lang="el-GR" sz="3100" dirty="0">
                <a:effectLst/>
                <a:latin typeface="Times New Roman" panose="02020603050405020304" pitchFamily="18" charset="0"/>
                <a:ea typeface="Calibri" panose="020F0502020204030204" pitchFamily="34" charset="0"/>
                <a:cs typeface="Times New Roman" panose="02020603050405020304" pitchFamily="18" charset="0"/>
              </a:rPr>
              <a:t> της 17.7.2008 </a:t>
            </a:r>
            <a:br>
              <a:rPr lang="el-GR" sz="44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C724BE1C-7D67-CA51-3864-7026FED08749}"/>
              </a:ext>
            </a:extLst>
          </p:cNvPr>
          <p:cNvSpPr>
            <a:spLocks noGrp="1"/>
          </p:cNvSpPr>
          <p:nvPr>
            <p:ph idx="1"/>
          </p:nvPr>
        </p:nvSpPr>
        <p:spPr/>
        <p:txBody>
          <a:bodyPr>
            <a:normAutofit fontScale="92500" lnSpcReduction="20000"/>
          </a:bodyPr>
          <a:lstStyle/>
          <a:p>
            <a:pPr marL="0" indent="0" algn="just">
              <a:buNone/>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Τα πραγματικά περιστατικά</a:t>
            </a:r>
            <a:r>
              <a:rPr lang="el-GR" sz="1800" b="1" dirty="0">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r>
              <a:rPr lang="el-GR" sz="1800" dirty="0">
                <a:latin typeface="Times New Roman" panose="02020603050405020304" pitchFamily="18" charset="0"/>
                <a:ea typeface="Calibri" panose="020F0502020204030204" pitchFamily="34" charset="0"/>
                <a:cs typeface="Times New Roman" panose="02020603050405020304" pitchFamily="18" charset="0"/>
              </a:rPr>
              <a:t>Διαφορά μεταξύ της </a:t>
            </a:r>
            <a:r>
              <a:rPr lang="el-GR" sz="1800" dirty="0" err="1">
                <a:effectLst/>
                <a:latin typeface="Times New Roman" panose="02020603050405020304" pitchFamily="18" charset="0"/>
                <a:ea typeface="Calibri" panose="020F0502020204030204" pitchFamily="34" charset="0"/>
              </a:rPr>
              <a:t>Essent</a:t>
            </a:r>
            <a:r>
              <a:rPr lang="el-GR" sz="1800" dirty="0">
                <a:effectLst/>
                <a:latin typeface="Times New Roman" panose="02020603050405020304" pitchFamily="18" charset="0"/>
                <a:ea typeface="Calibri" panose="020F0502020204030204" pitchFamily="34" charset="0"/>
              </a:rPr>
              <a:t> </a:t>
            </a:r>
            <a:r>
              <a:rPr lang="el-GR" sz="1800" dirty="0" err="1">
                <a:effectLst/>
                <a:latin typeface="Times New Roman" panose="02020603050405020304" pitchFamily="18" charset="0"/>
                <a:ea typeface="Calibri" panose="020F0502020204030204" pitchFamily="34" charset="0"/>
              </a:rPr>
              <a:t>Netwerk</a:t>
            </a:r>
            <a:r>
              <a:rPr lang="el-GR" sz="1800" dirty="0">
                <a:effectLst/>
                <a:latin typeface="Times New Roman" panose="02020603050405020304" pitchFamily="18" charset="0"/>
                <a:ea typeface="Calibri" panose="020F0502020204030204" pitchFamily="34" charset="0"/>
              </a:rPr>
              <a:t>), διαχειριστή δικτύου ηλεκτρικής ενέργειας (Ολλανδία), και της </a:t>
            </a:r>
            <a:r>
              <a:rPr lang="el-GR" sz="1800" dirty="0" err="1">
                <a:effectLst/>
                <a:latin typeface="Times New Roman" panose="02020603050405020304" pitchFamily="18" charset="0"/>
                <a:ea typeface="Calibri" panose="020F0502020204030204" pitchFamily="34" charset="0"/>
              </a:rPr>
              <a:t>Aluminium</a:t>
            </a:r>
            <a:r>
              <a:rPr lang="el-GR" sz="1800" dirty="0">
                <a:effectLst/>
                <a:latin typeface="Times New Roman" panose="02020603050405020304" pitchFamily="18" charset="0"/>
                <a:ea typeface="Calibri" panose="020F0502020204030204" pitchFamily="34" charset="0"/>
              </a:rPr>
              <a:t> - </a:t>
            </a:r>
            <a:r>
              <a:rPr lang="el-GR" sz="1800" dirty="0" err="1">
                <a:effectLst/>
                <a:latin typeface="Times New Roman" panose="02020603050405020304" pitchFamily="18" charset="0"/>
                <a:ea typeface="Calibri" panose="020F0502020204030204" pitchFamily="34" charset="0"/>
              </a:rPr>
              <a:t>Aldel</a:t>
            </a:r>
            <a:r>
              <a:rPr lang="el-GR" sz="1800" dirty="0">
                <a:effectLst/>
                <a:latin typeface="Times New Roman" panose="02020603050405020304" pitchFamily="18" charset="0"/>
                <a:ea typeface="Calibri" panose="020F0502020204030204" pitchFamily="34" charset="0"/>
              </a:rPr>
              <a:t>), αγοραστή ηλεκτρικής ενέργειας και υπηρεσιών μεταφοράς, όσον αφορά προσαύξηση στην τιμή που χρεώθηκε για τη μεταφορά ηλεκτρικής ενέργειας κατά την περίοδο μεταξύ 1ης Αυγούστου 2000 και 31ης Δεκεμβρίου 2000.  </a:t>
            </a:r>
          </a:p>
          <a:p>
            <a:pPr marL="0" indent="0" algn="just">
              <a:buNone/>
            </a:pPr>
            <a:r>
              <a:rPr lang="el-GR" sz="1800" dirty="0">
                <a:effectLst/>
                <a:latin typeface="Times New Roman" panose="02020603050405020304" pitchFamily="18" charset="0"/>
                <a:ea typeface="Calibri" panose="020F0502020204030204" pitchFamily="34" charset="0"/>
              </a:rPr>
              <a:t>Αγορά: παραγωγή ενέργειας από 4 επιχειρήσεις που συνέστησαν κοινή  θυγατρική</a:t>
            </a:r>
            <a:r>
              <a:rPr lang="el-GR" sz="1800" dirty="0">
                <a:latin typeface="Times New Roman" panose="02020603050405020304" pitchFamily="18" charset="0"/>
                <a:ea typeface="Calibri" panose="020F0502020204030204" pitchFamily="34" charset="0"/>
              </a:rPr>
              <a:t> (</a:t>
            </a:r>
            <a:r>
              <a:rPr lang="el-GR" sz="1800" dirty="0">
                <a:effectLst/>
                <a:latin typeface="Times New Roman" panose="02020603050405020304" pitchFamily="18" charset="0"/>
                <a:ea typeface="Calibri" panose="020F0502020204030204" pitchFamily="34" charset="0"/>
              </a:rPr>
              <a:t>SEP). Ανάθεση έργου: να μεριμνούν για την αξιόπιστη και αποτελεσματική λειτουργία της δημόσιας διανομής ηλεκτρικής ενέργειας σε τιμές κατά το δυνατόν χαμηλότερες και δικαιολογημένες έναντι του κοινωνικού συνόλου. Οι δαπάνες ομαδοποιούνταν μέσω της SEP και καταβάλλονταν από αυτή στις 4 επιχειρήσεις παραγωγής. Οι συνολικές δαπάνες καθιστούσαν δυνατό τον καθορισμό της τιμής της ηλεκτρικής ενέργειας που χρεωνόταν.</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buNone/>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Οι επιχειρήσεις παραγωγής είχαν πραγματοποιήσει, στο πλαίσιο της συμφωνίας συνεργασίας, ορισμένες επενδύσεις, εν μέρει παρακινημένες από τις δημόσιες αρχές, για λόγους ασφαλείας του εφοδιασμού και της παροχής ενέργειας, καθώς και για λόγους βιώσιμης χρησιμοποίησης των πηγών ενέργειας. Οι εν λόγω επενδύσεις αφορούσαν, μεταξύ άλλων, τις μακρόχρονες συμβάσεις εισαγωγής ηλεκτρικής ενέργειας και φυσικού αερίου που η SEP είχε συνάψει με αλλοδαπούς παραγωγούς ηλεκτρικής ενέργειας και φυσικού αερίου,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ii</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τις συμβάσεις που είχαν, ως φαίνεται, συνάψει οι επιχειρήσεις παραγωγής στο πλαίσιο προγραμμάτων θέρμανσης αστικών περιοχών και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iii</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την κατασκευή μιας πειραματικής και οικολογικής εγκατάστασης αεριοποίησης του άνθρακα, υπό την ονομασία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Demkolec</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Εθεωρείτο ότι οι δαπάνες που συνδέονταν με τα προγράμματα αυτά δεν θα μπορούσαν να ανακτηθούν μετά την ελευθέρωση της αγοράς. Επρόκειτο για δαπάνες μη συνάδουσες με τα κριτήρια της αγοράς ή «λανθάνουσες δαπάνες»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stranded</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costs</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σύμφωνα με την ορολογία που χρησιμοποιεί η Επιτροπή.</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dirty="0"/>
          </a:p>
        </p:txBody>
      </p:sp>
    </p:spTree>
    <p:extLst>
      <p:ext uri="{BB962C8B-B14F-4D97-AF65-F5344CB8AC3E}">
        <p14:creationId xmlns:p14="http://schemas.microsoft.com/office/powerpoint/2010/main" val="2249668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5834C8-17DC-5AA3-D054-9D3FCA8034BB}"/>
              </a:ext>
            </a:extLst>
          </p:cNvPr>
          <p:cNvSpPr>
            <a:spLocks noGrp="1"/>
          </p:cNvSpPr>
          <p:nvPr>
            <p:ph type="title"/>
          </p:nvPr>
        </p:nvSpPr>
        <p:spPr/>
        <p:txBody>
          <a:bodyPr/>
          <a:lstStyle/>
          <a:p>
            <a:r>
              <a:rPr lang="el-GR" dirty="0"/>
              <a:t>Η ολλανδική αγορά </a:t>
            </a:r>
          </a:p>
        </p:txBody>
      </p:sp>
      <p:sp>
        <p:nvSpPr>
          <p:cNvPr id="3" name="Θέση περιεχομένου 2">
            <a:extLst>
              <a:ext uri="{FF2B5EF4-FFF2-40B4-BE49-F238E27FC236}">
                <a16:creationId xmlns:a16="http://schemas.microsoft.com/office/drawing/2014/main" id="{CF8D5A39-D25C-970F-B6D6-C0FE068D053D}"/>
              </a:ext>
            </a:extLst>
          </p:cNvPr>
          <p:cNvSpPr>
            <a:spLocks noGrp="1"/>
          </p:cNvSpPr>
          <p:nvPr>
            <p:ph idx="1"/>
          </p:nvPr>
        </p:nvSpPr>
        <p:spPr/>
        <p:txBody>
          <a:bodyPr>
            <a:norm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Στις 21 Ιανουαρίου 1997, η SEP, οι τέσσερις επιχειρήσεις παραγωγής και οι 23 επιχειρήσεις διανομής συνήψαν συμφωνία που αφορούσε την παροχή ηλεκτρικής ενέργειας στις επιχειρήσεις διανομής για τα έτη 1997-2000. Η συμφωνία προέβλεπε ότι οι επιχειρήσεις διανομής θα κατέβαλλαν από κοινού ετησίως, τούτο δε μέχρι το 2000, ποσό 400 εκατομμυρίων ολλανδικών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φιορινίων</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(NLG) στη SEP (ήτοι συνολικά 1,6 δισεκατομμύρια NLG), για την κάλυψη των μη συναδουσών με τα κριτήρια της αγοράς δαπανών. Η καταβολή του ποσού αυτού από τις επιχειρήσεις διανομής χρηματοδοτήθηκε με μία αύξηση των τιμών ηλεκτρικής ενέργειας των μικρών, μεσαίων και μεγάλων συνήθων καταναλωτών. [</a:t>
            </a:r>
          </a:p>
          <a:p>
            <a:pPr algn="just"/>
            <a:r>
              <a:rPr lang="el-GR" sz="1800" dirty="0">
                <a:effectLst/>
                <a:latin typeface="Times New Roman" panose="02020603050405020304" pitchFamily="18" charset="0"/>
                <a:ea typeface="Calibri" panose="020F0502020204030204" pitchFamily="34" charset="0"/>
              </a:rPr>
              <a:t>Σε επιτροπή τριών εμπειρογνωμόνων ανατέθηκε να γνωμοδοτήσει, όσον αφορά την αναγκαιότητα αντισταθμιστικών μέτρων για τις μη συνάδουσες με τα κριτήρια της αγοράς δαπάνες. Κατά την επιτροπή αυτή, η κυβέρνηση έπρεπε να λάβει αντισταθμιστικά μέτρα μόνο για τις μη συνάδουσες με τα κριτήρια της αγοράς δαπάνες που είχε η ίδια προκαλέσει, ήτοι για τα προγράμματα θέρμανσης αστικών περιοχών και την εγκατάσταση </a:t>
            </a:r>
            <a:r>
              <a:rPr lang="el-GR" sz="1800" dirty="0" err="1">
                <a:effectLst/>
                <a:latin typeface="Times New Roman" panose="02020603050405020304" pitchFamily="18" charset="0"/>
                <a:ea typeface="Calibri" panose="020F0502020204030204" pitchFamily="34" charset="0"/>
              </a:rPr>
              <a:t>Demkolec</a:t>
            </a:r>
            <a:r>
              <a:rPr lang="el-GR" sz="1800" dirty="0">
                <a:effectLst/>
                <a:latin typeface="Times New Roman" panose="02020603050405020304" pitchFamily="18" charset="0"/>
                <a:ea typeface="Calibri" panose="020F0502020204030204" pitchFamily="34" charset="0"/>
              </a:rPr>
              <a:t>. </a:t>
            </a:r>
          </a:p>
          <a:p>
            <a:pPr algn="just"/>
            <a:r>
              <a:rPr lang="el-GR" sz="1800" dirty="0">
                <a:effectLst/>
                <a:latin typeface="Times New Roman" panose="02020603050405020304" pitchFamily="18" charset="0"/>
                <a:ea typeface="Calibri" panose="020F0502020204030204" pitchFamily="34" charset="0"/>
              </a:rPr>
              <a:t>Με τις λοιπές μη συνάδουσες με την αγορά δαπάνες και, ιδίως, με τις δαπάνες που αφορούσαν τις συμβάσεις εισαγωγής, έπρεπε να επιβαρυνθούν οι επιχειρήσεις παραγωγής. </a:t>
            </a:r>
            <a:endParaRPr lang="el-GR" dirty="0"/>
          </a:p>
        </p:txBody>
      </p:sp>
    </p:spTree>
    <p:extLst>
      <p:ext uri="{BB962C8B-B14F-4D97-AF65-F5344CB8AC3E}">
        <p14:creationId xmlns:p14="http://schemas.microsoft.com/office/powerpoint/2010/main" val="35022040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368</TotalTime>
  <Words>4502</Words>
  <Application>Microsoft Office PowerPoint</Application>
  <PresentationFormat>Ευρεία οθόνη</PresentationFormat>
  <Paragraphs>96</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Times New Roman</vt:lpstr>
      <vt:lpstr>Θέμα του Office</vt:lpstr>
      <vt:lpstr>5. Εσωτερική αγορά. Ελευθερίες  </vt:lpstr>
      <vt:lpstr>Εσωτερική αγορά </vt:lpstr>
      <vt:lpstr>Τελωνειακή Ένωση </vt:lpstr>
      <vt:lpstr>Κατάργηση δασμών και ισοδυνάμων μέτρων </vt:lpstr>
      <vt:lpstr>Δασμός και τέλος </vt:lpstr>
      <vt:lpstr>Δασμός και φορολογικές επιβαρύνσεις </vt:lpstr>
      <vt:lpstr>Διαφορά φόρων και απαράδεκτων φορολογικών επιβαρύνσεων </vt:lpstr>
      <vt:lpstr>Ενέργεια: α)  Η απόφαση Essent Netwerk της 17.7.2008  </vt:lpstr>
      <vt:lpstr>Η ολλανδική αγορά </vt:lpstr>
      <vt:lpstr> Επίδικος νόμος και προσφεύγουσα επιχείρηση   </vt:lpstr>
      <vt:lpstr>Τα προδικαστικά ερωτήματα </vt:lpstr>
      <vt:lpstr>Η απόφαση του Δικαστηρίου </vt:lpstr>
      <vt:lpstr>Πλεονέκτημα σε βάρος της εισαγόμενης ενέργειας </vt:lpstr>
      <vt:lpstr>β) Η απόφαση FENS της 6.12.2018 </vt:lpstr>
      <vt:lpstr>Τα προδικαστικά ερωτήματα </vt:lpstr>
      <vt:lpstr>Η απόφαση του Δικαστηρίου </vt:lpstr>
      <vt:lpstr>Ίδια επιβάρυνση, διαφορετικό στάδιο εμπορίας </vt:lpstr>
      <vt:lpstr>Παροχή υπηρεσιών δικτύου και τέλος</vt:lpstr>
      <vt:lpstr>Εξαγωγή ενέργειας προς τρίτες χώρες </vt:lpstr>
      <vt:lpstr>Ασφάλεια εφοδιασμού και χρηματικές επιβαρύνσεις ισοδύναμες προς δασμούς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Δασμοί, ποσοτικοί περιορισμοί και ΕΝΕΡΓΕΙΑ</dc:title>
  <dc:creator>ASTERIOS PLIAKOS</dc:creator>
  <cp:lastModifiedBy>ASTERIOS PLIAKOS</cp:lastModifiedBy>
  <cp:revision>13</cp:revision>
  <dcterms:created xsi:type="dcterms:W3CDTF">2022-10-21T07:05:57Z</dcterms:created>
  <dcterms:modified xsi:type="dcterms:W3CDTF">2025-11-13T11:45:25Z</dcterms:modified>
</cp:coreProperties>
</file>