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4" r:id="rId3"/>
    <p:sldId id="305" r:id="rId4"/>
    <p:sldId id="308" r:id="rId5"/>
    <p:sldId id="309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4" r:id="rId17"/>
    <p:sldId id="329" r:id="rId18"/>
    <p:sldId id="331" r:id="rId19"/>
    <p:sldId id="33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CC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5" autoAdjust="0"/>
    <p:restoredTop sz="84793" autoAdjust="0"/>
  </p:normalViewPr>
  <p:slideViewPr>
    <p:cSldViewPr>
      <p:cViewPr varScale="1">
        <p:scale>
          <a:sx n="74" d="100"/>
          <a:sy n="74" d="100"/>
        </p:scale>
        <p:origin x="1517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598B8460-E14B-4DE2-A432-9CF009DEE2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5957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AF6BF6D6-E1D4-4E2B-8431-4E13533F9A63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67049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E51F325E-C84A-4B5D-AF07-F2AAB55077A2}" type="slidenum">
              <a:rPr lang="el-GR" altLang="en-US">
                <a:latin typeface="Times New Roman" panose="02020603050405020304" pitchFamily="18" charset="0"/>
              </a:rPr>
              <a:pPr/>
              <a:t>5</a:t>
            </a:fld>
            <a:endParaRPr lang="el-GR" alt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411708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93C09619-5AA4-4B52-A0FF-A11A17CBF2E1}" type="slidenum">
              <a:rPr lang="el-GR" altLang="en-US">
                <a:latin typeface="Times New Roman" panose="02020603050405020304" pitchFamily="18" charset="0"/>
              </a:rPr>
              <a:pPr/>
              <a:t>6</a:t>
            </a:fld>
            <a:endParaRPr lang="el-GR" alt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5952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Ο κίνδυνος (ρίσκο) μπορεί να υπαχθεί σε ποσοτική μέτρηση, εφόσον μπορεί να υπάρχει (ή να υπολογιστεί) η κατανομή πιθανοτήτων που έχει εφαρμογή. </a:t>
            </a:r>
            <a:r>
              <a:rPr lang="el-GR" dirty="0" err="1"/>
              <a:t>Aντίθετα</a:t>
            </a:r>
            <a:r>
              <a:rPr lang="el-GR" dirty="0"/>
              <a:t> η αβεβαιότητα δεν μπορεί να μετρηθεί. Δεν είναι γνωστή η κατανομή πιθανοτήτων, ούτε μπορούν να </a:t>
            </a:r>
            <a:r>
              <a:rPr lang="el-GR" dirty="0" err="1"/>
              <a:t>περιγραφούν</a:t>
            </a:r>
            <a:r>
              <a:rPr lang="el-GR" dirty="0"/>
              <a:t> όλα τα πιθανά ενδεχόμενα, ενώ οι πιθανότητες των ενδεχομένων είναι δυνατό να μην αθροίζουν στο 1. </a:t>
            </a:r>
          </a:p>
          <a:p>
            <a:r>
              <a:rPr lang="el-GR" dirty="0"/>
              <a:t>Παράδειγμα ρίσκου: κορώνα γράμματα (γνωστή πιθανότητα ½). Και να μην είναι γνωστή εκ των προτέρων, μπορεί να υπολογιστεί με βάση στατιστικές παρατηρήσεις + την θεωρία δειγματοληψιών. (επαναλαμβανόμενα δείγματα). </a:t>
            </a:r>
          </a:p>
          <a:p>
            <a:r>
              <a:rPr lang="el-GR" dirty="0"/>
              <a:t>Παράδειγμα αβεβαιότητας: Πιθανότητα κατάρρευσης των αγορών στα επόμενα 3 χρόνια; Τρομοκρατικό χτύπημα; Ζητήματα όπου η έννοια των επαναλαμβανόμενων δειγματοληψιών δεν έχει νόημα.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BF6D6-E1D4-4E2B-8431-4E13533F9A63}" type="slidenum">
              <a:rPr lang="el-GR" altLang="en-US" smtClean="0"/>
              <a:pPr/>
              <a:t>9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938203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</p:grpSp>
      <p:sp>
        <p:nvSpPr>
          <p:cNvPr id="563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DC2D9-D2F9-4366-A7EE-1AC201BF73E2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5091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9AE68-2CEE-46D3-AD40-AE316B36C447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26556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933D4-BA81-4DCC-ABB4-5A633D8A4E1A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686638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9852BB-D56A-4046-A9FC-EF451E96026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565364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SmartArt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0AB82-4F00-4234-B7DB-29772770388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25713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6B884-943E-46B0-81C6-97E7FFB81483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82539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6EB79A-1EBE-4610-A428-B7F0AD20605C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26571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344C61-BA3B-48C7-8626-8E7EC2AAF8E7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5613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7B68A5-F282-4F45-869D-CEBE30D16042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59933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A1A51-2530-4970-A034-0B7DC619174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81695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837BF-EBB0-439A-BCA5-7103815E935C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43904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57796-74E8-4973-9F3C-D7F3BBB1C4FF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33769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2B2CBA-6A9E-43B4-93A2-ECE1B2FC67C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21646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552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553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553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Click to edit Master text styles</a:t>
            </a:r>
          </a:p>
          <a:p>
            <a:pPr lvl="1"/>
            <a:r>
              <a:rPr lang="el-GR" altLang="en-US"/>
              <a:t>Second level</a:t>
            </a:r>
          </a:p>
          <a:p>
            <a:pPr lvl="2"/>
            <a:r>
              <a:rPr lang="el-GR" altLang="en-US"/>
              <a:t>Third level</a:t>
            </a:r>
          </a:p>
          <a:p>
            <a:pPr lvl="3"/>
            <a:r>
              <a:rPr lang="el-GR" altLang="en-US"/>
              <a:t>Fourth level</a:t>
            </a:r>
          </a:p>
          <a:p>
            <a:pPr lvl="4"/>
            <a:r>
              <a:rPr lang="el-GR" altLang="en-US"/>
              <a:t>Fifth level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53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fld id="{9AF7B211-403D-4B40-8969-89664B7D0124}" type="slidenum">
              <a:rPr lang="el-GR" altLang="en-US"/>
              <a:pPr/>
              <a:t>‹#›</a:t>
            </a:fld>
            <a:endParaRPr lang="el-GR" alt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l-GR" altLang="en-US" sz="2400" b="1">
                <a:solidFill>
                  <a:srgbClr val="993300"/>
                </a:solidFill>
                <a:latin typeface="Trebuchet MS" panose="020B0603020202020204" pitchFamily="34" charset="0"/>
              </a:rPr>
              <a:t>Οικονομική ανάλυση</a:t>
            </a:r>
            <a:br>
              <a:rPr lang="el-GR" altLang="en-US" sz="2400" b="1">
                <a:solidFill>
                  <a:srgbClr val="993300"/>
                </a:solidFill>
                <a:latin typeface="Trebuchet MS" panose="020B0603020202020204" pitchFamily="34" charset="0"/>
              </a:rPr>
            </a:br>
            <a:r>
              <a:rPr lang="el-GR" altLang="en-US" sz="2000" i="1">
                <a:solidFill>
                  <a:srgbClr val="993300"/>
                </a:solidFill>
                <a:latin typeface="Trebuchet MS" panose="020B0603020202020204" pitchFamily="34" charset="0"/>
              </a:rPr>
              <a:t>αγορά και κρατική παρέμβαση, θεωρία ασφάλισης</a:t>
            </a:r>
            <a:endParaRPr lang="el-GR" altLang="en-US" sz="2400">
              <a:latin typeface="Trebuchet MS" panose="020B0603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4495800" cy="1600200"/>
          </a:xfrm>
        </p:spPr>
        <p:txBody>
          <a:bodyPr/>
          <a:lstStyle/>
          <a:p>
            <a:pPr eaLnBrk="1" hangingPunct="1"/>
            <a:r>
              <a:rPr lang="el-GR" altLang="en-US" sz="1400" noProof="1">
                <a:solidFill>
                  <a:srgbClr val="993300"/>
                </a:solidFill>
                <a:latin typeface="Trebuchet MS" panose="020B0603020202020204" pitchFamily="34" charset="0"/>
              </a:rPr>
              <a:t>διάλεξη </a:t>
            </a:r>
            <a:r>
              <a:rPr lang="en-US" altLang="en-US" sz="1400" noProof="1">
                <a:solidFill>
                  <a:srgbClr val="993300"/>
                </a:solidFill>
                <a:latin typeface="Trebuchet MS" panose="020B0603020202020204" pitchFamily="34" charset="0"/>
              </a:rPr>
              <a:t>9</a:t>
            </a:r>
            <a:endParaRPr lang="el-GR" altLang="en-US" sz="1400" noProof="1">
              <a:solidFill>
                <a:srgbClr val="993300"/>
              </a:solidFill>
              <a:latin typeface="Trebuchet MS" panose="020B0603020202020204" pitchFamily="34" charset="0"/>
            </a:endParaRPr>
          </a:p>
          <a:p>
            <a:pPr eaLnBrk="1" hangingPunct="1"/>
            <a:r>
              <a:rPr lang="el-GR" altLang="en-US" sz="1400" b="1" dirty="0">
                <a:solidFill>
                  <a:srgbClr val="993300"/>
                </a:solidFill>
                <a:latin typeface="Trebuchet MS" panose="020B0603020202020204" pitchFamily="34" charset="0"/>
              </a:rPr>
              <a:t>Οικονομικά Κοινωνικών Πολιτικών Ε.Ε. </a:t>
            </a:r>
            <a:endParaRPr lang="el-GR" altLang="en-US" sz="1400" b="1" noProof="1">
              <a:solidFill>
                <a:srgbClr val="993300"/>
              </a:solidFill>
              <a:latin typeface="Trebuchet MS" panose="020B0603020202020204" pitchFamily="34" charset="0"/>
            </a:endParaRPr>
          </a:p>
        </p:txBody>
      </p:sp>
      <p:pic>
        <p:nvPicPr>
          <p:cNvPr id="307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752850"/>
            <a:ext cx="223837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pPr eaLnBrk="1" hangingPunct="1"/>
            <a:r>
              <a:rPr lang="el-GR" altLang="en-US" sz="2000" b="1">
                <a:latin typeface="Trebuchet MS" panose="020B0603020202020204" pitchFamily="34" charset="0"/>
              </a:rPr>
              <a:t>δυσμενής επιλογή </a:t>
            </a:r>
            <a:r>
              <a:rPr lang="el-GR" altLang="en-US" sz="2000">
                <a:latin typeface="Trebuchet MS" panose="020B0603020202020204" pitchFamily="34" charset="0"/>
              </a:rPr>
              <a:t>(</a:t>
            </a:r>
            <a:r>
              <a:rPr lang="en-US" altLang="en-US" sz="2000">
                <a:latin typeface="Trebuchet MS" panose="020B0603020202020204" pitchFamily="34" charset="0"/>
              </a:rPr>
              <a:t>adverse selection</a:t>
            </a:r>
            <a:r>
              <a:rPr lang="el-GR" altLang="en-US" sz="2000">
                <a:latin typeface="Trebuchet MS" panose="020B0603020202020204" pitchFamily="34" charset="0"/>
              </a:rPr>
              <a:t>)</a:t>
            </a:r>
            <a:endParaRPr lang="el-GR" altLang="en-US" sz="200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458200" cy="4711700"/>
          </a:xfrm>
          <a:noFill/>
        </p:spPr>
        <p:txBody>
          <a:bodyPr/>
          <a:lstStyle/>
          <a:p>
            <a:pPr lvl="1" eaLnBrk="1" hangingPunct="1">
              <a:spcAft>
                <a:spcPct val="50000"/>
              </a:spcAft>
            </a:pPr>
            <a:r>
              <a:rPr lang="el-GR" altLang="en-US" sz="2000" dirty="0">
                <a:latin typeface="Trebuchet MS" panose="020B0603020202020204" pitchFamily="34" charset="0"/>
              </a:rPr>
              <a:t>ο </a:t>
            </a:r>
            <a:r>
              <a:rPr lang="el-GR" altLang="en-US" sz="2000" dirty="0" err="1">
                <a:latin typeface="Trebuchet MS" panose="020B0603020202020204" pitchFamily="34" charset="0"/>
              </a:rPr>
              <a:t>ασφαλιζόμενος</a:t>
            </a:r>
            <a:r>
              <a:rPr lang="el-GR" altLang="en-US" sz="2000" dirty="0">
                <a:latin typeface="Trebuchet MS" panose="020B0603020202020204" pitchFamily="34" charset="0"/>
              </a:rPr>
              <a:t> αποκρύπτει ότι είναι «υψηλού κινδύνου»</a:t>
            </a:r>
            <a:endParaRPr lang="el-GR" altLang="en-US" sz="2000" noProof="1">
              <a:latin typeface="Trebuchet MS" panose="020B0603020202020204" pitchFamily="34" charset="0"/>
            </a:endParaRPr>
          </a:p>
          <a:p>
            <a:pPr lvl="2" eaLnBrk="1" hangingPunct="1">
              <a:spcAft>
                <a:spcPct val="50000"/>
              </a:spcAft>
            </a:pPr>
            <a:r>
              <a:rPr lang="el-GR" altLang="en-US" sz="1800" dirty="0">
                <a:latin typeface="Trebuchet MS" panose="020B0603020202020204" pitchFamily="34" charset="0"/>
              </a:rPr>
              <a:t>ο ασφαλιστής δεν μπορεί να εκτιμήσει ακριβώς την πιθανότητα </a:t>
            </a:r>
            <a:r>
              <a:rPr lang="en-US" altLang="en-US" sz="18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p</a:t>
            </a:r>
            <a:r>
              <a:rPr lang="en-US" altLang="en-US" sz="1800" b="1" baseline="-25000" noProof="1">
                <a:solidFill>
                  <a:srgbClr val="000099"/>
                </a:solidFill>
                <a:latin typeface="Trebuchet MS" panose="020B0603020202020204" pitchFamily="34" charset="0"/>
              </a:rPr>
              <a:t>i</a:t>
            </a:r>
            <a:r>
              <a:rPr lang="en-US" altLang="en-US" sz="1800" noProof="1">
                <a:latin typeface="Trebuchet MS" panose="020B0603020202020204" pitchFamily="34" charset="0"/>
              </a:rPr>
              <a:t> </a:t>
            </a:r>
            <a:endParaRPr lang="el-GR" altLang="en-US" sz="1800" dirty="0">
              <a:latin typeface="Trebuchet MS" panose="020B0603020202020204" pitchFamily="34" charset="0"/>
            </a:endParaRPr>
          </a:p>
          <a:p>
            <a:pPr lvl="1" eaLnBrk="1" hangingPunct="1">
              <a:spcAft>
                <a:spcPct val="50000"/>
              </a:spcAft>
            </a:pPr>
            <a:endParaRPr lang="el-GR" altLang="en-US" sz="2000" dirty="0">
              <a:latin typeface="Trebuchet MS" panose="020B0603020202020204" pitchFamily="34" charset="0"/>
            </a:endParaRPr>
          </a:p>
          <a:p>
            <a:pPr lvl="1" eaLnBrk="1" hangingPunct="1">
              <a:spcAft>
                <a:spcPct val="50000"/>
              </a:spcAft>
            </a:pPr>
            <a:r>
              <a:rPr lang="el-GR" altLang="en-US" sz="2000" dirty="0">
                <a:latin typeface="Trebuchet MS" panose="020B0603020202020204" pitchFamily="34" charset="0"/>
              </a:rPr>
              <a:t>λύση 1: συμψηφιστική ισορροπία (</a:t>
            </a:r>
            <a:r>
              <a:rPr lang="en-US" altLang="en-US" sz="2000" dirty="0">
                <a:latin typeface="Trebuchet MS" panose="020B0603020202020204" pitchFamily="34" charset="0"/>
              </a:rPr>
              <a:t>pooling equilibrium</a:t>
            </a:r>
            <a:r>
              <a:rPr lang="el-GR" altLang="en-US" sz="2000" dirty="0">
                <a:latin typeface="Trebuchet MS" panose="020B0603020202020204" pitchFamily="34" charset="0"/>
              </a:rPr>
              <a:t>)</a:t>
            </a:r>
            <a:endParaRPr lang="el-GR" altLang="en-US" sz="2000" noProof="1">
              <a:latin typeface="Trebuchet MS" panose="020B0603020202020204" pitchFamily="34" charset="0"/>
            </a:endParaRPr>
          </a:p>
          <a:p>
            <a:pPr lvl="2" eaLnBrk="1" hangingPunct="1">
              <a:spcAft>
                <a:spcPct val="50000"/>
              </a:spcAft>
            </a:pPr>
            <a:r>
              <a:rPr lang="el-GR" altLang="en-US" sz="1800" dirty="0">
                <a:latin typeface="Trebuchet MS" panose="020B0603020202020204" pitchFamily="34" charset="0"/>
              </a:rPr>
              <a:t>σπιράλ ανατιμήσεων λόγω απόσυρσης ατόμων χαμηλού κινδύνου =&gt; αναποτελεσματική</a:t>
            </a:r>
            <a:r>
              <a:rPr lang="en-US" altLang="en-US" sz="1800" dirty="0">
                <a:latin typeface="Trebuchet MS" panose="020B0603020202020204" pitchFamily="34" charset="0"/>
              </a:rPr>
              <a:t> /</a:t>
            </a:r>
            <a:r>
              <a:rPr lang="el-GR" altLang="en-US" sz="1800" dirty="0">
                <a:latin typeface="Trebuchet MS" panose="020B0603020202020204" pitchFamily="34" charset="0"/>
              </a:rPr>
              <a:t>ανέφικτη λύση  </a:t>
            </a:r>
            <a:endParaRPr lang="en-US" altLang="en-US" sz="1800" dirty="0">
              <a:latin typeface="Trebuchet MS" panose="020B0603020202020204" pitchFamily="34" charset="0"/>
            </a:endParaRPr>
          </a:p>
          <a:p>
            <a:pPr lvl="1" eaLnBrk="1" hangingPunct="1">
              <a:spcAft>
                <a:spcPct val="50000"/>
              </a:spcAft>
            </a:pPr>
            <a:endParaRPr lang="el-GR" altLang="en-US" sz="1000" dirty="0">
              <a:latin typeface="Trebuchet MS" panose="020B0603020202020204" pitchFamily="34" charset="0"/>
            </a:endParaRPr>
          </a:p>
          <a:p>
            <a:pPr lvl="1" eaLnBrk="1" hangingPunct="1">
              <a:spcAft>
                <a:spcPct val="50000"/>
              </a:spcAft>
            </a:pPr>
            <a:r>
              <a:rPr lang="el-GR" altLang="en-US" sz="2000" dirty="0">
                <a:latin typeface="Trebuchet MS" panose="020B0603020202020204" pitchFamily="34" charset="0"/>
              </a:rPr>
              <a:t>λύση 2: διαχωριστική ισορροπία (</a:t>
            </a:r>
            <a:r>
              <a:rPr lang="en-US" altLang="en-US" sz="2000" dirty="0">
                <a:latin typeface="Trebuchet MS" panose="020B0603020202020204" pitchFamily="34" charset="0"/>
              </a:rPr>
              <a:t>separating equilibrium</a:t>
            </a:r>
            <a:r>
              <a:rPr lang="el-GR" altLang="en-US" sz="2000" dirty="0">
                <a:latin typeface="Trebuchet MS" panose="020B0603020202020204" pitchFamily="34" charset="0"/>
              </a:rPr>
              <a:t>)</a:t>
            </a:r>
            <a:endParaRPr lang="el-GR" altLang="en-US" sz="2000" noProof="1">
              <a:latin typeface="Trebuchet MS" panose="020B0603020202020204" pitchFamily="34" charset="0"/>
            </a:endParaRPr>
          </a:p>
          <a:p>
            <a:pPr lvl="2" eaLnBrk="1" hangingPunct="1">
              <a:spcAft>
                <a:spcPct val="50000"/>
              </a:spcAft>
            </a:pPr>
            <a:r>
              <a:rPr lang="el-GR" altLang="en-US" sz="1800" dirty="0">
                <a:latin typeface="Trebuchet MS" panose="020B0603020202020204" pitchFamily="34" charset="0"/>
              </a:rPr>
              <a:t>μεροληπτική επιλογή =&gt; προσέλκυση ‘αφρόκρεμας’ (</a:t>
            </a:r>
            <a:r>
              <a:rPr lang="en-US" altLang="en-US" sz="1800" dirty="0">
                <a:latin typeface="Trebuchet MS" panose="020B0603020202020204" pitchFamily="34" charset="0"/>
              </a:rPr>
              <a:t>cream skimming</a:t>
            </a:r>
            <a:r>
              <a:rPr lang="el-GR" altLang="en-US" sz="1800" dirty="0">
                <a:latin typeface="Trebuchet MS" panose="020B0603020202020204" pitchFamily="34" charset="0"/>
              </a:rPr>
              <a:t>) =&gt; στέρηση ασφαλιστικής κάλυψης από τα άτομα που τη χρειάζονται περισσότερο (</a:t>
            </a:r>
            <a:r>
              <a:rPr lang="en-US" altLang="en-US" sz="1800" dirty="0">
                <a:latin typeface="Trebuchet MS" panose="020B0603020202020204" pitchFamily="34" charset="0"/>
              </a:rPr>
              <a:t>equity loss)</a:t>
            </a:r>
            <a:endParaRPr lang="el-GR" altLang="en-US" sz="18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pPr eaLnBrk="1" hangingPunct="1"/>
            <a:r>
              <a:rPr lang="el-GR" altLang="en-US" sz="2000" b="1">
                <a:latin typeface="Trebuchet MS" panose="020B0603020202020204" pitchFamily="34" charset="0"/>
              </a:rPr>
              <a:t>ηθικός κίνδυνος</a:t>
            </a:r>
            <a:r>
              <a:rPr lang="el-GR" altLang="en-US" sz="2000">
                <a:latin typeface="Trebuchet MS" panose="020B0603020202020204" pitchFamily="34" charset="0"/>
              </a:rPr>
              <a:t> (</a:t>
            </a:r>
            <a:r>
              <a:rPr lang="en-US" altLang="en-US" sz="2000">
                <a:latin typeface="Trebuchet MS" panose="020B0603020202020204" pitchFamily="34" charset="0"/>
              </a:rPr>
              <a:t>moral hazard)</a:t>
            </a:r>
            <a:r>
              <a:rPr lang="el-GR" altLang="en-US" sz="2000">
                <a:latin typeface="Trebuchet MS" panose="020B0603020202020204" pitchFamily="34" charset="0"/>
              </a:rPr>
              <a:t> (1)</a:t>
            </a:r>
            <a:endParaRPr lang="el-GR" altLang="en-US" sz="200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4"/>
            <a:ext cx="8077200" cy="4824561"/>
          </a:xfrm>
          <a:noFill/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l-GR" altLang="en-US" sz="2000" dirty="0">
                <a:latin typeface="Trebuchet MS" panose="020B0603020202020204" pitchFamily="34" charset="0"/>
              </a:rPr>
              <a:t>η αποτελεσματική λειτουργία της ασφάλισης επιβάλλει η πιθανότητα του κινδύνου και το μέγεθος της ζημιάς έναντι της οποίας παρέχεται η ασφάλιση να είναι </a:t>
            </a:r>
            <a:r>
              <a:rPr lang="el-GR" altLang="en-US" sz="2000" i="1" dirty="0">
                <a:latin typeface="Trebuchet MS" panose="020B0603020202020204" pitchFamily="34" charset="0"/>
              </a:rPr>
              <a:t>εξωγενείς</a:t>
            </a:r>
            <a:r>
              <a:rPr lang="el-GR" altLang="en-US" sz="2000" dirty="0">
                <a:latin typeface="Trebuchet MS" panose="020B0603020202020204" pitchFamily="34" charset="0"/>
              </a:rPr>
              <a:t>  </a:t>
            </a:r>
          </a:p>
          <a:p>
            <a:pPr eaLnBrk="1" hangingPunct="1">
              <a:spcAft>
                <a:spcPct val="50000"/>
              </a:spcAft>
            </a:pPr>
            <a:r>
              <a:rPr lang="el-GR" altLang="en-US" sz="2000" dirty="0">
                <a:latin typeface="Trebuchet MS" panose="020B0603020202020204" pitchFamily="34" charset="0"/>
              </a:rPr>
              <a:t>Πρόβλημα ηθικού κινδύνου υπάρχει όταν ο </a:t>
            </a:r>
            <a:r>
              <a:rPr lang="el-GR" altLang="en-US" sz="2000" dirty="0" err="1">
                <a:latin typeface="Trebuchet MS" panose="020B0603020202020204" pitchFamily="34" charset="0"/>
              </a:rPr>
              <a:t>ασφαλιζόμενος</a:t>
            </a:r>
            <a:r>
              <a:rPr lang="el-GR" altLang="en-US" sz="2000" dirty="0">
                <a:latin typeface="Trebuchet MS" panose="020B0603020202020204" pitchFamily="34" charset="0"/>
              </a:rPr>
              <a:t> επηρεάζει την αναμενόμενη αποζημίωση</a:t>
            </a:r>
          </a:p>
          <a:p>
            <a:pPr lvl="1" eaLnBrk="1" hangingPunct="1">
              <a:spcAft>
                <a:spcPct val="50000"/>
              </a:spcAft>
            </a:pPr>
            <a:r>
              <a:rPr lang="el-GR" altLang="en-US" sz="2000" dirty="0">
                <a:latin typeface="Trebuchet MS" panose="020B0603020202020204" pitchFamily="34" charset="0"/>
              </a:rPr>
              <a:t>η πιθανότητα του κινδύνου </a:t>
            </a:r>
            <a:r>
              <a:rPr lang="en-US" altLang="en-US" sz="2000" b="1" dirty="0">
                <a:solidFill>
                  <a:srgbClr val="000099"/>
                </a:solidFill>
                <a:latin typeface="Trebuchet MS" panose="020B0603020202020204" pitchFamily="34" charset="0"/>
              </a:rPr>
              <a:t>p</a:t>
            </a:r>
            <a:r>
              <a:rPr lang="en-US" altLang="en-US" sz="2000" b="1" baseline="-25000" dirty="0">
                <a:solidFill>
                  <a:srgbClr val="000099"/>
                </a:solidFill>
                <a:latin typeface="Trebuchet MS" panose="020B0603020202020204" pitchFamily="34" charset="0"/>
              </a:rPr>
              <a:t>i</a:t>
            </a:r>
            <a:r>
              <a:rPr lang="en-US" altLang="en-US" sz="2000" b="1" dirty="0">
                <a:solidFill>
                  <a:srgbClr val="000099"/>
                </a:solidFill>
                <a:latin typeface="Trebuchet MS" panose="020B0603020202020204" pitchFamily="34" charset="0"/>
              </a:rPr>
              <a:t> </a:t>
            </a:r>
            <a:r>
              <a:rPr lang="el-GR" altLang="en-US" sz="2000" dirty="0">
                <a:latin typeface="Trebuchet MS" panose="020B0603020202020204" pitchFamily="34" charset="0"/>
              </a:rPr>
              <a:t>παύει να είναι εξωγενής =&gt; συνεπώς δεν είναι ανεξάρτητη των πράξεων ή των παραλείψεων των ασφαλισμένων</a:t>
            </a:r>
          </a:p>
          <a:p>
            <a:pPr lvl="1" eaLnBrk="1" hangingPunct="1">
              <a:spcAft>
                <a:spcPct val="50000"/>
              </a:spcAft>
            </a:pPr>
            <a:r>
              <a:rPr lang="el-GR" altLang="en-US" sz="2000" dirty="0">
                <a:latin typeface="Trebuchet MS" panose="020B0603020202020204" pitchFamily="34" charset="0"/>
              </a:rPr>
              <a:t>κίνητρο υπερκατανάλωσης των </a:t>
            </a:r>
            <a:r>
              <a:rPr lang="el-GR" altLang="en-US" sz="2000" dirty="0" err="1">
                <a:latin typeface="Trebuchet MS" panose="020B0603020202020204" pitchFamily="34" charset="0"/>
              </a:rPr>
              <a:t>καλυπτομένων</a:t>
            </a:r>
            <a:r>
              <a:rPr lang="el-GR" altLang="en-US" sz="2000" dirty="0">
                <a:latin typeface="Trebuchet MS" panose="020B0603020202020204" pitchFamily="34" charset="0"/>
              </a:rPr>
              <a:t> υπηρεσιών (π.χ. ιατρική περίθαλψη)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  <a:t>ηθικός κίνδυνος</a:t>
            </a:r>
            <a:br>
              <a:rPr lang="en-US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l-GR" altLang="en-US" sz="2000">
                <a:solidFill>
                  <a:schemeClr val="tx1"/>
                </a:solidFill>
                <a:latin typeface="Trebuchet MS" panose="020B0603020202020204" pitchFamily="34" charset="0"/>
              </a:rPr>
              <a:t>όταν δεν υπάρχει ασφάλιση</a:t>
            </a:r>
            <a:endParaRPr lang="en-US" altLang="en-US" sz="2000" b="1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762125" y="2144713"/>
            <a:ext cx="5546725" cy="387667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1763713" y="1628775"/>
            <a:ext cx="0" cy="4173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763713" y="5802313"/>
            <a:ext cx="655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4821238" y="4292600"/>
            <a:ext cx="0" cy="15049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1763713" y="4292600"/>
            <a:ext cx="5832475" cy="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708400" y="1700213"/>
            <a:ext cx="1841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76176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endParaRPr lang="en-GB" altLang="en-US"/>
          </a:p>
          <a:p>
            <a:endParaRPr lang="en-GB" alt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84213" y="1844675"/>
            <a:ext cx="8651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200" b="1"/>
              <a:t>τιμή</a:t>
            </a:r>
            <a:endParaRPr lang="el-GR" altLang="en-US" sz="1200" b="1" noProof="1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7667625" y="5949950"/>
            <a:ext cx="1150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200" b="1"/>
              <a:t>ποσότητα</a:t>
            </a:r>
            <a:endParaRPr lang="el-GR" altLang="en-US" sz="1200" b="1" noProof="1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227763" y="4941888"/>
            <a:ext cx="11509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200" b="1">
                <a:solidFill>
                  <a:srgbClr val="000099"/>
                </a:solidFill>
              </a:rPr>
              <a:t>ζήτηση</a:t>
            </a:r>
            <a:endParaRPr lang="el-GR" altLang="en-US" sz="1200" b="1" noProof="1">
              <a:solidFill>
                <a:srgbClr val="000099"/>
              </a:solidFill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042988" y="4076700"/>
            <a:ext cx="431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="1"/>
              <a:t>P</a:t>
            </a:r>
            <a:r>
              <a:rPr lang="en-GB" altLang="en-US" sz="1200" b="1" baseline="-25000"/>
              <a:t>0</a:t>
            </a:r>
            <a:endParaRPr lang="en-GB" altLang="en-US" sz="1200" b="1" baseline="-25000" noProof="1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643438" y="6021388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="1"/>
              <a:t>Q</a:t>
            </a:r>
            <a:r>
              <a:rPr lang="en-GB" altLang="en-US" sz="1200" b="1" baseline="-25000"/>
              <a:t>0</a:t>
            </a:r>
            <a:endParaRPr lang="en-GB" altLang="en-US" sz="1200" b="1" baseline="-25000" noProof="1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5724525" y="3933825"/>
            <a:ext cx="1150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200" b="1">
                <a:solidFill>
                  <a:srgbClr val="009900"/>
                </a:solidFill>
              </a:rPr>
              <a:t>προσφορά</a:t>
            </a:r>
            <a:endParaRPr lang="el-GR" altLang="en-US" sz="1200" b="1" noProof="1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1762125" y="2144713"/>
            <a:ext cx="5546725" cy="387667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V="1">
            <a:off x="1763713" y="1628775"/>
            <a:ext cx="0" cy="4173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763713" y="5802313"/>
            <a:ext cx="655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4821238" y="4292600"/>
            <a:ext cx="0" cy="150495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1763713" y="5805488"/>
            <a:ext cx="521811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763713" y="4292600"/>
            <a:ext cx="5832475" cy="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708400" y="1700213"/>
            <a:ext cx="1841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76176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endParaRPr lang="en-GB" altLang="en-US"/>
          </a:p>
          <a:p>
            <a:endParaRPr lang="en-GB" alt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84213" y="1844675"/>
            <a:ext cx="8651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200" b="1"/>
              <a:t>τιμή</a:t>
            </a:r>
            <a:endParaRPr lang="el-GR" altLang="en-US" sz="1200" b="1" noProof="1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227763" y="4941888"/>
            <a:ext cx="11509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200" b="1">
                <a:solidFill>
                  <a:srgbClr val="000099"/>
                </a:solidFill>
              </a:rPr>
              <a:t>ζήτηση</a:t>
            </a:r>
            <a:endParaRPr lang="el-GR" altLang="en-US" sz="1200" b="1" noProof="1">
              <a:solidFill>
                <a:srgbClr val="000099"/>
              </a:solidFill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187450" y="4076700"/>
            <a:ext cx="431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="1"/>
              <a:t>P</a:t>
            </a:r>
            <a:r>
              <a:rPr lang="en-GB" altLang="en-US" sz="1200" b="1" baseline="-25000"/>
              <a:t>0</a:t>
            </a:r>
            <a:endParaRPr lang="en-GB" altLang="en-US" sz="1200" b="1" baseline="-25000" noProof="1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187450" y="5589588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="1"/>
              <a:t>P</a:t>
            </a:r>
            <a:r>
              <a:rPr lang="en-GB" altLang="en-US" sz="1200" b="1" baseline="-25000"/>
              <a:t>1</a:t>
            </a:r>
            <a:endParaRPr lang="en-GB" altLang="en-US" sz="1200" b="1" baseline="-25000" noProof="1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643438" y="6021388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="1"/>
              <a:t>Q</a:t>
            </a:r>
            <a:r>
              <a:rPr lang="en-GB" altLang="en-US" sz="1200" b="1" baseline="-25000"/>
              <a:t>0</a:t>
            </a:r>
            <a:endParaRPr lang="en-GB" altLang="en-US" sz="1200" b="1" baseline="-25000" noProof="1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877050" y="6021388"/>
            <a:ext cx="3587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="1"/>
              <a:t>Q</a:t>
            </a:r>
            <a:r>
              <a:rPr lang="en-GB" altLang="en-US" sz="1200" b="1" baseline="-25000"/>
              <a:t>1</a:t>
            </a:r>
            <a:endParaRPr lang="en-GB" altLang="en-US" sz="1200" b="1" baseline="-25000" noProof="1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1403350" y="44370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5003800" y="6165850"/>
            <a:ext cx="1908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5724525" y="3933825"/>
            <a:ext cx="1150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200" b="1">
                <a:solidFill>
                  <a:srgbClr val="009900"/>
                </a:solidFill>
              </a:rPr>
              <a:t>προσφορά</a:t>
            </a:r>
            <a:endParaRPr lang="el-GR" altLang="en-US" sz="1200" b="1" noProof="1">
              <a:solidFill>
                <a:srgbClr val="009900"/>
              </a:solidFill>
            </a:endParaRP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7667625" y="5949950"/>
            <a:ext cx="1150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200" b="1"/>
              <a:t>ποσότητα</a:t>
            </a:r>
            <a:endParaRPr lang="el-GR" altLang="en-US" sz="1200" b="1" noProof="1"/>
          </a:p>
        </p:txBody>
      </p:sp>
      <p:sp>
        <p:nvSpPr>
          <p:cNvPr id="20499" name="Rectangle 1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z="2000" b="1">
                <a:latin typeface="Trebuchet MS" panose="020B0603020202020204" pitchFamily="34" charset="0"/>
              </a:rPr>
              <a:t>ηθικός κίνδυνος</a:t>
            </a:r>
            <a:br>
              <a:rPr lang="en-US" altLang="en-US" sz="2000" b="1">
                <a:latin typeface="Trebuchet MS" panose="020B0603020202020204" pitchFamily="34" charset="0"/>
              </a:rPr>
            </a:br>
            <a:r>
              <a:rPr lang="el-GR" altLang="en-US" sz="2000">
                <a:solidFill>
                  <a:schemeClr val="tx1"/>
                </a:solidFill>
                <a:latin typeface="Trebuchet MS" panose="020B0603020202020204" pitchFamily="34" charset="0"/>
              </a:rPr>
              <a:t>όταν υπάρχει πλήρης ασφάλιση (100% αποζημίωση)</a:t>
            </a:r>
            <a:endParaRPr lang="en-US" altLang="en-US" sz="200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pPr eaLnBrk="1" hangingPunct="1"/>
            <a:r>
              <a:rPr lang="el-GR" altLang="en-US" sz="2000" b="1">
                <a:latin typeface="Trebuchet MS" panose="020B0603020202020204" pitchFamily="34" charset="0"/>
              </a:rPr>
              <a:t>ηθικός κίνδυνος</a:t>
            </a:r>
            <a:r>
              <a:rPr lang="el-GR" altLang="en-US" sz="2000">
                <a:latin typeface="Trebuchet MS" panose="020B0603020202020204" pitchFamily="34" charset="0"/>
              </a:rPr>
              <a:t> (</a:t>
            </a:r>
            <a:r>
              <a:rPr lang="en-US" altLang="en-US" sz="2000">
                <a:latin typeface="Trebuchet MS" panose="020B0603020202020204" pitchFamily="34" charset="0"/>
              </a:rPr>
              <a:t>moral hazard)</a:t>
            </a:r>
            <a:r>
              <a:rPr lang="el-GR" altLang="en-US" sz="2000">
                <a:latin typeface="Trebuchet MS" panose="020B0603020202020204" pitchFamily="34" charset="0"/>
              </a:rPr>
              <a:t> (2)</a:t>
            </a:r>
            <a:endParaRPr lang="el-GR" altLang="en-US" sz="200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8077200" cy="3960813"/>
          </a:xfrm>
          <a:noFill/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l-GR" altLang="en-US" sz="2000" dirty="0">
                <a:latin typeface="Trebuchet MS" panose="020B0603020202020204" pitchFamily="34" charset="0"/>
              </a:rPr>
              <a:t>λύση: συνασφάλιση</a:t>
            </a:r>
            <a:endParaRPr lang="el-GR" altLang="en-US" sz="2000" noProof="1">
              <a:latin typeface="Trebuchet MS" panose="020B0603020202020204" pitchFamily="34" charset="0"/>
            </a:endParaRPr>
          </a:p>
          <a:p>
            <a:pPr lvl="1" eaLnBrk="1" hangingPunct="1">
              <a:spcAft>
                <a:spcPct val="50000"/>
              </a:spcAft>
            </a:pPr>
            <a:endParaRPr lang="el-GR" altLang="en-US" sz="2000" dirty="0">
              <a:latin typeface="Trebuchet MS" panose="020B0603020202020204" pitchFamily="34" charset="0"/>
            </a:endParaRPr>
          </a:p>
          <a:p>
            <a:pPr lvl="1" eaLnBrk="1" hangingPunct="1">
              <a:spcAft>
                <a:spcPct val="50000"/>
              </a:spcAft>
            </a:pPr>
            <a:r>
              <a:rPr lang="el-GR" altLang="en-US" sz="2000" dirty="0">
                <a:latin typeface="Trebuchet MS" panose="020B0603020202020204" pitchFamily="34" charset="0"/>
              </a:rPr>
              <a:t>όσο περιορίζεται η απώλεια αποτελεσματικότητας λόγω υπερκατανάλωσης τόσο αυξάνεται η απώλεια αποτελεσματικότητας λόγω (μερικής) έκθεσης στους  </a:t>
            </a:r>
            <a:r>
              <a:rPr lang="el-GR" altLang="en-US" sz="2000" dirty="0" err="1">
                <a:latin typeface="Trebuchet MS" panose="020B0603020202020204" pitchFamily="34" charset="0"/>
              </a:rPr>
              <a:t>ασφαλιζομένους</a:t>
            </a:r>
            <a:r>
              <a:rPr lang="el-GR" altLang="en-US" sz="2000" dirty="0">
                <a:latin typeface="Trebuchet MS" panose="020B0603020202020204" pitchFamily="34" charset="0"/>
              </a:rPr>
              <a:t> κινδύνους</a:t>
            </a:r>
          </a:p>
          <a:p>
            <a:pPr lvl="1" eaLnBrk="1" hangingPunct="1">
              <a:spcAft>
                <a:spcPct val="50000"/>
              </a:spcAft>
            </a:pPr>
            <a:r>
              <a:rPr lang="el-GR" altLang="en-US" sz="2000" dirty="0">
                <a:latin typeface="Trebuchet MS" panose="020B0603020202020204" pitchFamily="34" charset="0"/>
              </a:rPr>
              <a:t>η απώλεια αποτελεσματικότητας λόγω υπερκατανάλωσης εξαλείφεται εντελώς μόνο με 100% συνασφάλιση (δηλ. με πλήρη κατάργηση της ασφαλιστικής κάλυψης)…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1762125" y="2144713"/>
            <a:ext cx="5546725" cy="387667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 flipV="1">
            <a:off x="1763713" y="1628775"/>
            <a:ext cx="0" cy="4173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763713" y="5802313"/>
            <a:ext cx="655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4821238" y="4292600"/>
            <a:ext cx="0" cy="150495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763713" y="5048250"/>
            <a:ext cx="413861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763713" y="4292600"/>
            <a:ext cx="5832475" cy="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H="1" flipV="1">
            <a:off x="5905500" y="5048250"/>
            <a:ext cx="11113" cy="75247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708400" y="1700213"/>
            <a:ext cx="1841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76176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endParaRPr lang="en-GB" altLang="en-US"/>
          </a:p>
          <a:p>
            <a:endParaRPr lang="en-GB" alt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84213" y="1844675"/>
            <a:ext cx="8651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200" b="1"/>
              <a:t>τιμή</a:t>
            </a:r>
            <a:endParaRPr lang="el-GR" altLang="en-US" sz="1200" b="1" noProof="1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227763" y="4941888"/>
            <a:ext cx="11509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200" b="1">
                <a:solidFill>
                  <a:srgbClr val="000099"/>
                </a:solidFill>
              </a:rPr>
              <a:t>ζήτηση</a:t>
            </a:r>
            <a:endParaRPr lang="el-GR" altLang="en-US" sz="1200" b="1" noProof="1">
              <a:solidFill>
                <a:srgbClr val="000099"/>
              </a:solidFill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331913" y="4149725"/>
            <a:ext cx="431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="1"/>
              <a:t>P</a:t>
            </a:r>
            <a:r>
              <a:rPr lang="en-GB" altLang="en-US" sz="1200" b="1" baseline="-25000"/>
              <a:t>0</a:t>
            </a:r>
            <a:endParaRPr lang="en-GB" altLang="en-US" sz="1200" b="1" baseline="-25000" noProof="1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1331913" y="4868863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="1"/>
              <a:t>P</a:t>
            </a:r>
            <a:r>
              <a:rPr lang="el-GR" altLang="en-US" sz="1200" b="1" baseline="-25000"/>
              <a:t>2</a:t>
            </a:r>
            <a:endParaRPr lang="el-GR" altLang="en-US" sz="1200" b="1" baseline="-25000" noProof="1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643438" y="6021388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="1"/>
              <a:t>Q</a:t>
            </a:r>
            <a:r>
              <a:rPr lang="en-GB" altLang="en-US" sz="1200" b="1" baseline="-25000"/>
              <a:t>0</a:t>
            </a:r>
            <a:endParaRPr lang="en-GB" altLang="en-US" sz="1200" b="1" baseline="-25000" noProof="1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5724525" y="6021388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="1"/>
              <a:t>Q</a:t>
            </a:r>
            <a:r>
              <a:rPr lang="el-GR" altLang="en-US" sz="1200" b="1" baseline="-25000"/>
              <a:t>2</a:t>
            </a:r>
            <a:endParaRPr lang="el-GR" altLang="en-US" sz="1200" b="1" baseline="-25000" noProof="1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1547813" y="45085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5003800" y="616585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5724525" y="3933825"/>
            <a:ext cx="1150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200" b="1">
                <a:solidFill>
                  <a:srgbClr val="009900"/>
                </a:solidFill>
              </a:rPr>
              <a:t>προσφορά</a:t>
            </a:r>
            <a:endParaRPr lang="el-GR" altLang="en-US" sz="1200" b="1" noProof="1">
              <a:solidFill>
                <a:srgbClr val="009900"/>
              </a:solidFill>
            </a:endParaRP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7667625" y="5949950"/>
            <a:ext cx="1150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200" b="1"/>
              <a:t>ποσότητα</a:t>
            </a:r>
            <a:endParaRPr lang="el-GR" altLang="en-US" sz="1200" b="1" noProof="1"/>
          </a:p>
        </p:txBody>
      </p:sp>
      <p:sp>
        <p:nvSpPr>
          <p:cNvPr id="22548" name="Rectangle 2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z="2000" b="1">
                <a:latin typeface="Trebuchet MS" panose="020B0603020202020204" pitchFamily="34" charset="0"/>
              </a:rPr>
              <a:t>ηθικός κίνδυνος</a:t>
            </a:r>
            <a:br>
              <a:rPr lang="en-US" altLang="en-US" sz="2000" b="1">
                <a:latin typeface="Trebuchet MS" panose="020B0603020202020204" pitchFamily="34" charset="0"/>
              </a:rPr>
            </a:br>
            <a:r>
              <a:rPr lang="el-GR" altLang="en-US" sz="2000">
                <a:latin typeface="Trebuchet MS" panose="020B0603020202020204" pitchFamily="34" charset="0"/>
              </a:rPr>
              <a:t>όταν υπάρχει ασφάλιση (με συνασφάλιση 50%)</a:t>
            </a:r>
            <a:endParaRPr lang="en-US" altLang="en-US" sz="20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pPr eaLnBrk="1" hangingPunct="1"/>
            <a:r>
              <a:rPr lang="el-GR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  <a:t>κοινωνική ασφάλιση</a:t>
            </a:r>
            <a:endParaRPr lang="el-GR" altLang="en-US" sz="200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024812" cy="4943475"/>
          </a:xfrm>
          <a:noFill/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US" altLang="en-US" sz="2000" noProof="1">
                <a:latin typeface="Trebuchet MS" panose="020B0603020202020204" pitchFamily="34" charset="0"/>
              </a:rPr>
              <a:t>Arrow (1963)</a:t>
            </a:r>
          </a:p>
          <a:p>
            <a:pPr lvl="2" eaLnBrk="1" hangingPunct="1">
              <a:spcAft>
                <a:spcPct val="50000"/>
              </a:spcAft>
            </a:pPr>
            <a:r>
              <a:rPr lang="en-US" altLang="en-US" sz="1800" i="1" noProof="1">
                <a:solidFill>
                  <a:srgbClr val="7030A0"/>
                </a:solidFill>
                <a:latin typeface="Trebuchet MS" panose="020B0603020202020204" pitchFamily="34" charset="0"/>
              </a:rPr>
              <a:t>«</a:t>
            </a:r>
            <a:r>
              <a:rPr lang="el-GR" altLang="en-US" sz="1800" i="1" noProof="1">
                <a:solidFill>
                  <a:srgbClr val="7030A0"/>
                </a:solidFill>
                <a:latin typeface="Trebuchet MS" panose="020B0603020202020204" pitchFamily="34" charset="0"/>
              </a:rPr>
              <a:t>Η αποτυχία της αγοράς να παρέχει ασφάλιση έναντι αβεβαιοτήτων έχει οδηγήσει στην εμφάνιση κοινωνικών θεσμών</a:t>
            </a:r>
            <a:r>
              <a:rPr lang="el-GR" altLang="en-US" sz="1800" i="1" dirty="0">
                <a:solidFill>
                  <a:srgbClr val="7030A0"/>
                </a:solidFill>
                <a:latin typeface="Trebuchet MS" panose="020B0603020202020204" pitchFamily="34" charset="0"/>
              </a:rPr>
              <a:t>,</a:t>
            </a:r>
            <a:r>
              <a:rPr lang="el-GR" altLang="en-US" sz="1800" i="1" noProof="1">
                <a:solidFill>
                  <a:srgbClr val="7030A0"/>
                </a:solidFill>
                <a:latin typeface="Trebuchet MS" panose="020B0603020202020204" pitchFamily="34" charset="0"/>
              </a:rPr>
              <a:t> όπου οι κανόνες της αγοράς σε κάποι</a:t>
            </a:r>
            <a:r>
              <a:rPr lang="el-GR" altLang="en-US" sz="1800" i="1" dirty="0">
                <a:solidFill>
                  <a:srgbClr val="7030A0"/>
                </a:solidFill>
                <a:latin typeface="Trebuchet MS" panose="020B0603020202020204" pitchFamily="34" charset="0"/>
              </a:rPr>
              <a:t>ο</a:t>
            </a:r>
            <a:r>
              <a:rPr lang="el-GR" altLang="en-US" sz="1800" i="1" noProof="1">
                <a:solidFill>
                  <a:srgbClr val="7030A0"/>
                </a:solidFill>
                <a:latin typeface="Trebuchet MS" panose="020B0603020202020204" pitchFamily="34" charset="0"/>
              </a:rPr>
              <a:t> </a:t>
            </a:r>
            <a:r>
              <a:rPr lang="el-GR" altLang="en-US" sz="1800" i="1" dirty="0">
                <a:solidFill>
                  <a:srgbClr val="7030A0"/>
                </a:solidFill>
                <a:latin typeface="Trebuchet MS" panose="020B0603020202020204" pitchFamily="34" charset="0"/>
              </a:rPr>
              <a:t>βαθμό</a:t>
            </a:r>
            <a:r>
              <a:rPr lang="el-GR" altLang="en-US" sz="1800" i="1" noProof="1">
                <a:solidFill>
                  <a:srgbClr val="7030A0"/>
                </a:solidFill>
                <a:latin typeface="Trebuchet MS" panose="020B0603020202020204" pitchFamily="34" charset="0"/>
              </a:rPr>
              <a:t> αμφισβητούνται»</a:t>
            </a:r>
          </a:p>
          <a:p>
            <a:pPr eaLnBrk="1" hangingPunct="1">
              <a:spcAft>
                <a:spcPct val="50000"/>
              </a:spcAft>
            </a:pPr>
            <a:r>
              <a:rPr lang="el-GR" altLang="en-US" sz="2000" noProof="1">
                <a:latin typeface="Trebuchet MS" panose="020B0603020202020204" pitchFamily="34" charset="0"/>
              </a:rPr>
              <a:t>υποχρεωτική ασφάλιση</a:t>
            </a:r>
          </a:p>
          <a:p>
            <a:pPr lvl="1" eaLnBrk="1" hangingPunct="1">
              <a:spcAft>
                <a:spcPct val="50000"/>
              </a:spcAft>
            </a:pPr>
            <a:r>
              <a:rPr lang="el-GR" altLang="en-US" sz="2000" noProof="1">
                <a:latin typeface="Trebuchet MS" panose="020B0603020202020204" pitchFamily="34" charset="0"/>
              </a:rPr>
              <a:t>συμψηφιστική ισορροπία εφικτή</a:t>
            </a:r>
          </a:p>
          <a:p>
            <a:pPr lvl="1" eaLnBrk="1" hangingPunct="1">
              <a:spcAft>
                <a:spcPct val="50000"/>
              </a:spcAft>
            </a:pPr>
            <a:r>
              <a:rPr lang="el-GR" altLang="en-US" sz="2000" noProof="1">
                <a:latin typeface="Trebuchet MS" panose="020B0603020202020204" pitchFamily="34" charset="0"/>
              </a:rPr>
              <a:t>εισφορές ανάλογες με το εισόδημα (όχι με τον ατομικό κίνδυνο)</a:t>
            </a:r>
          </a:p>
          <a:p>
            <a:pPr eaLnBrk="1" hangingPunct="1">
              <a:spcAft>
                <a:spcPct val="50000"/>
              </a:spcAft>
            </a:pPr>
            <a:r>
              <a:rPr lang="el-GR" altLang="en-US" sz="2000" noProof="1">
                <a:latin typeface="Trebuchet MS" panose="020B0603020202020204" pitchFamily="34" charset="0"/>
              </a:rPr>
              <a:t>λιγότερο εξειδικευμένο «ασφαλιστήριο συμβόλαιο»</a:t>
            </a:r>
          </a:p>
          <a:p>
            <a:pPr lvl="1" eaLnBrk="1" hangingPunct="1">
              <a:spcAft>
                <a:spcPct val="50000"/>
              </a:spcAft>
            </a:pPr>
            <a:r>
              <a:rPr lang="el-GR" altLang="en-US" sz="2000" noProof="1">
                <a:latin typeface="Trebuchet MS" panose="020B0603020202020204" pitchFamily="34" charset="0"/>
              </a:rPr>
              <a:t>προστασία έναντι μη ασφαλίσιμων κινδύνων</a:t>
            </a:r>
          </a:p>
          <a:p>
            <a:pPr lvl="1" eaLnBrk="1" hangingPunct="1">
              <a:spcAft>
                <a:spcPct val="50000"/>
              </a:spcAft>
            </a:pPr>
            <a:r>
              <a:rPr lang="el-GR" altLang="en-US" sz="2000" noProof="1">
                <a:latin typeface="Trebuchet MS" panose="020B0603020202020204" pitchFamily="34" charset="0"/>
              </a:rPr>
              <a:t>προστασία έναντι μεταβαλλομένων κινδύνων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pPr eaLnBrk="1" hangingPunct="1"/>
            <a:r>
              <a:rPr lang="el-GR" altLang="en-US" sz="2000" b="1">
                <a:latin typeface="Trebuchet MS" panose="020B0603020202020204" pitchFamily="34" charset="0"/>
              </a:rPr>
              <a:t>αναδιανομή σε χρήμα ή σε είδος</a:t>
            </a:r>
            <a:r>
              <a:rPr lang="el-GR" altLang="en-US" sz="2000" b="1" noProof="1">
                <a:latin typeface="Trebuchet MS" panose="020B0603020202020204" pitchFamily="34" charset="0"/>
              </a:rPr>
              <a:t>;</a:t>
            </a:r>
            <a:endParaRPr lang="el-GR" altLang="en-US" sz="2000" b="1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85950"/>
            <a:ext cx="8228012" cy="4514850"/>
          </a:xfrm>
        </p:spPr>
        <p:txBody>
          <a:bodyPr/>
          <a:lstStyle/>
          <a:p>
            <a:pPr eaLnBrk="1" hangingPunct="1"/>
            <a:r>
              <a:rPr lang="el-GR" altLang="en-US" sz="2000" dirty="0">
                <a:latin typeface="Trebuchet MS" panose="020B0603020202020204" pitchFamily="34" charset="0"/>
              </a:rPr>
              <a:t>τυπική οικονομική ανάλυση -&gt; υπέρ αναδιανομής σε χρήμα</a:t>
            </a:r>
            <a:endParaRPr lang="el-GR" altLang="en-US" sz="2000" noProof="1">
              <a:latin typeface="Trebuchet MS" panose="020B0603020202020204" pitchFamily="34" charset="0"/>
            </a:endParaRPr>
          </a:p>
          <a:p>
            <a:pPr lvl="1" eaLnBrk="1" hangingPunct="1"/>
            <a:r>
              <a:rPr lang="el-GR" altLang="en-US" sz="1800" dirty="0">
                <a:latin typeface="Trebuchet MS" panose="020B0603020202020204" pitchFamily="34" charset="0"/>
              </a:rPr>
              <a:t>κυριαρχία του καταναλωτή: μια εισοδηματική μεταβίβαση επιτυγχάνει μια δεδομένη αύξηση της ωφελείας των φτωχών φθηνότερα</a:t>
            </a:r>
          </a:p>
          <a:p>
            <a:pPr lvl="1" eaLnBrk="1" hangingPunct="1"/>
            <a:r>
              <a:rPr lang="el-GR" altLang="en-US" sz="1800" dirty="0">
                <a:latin typeface="Trebuchet MS" panose="020B0603020202020204" pitchFamily="34" charset="0"/>
              </a:rPr>
              <a:t>εάν αυτό που επιδιώκει η πολιτεία είναι να βελτιώσει την </a:t>
            </a:r>
            <a:r>
              <a:rPr lang="el-GR" altLang="en-US" sz="1800" i="1" dirty="0">
                <a:latin typeface="Trebuchet MS" panose="020B0603020202020204" pitchFamily="34" charset="0"/>
              </a:rPr>
              <a:t>ωφέλεια</a:t>
            </a:r>
            <a:r>
              <a:rPr lang="el-GR" altLang="en-US" sz="1800" dirty="0">
                <a:latin typeface="Trebuchet MS" panose="020B0603020202020204" pitchFamily="34" charset="0"/>
              </a:rPr>
              <a:t> των φτωχών, τότε θα πρέπει να τους παρέχει χρηματικά επιδόματα και όχι αγαθά (π.χ. τρόφιμα) ή υπηρεσίες (π.χ. περίθαλψη)</a:t>
            </a:r>
            <a:endParaRPr lang="el-GR" altLang="en-US" sz="1800" noProof="1">
              <a:latin typeface="Trebuchet MS" panose="020B0603020202020204" pitchFamily="34" charset="0"/>
            </a:endParaRPr>
          </a:p>
          <a:p>
            <a:pPr eaLnBrk="1" hangingPunct="1"/>
            <a:endParaRPr lang="el-GR" altLang="en-US" sz="1800" dirty="0">
              <a:latin typeface="Trebuchet MS" panose="020B0603020202020204" pitchFamily="34" charset="0"/>
            </a:endParaRPr>
          </a:p>
          <a:p>
            <a:pPr eaLnBrk="1" hangingPunct="1"/>
            <a:r>
              <a:rPr lang="el-GR" altLang="en-US" sz="2000" dirty="0">
                <a:latin typeface="Trebuchet MS" panose="020B0603020202020204" pitchFamily="34" charset="0"/>
              </a:rPr>
              <a:t>αντεπιχείρημα</a:t>
            </a:r>
            <a:endParaRPr lang="el-GR" altLang="en-US" sz="2000" noProof="1">
              <a:latin typeface="Trebuchet MS" panose="020B0603020202020204" pitchFamily="34" charset="0"/>
            </a:endParaRPr>
          </a:p>
          <a:p>
            <a:pPr lvl="1" eaLnBrk="1" hangingPunct="1"/>
            <a:r>
              <a:rPr lang="el-GR" altLang="en-US" sz="1800" dirty="0">
                <a:latin typeface="Trebuchet MS" panose="020B0603020202020204" pitchFamily="34" charset="0"/>
              </a:rPr>
              <a:t>αγαθά αξίας (</a:t>
            </a:r>
            <a:r>
              <a:rPr lang="en-US" altLang="en-US" sz="1800" dirty="0">
                <a:latin typeface="Trebuchet MS" panose="020B0603020202020204" pitchFamily="34" charset="0"/>
              </a:rPr>
              <a:t>merit goods)</a:t>
            </a:r>
            <a:r>
              <a:rPr lang="el-GR" altLang="en-US" sz="1800" dirty="0">
                <a:latin typeface="Trebuchet MS" panose="020B0603020202020204" pitchFamily="34" charset="0"/>
              </a:rPr>
              <a:t>: παρότι η παροχή εκπαίδευσης στοιχίζει περισσότερο από ένα χρηματικό επίδομα που θα βελτίωνε το ίδιο την ωφέλεια των φτωχών, οι ψηφοφόροι την προτιμούν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pPr eaLnBrk="1" hangingPunct="1"/>
            <a:r>
              <a:rPr lang="el-GR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  <a:t>συμπεράσματα πολιτικής </a:t>
            </a:r>
            <a:r>
              <a:rPr lang="el-GR" altLang="en-US" sz="2000">
                <a:solidFill>
                  <a:schemeClr val="tx1"/>
                </a:solidFill>
                <a:latin typeface="Trebuchet MS" panose="020B0603020202020204" pitchFamily="34" charset="0"/>
              </a:rPr>
              <a:t>(1)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157663"/>
          </a:xfrm>
        </p:spPr>
        <p:txBody>
          <a:bodyPr/>
          <a:lstStyle/>
          <a:p>
            <a:pPr eaLnBrk="1" hangingPunct="1"/>
            <a:endParaRPr lang="el-GR" altLang="en-US" sz="2000" dirty="0">
              <a:latin typeface="Trebuchet MS" panose="020B0603020202020204" pitchFamily="34" charset="0"/>
            </a:endParaRPr>
          </a:p>
          <a:p>
            <a:pPr eaLnBrk="1" hangingPunct="1"/>
            <a:r>
              <a:rPr lang="el-GR" altLang="en-US" sz="2000" dirty="0">
                <a:latin typeface="Trebuchet MS" panose="020B0603020202020204" pitchFamily="34" charset="0"/>
              </a:rPr>
              <a:t>εάν η αγορά λειτουργεί αποτελεσματικά ...</a:t>
            </a:r>
          </a:p>
          <a:p>
            <a:pPr lvl="1" eaLnBrk="1" hangingPunct="1"/>
            <a:endParaRPr lang="el-GR" altLang="en-US" sz="2000" dirty="0">
              <a:latin typeface="Trebuchet MS" panose="020B0603020202020204" pitchFamily="34" charset="0"/>
            </a:endParaRPr>
          </a:p>
          <a:p>
            <a:pPr lvl="1" eaLnBrk="1" hangingPunct="1"/>
            <a:r>
              <a:rPr lang="el-GR" altLang="en-US" sz="2000" dirty="0">
                <a:latin typeface="Trebuchet MS" panose="020B0603020202020204" pitchFamily="34" charset="0"/>
              </a:rPr>
              <a:t>... τότε δεν δικαιολογείται κρατική παρέμβαση για λόγους οικονομικής αποδοτικότητας</a:t>
            </a:r>
          </a:p>
          <a:p>
            <a:pPr lvl="1" eaLnBrk="1" hangingPunct="1"/>
            <a:endParaRPr lang="el-GR" altLang="en-US" sz="2000" dirty="0">
              <a:latin typeface="Trebuchet MS" panose="020B0603020202020204" pitchFamily="34" charset="0"/>
            </a:endParaRPr>
          </a:p>
          <a:p>
            <a:pPr eaLnBrk="1" hangingPunct="1"/>
            <a:r>
              <a:rPr lang="el-GR" altLang="en-US" sz="2000" dirty="0">
                <a:latin typeface="Trebuchet MS" panose="020B0603020202020204" pitchFamily="34" charset="0"/>
              </a:rPr>
              <a:t>η κρατική παρέμβαση μπορεί να θεωρείται απαραίτητη για λόγους κοινωνικής δικαιοσύνης ...</a:t>
            </a:r>
          </a:p>
          <a:p>
            <a:pPr lvl="1" eaLnBrk="1" hangingPunct="1"/>
            <a:endParaRPr lang="el-GR" altLang="en-US" sz="2000" dirty="0">
              <a:latin typeface="Trebuchet MS" panose="020B0603020202020204" pitchFamily="34" charset="0"/>
            </a:endParaRPr>
          </a:p>
          <a:p>
            <a:pPr lvl="1" eaLnBrk="1" hangingPunct="1"/>
            <a:r>
              <a:rPr lang="el-GR" altLang="en-US" sz="2000" dirty="0">
                <a:latin typeface="Trebuchet MS" panose="020B0603020202020204" pitchFamily="34" charset="0"/>
              </a:rPr>
              <a:t>... και είναι προτιμότερο να έχει τη μορφή εισοδηματικών μεταβιβάσεων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pPr eaLnBrk="1" hangingPunct="1"/>
            <a:r>
              <a:rPr lang="el-GR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  <a:t>συμπεράσματα πολιτικής </a:t>
            </a:r>
            <a:r>
              <a:rPr lang="el-GR" altLang="en-US" sz="2000">
                <a:solidFill>
                  <a:schemeClr val="tx1"/>
                </a:solidFill>
                <a:latin typeface="Trebuchet MS" panose="020B0603020202020204" pitchFamily="34" charset="0"/>
              </a:rPr>
              <a:t>(2)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128"/>
          </a:xfrm>
        </p:spPr>
        <p:txBody>
          <a:bodyPr/>
          <a:lstStyle/>
          <a:p>
            <a:pPr eaLnBrk="1" hangingPunct="1"/>
            <a:endParaRPr lang="el-GR" altLang="en-US" sz="2000" dirty="0">
              <a:latin typeface="Trebuchet MS" panose="020B0603020202020204" pitchFamily="34" charset="0"/>
            </a:endParaRPr>
          </a:p>
          <a:p>
            <a:pPr eaLnBrk="1" hangingPunct="1"/>
            <a:r>
              <a:rPr lang="el-GR" altLang="en-US" sz="2000" dirty="0">
                <a:latin typeface="Trebuchet MS" panose="020B0603020202020204" pitchFamily="34" charset="0"/>
              </a:rPr>
              <a:t>εάν η αγορά </a:t>
            </a:r>
            <a:r>
              <a:rPr lang="el-GR" altLang="en-US" sz="2000" i="1" dirty="0">
                <a:latin typeface="Trebuchet MS" panose="020B0603020202020204" pitchFamily="34" charset="0"/>
              </a:rPr>
              <a:t>δεν</a:t>
            </a:r>
            <a:r>
              <a:rPr lang="el-GR" altLang="en-US" sz="2000" dirty="0">
                <a:latin typeface="Trebuchet MS" panose="020B0603020202020204" pitchFamily="34" charset="0"/>
              </a:rPr>
              <a:t> λειτουργεί αποτελεσματικά ...</a:t>
            </a:r>
          </a:p>
          <a:p>
            <a:pPr lvl="1" eaLnBrk="1" hangingPunct="1"/>
            <a:endParaRPr lang="el-GR" altLang="en-US" sz="2000" dirty="0">
              <a:latin typeface="Trebuchet MS" panose="020B0603020202020204" pitchFamily="34" charset="0"/>
            </a:endParaRPr>
          </a:p>
          <a:p>
            <a:pPr lvl="1" eaLnBrk="1" hangingPunct="1"/>
            <a:r>
              <a:rPr lang="el-GR" altLang="en-US" sz="2000" dirty="0">
                <a:latin typeface="Trebuchet MS" panose="020B0603020202020204" pitchFamily="34" charset="0"/>
              </a:rPr>
              <a:t>η κρατική παρέμβαση στην παραγωγή ή στη χρηματοδότηση μπορεί να προάγει την οικονομική αποτελεσματικότητα</a:t>
            </a:r>
          </a:p>
          <a:p>
            <a:pPr lvl="1" eaLnBrk="1" hangingPunct="1"/>
            <a:endParaRPr lang="el-GR" altLang="en-US" sz="2000" dirty="0">
              <a:latin typeface="Trebuchet MS" panose="020B0603020202020204" pitchFamily="34" charset="0"/>
            </a:endParaRPr>
          </a:p>
          <a:p>
            <a:pPr lvl="1" eaLnBrk="1" hangingPunct="1"/>
            <a:r>
              <a:rPr lang="el-GR" altLang="en-US" sz="2000" dirty="0">
                <a:latin typeface="Trebuchet MS" panose="020B0603020202020204" pitchFamily="34" charset="0"/>
              </a:rPr>
              <a:t>οι εισοδηματικές μεταβιβάσεις συνήθως δεν λύνουν εξολοκλήρου το πρόβλημα</a:t>
            </a:r>
          </a:p>
          <a:p>
            <a:pPr lvl="1" eaLnBrk="1" hangingPunct="1"/>
            <a:endParaRPr lang="el-GR" altLang="en-US" sz="2000" dirty="0">
              <a:latin typeface="Trebuchet MS" panose="020B0603020202020204" pitchFamily="34" charset="0"/>
            </a:endParaRPr>
          </a:p>
          <a:p>
            <a:pPr lvl="1" eaLnBrk="1" hangingPunct="1"/>
            <a:r>
              <a:rPr lang="el-GR" altLang="en-US" sz="2000" dirty="0">
                <a:latin typeface="Trebuchet MS" panose="020B0603020202020204" pitchFamily="34" charset="0"/>
              </a:rPr>
              <a:t>οι στόχοι κοινωνικής δικαιοσύνης επιτυγχάνονται με συνδυασμό εισοδηματικών μεταβιβάσεων και μεταβιβάσεων σε είδος</a:t>
            </a:r>
          </a:p>
          <a:p>
            <a:pPr lvl="1" eaLnBrk="1" hangingPunct="1"/>
            <a:endParaRPr lang="el-GR" altLang="en-US" sz="20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pPr eaLnBrk="1" hangingPunct="1"/>
            <a:r>
              <a:rPr lang="el-GR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  <a:t>ο ρόλος της οικονομικής επιστήμης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178800" cy="3095625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l-GR" altLang="en-US" sz="2000">
                <a:latin typeface="Trebuchet MS" panose="020B0603020202020204" pitchFamily="34" charset="0"/>
              </a:rPr>
              <a:t>η οικονομική επιστήμη παρέχει</a:t>
            </a:r>
            <a:endParaRPr lang="el-GR" altLang="en-US" sz="2000" noProof="1">
              <a:latin typeface="Trebuchet MS" panose="020B0603020202020204" pitchFamily="34" charset="0"/>
            </a:endParaRPr>
          </a:p>
          <a:p>
            <a:pPr lvl="1" eaLnBrk="1" hangingPunct="1">
              <a:spcAft>
                <a:spcPct val="20000"/>
              </a:spcAft>
            </a:pPr>
            <a:endParaRPr lang="el-GR" altLang="en-US" sz="2000">
              <a:latin typeface="Trebuchet MS" panose="020B0603020202020204" pitchFamily="34" charset="0"/>
            </a:endParaRPr>
          </a:p>
          <a:p>
            <a:pPr lvl="1" eaLnBrk="1" hangingPunct="1">
              <a:spcAft>
                <a:spcPct val="20000"/>
              </a:spcAft>
            </a:pPr>
            <a:r>
              <a:rPr lang="el-GR" altLang="en-US" sz="2000">
                <a:latin typeface="Trebuchet MS" panose="020B0603020202020204" pitchFamily="34" charset="0"/>
              </a:rPr>
              <a:t>θεωρητική στήριξη για </a:t>
            </a:r>
            <a:r>
              <a:rPr lang="en-US" altLang="en-US" sz="2000">
                <a:latin typeface="Trebuchet MS" panose="020B0603020202020204" pitchFamily="34" charset="0"/>
              </a:rPr>
              <a:t>(</a:t>
            </a:r>
            <a:r>
              <a:rPr lang="el-GR" altLang="en-US" sz="2000">
                <a:latin typeface="Trebuchet MS" panose="020B0603020202020204" pitchFamily="34" charset="0"/>
              </a:rPr>
              <a:t>εκτεταμένη</a:t>
            </a:r>
            <a:r>
              <a:rPr lang="en-US" altLang="en-US" sz="2000">
                <a:latin typeface="Trebuchet MS" panose="020B0603020202020204" pitchFamily="34" charset="0"/>
              </a:rPr>
              <a:t>;)</a:t>
            </a:r>
            <a:r>
              <a:rPr lang="el-GR" altLang="en-US" sz="2000">
                <a:latin typeface="Trebuchet MS" panose="020B0603020202020204" pitchFamily="34" charset="0"/>
              </a:rPr>
              <a:t> κρατική παρέμβαση στην κοινωνική προστασία</a:t>
            </a:r>
            <a:endParaRPr lang="el-GR" altLang="en-US" sz="2000" noProof="1">
              <a:latin typeface="Trebuchet MS" panose="020B0603020202020204" pitchFamily="34" charset="0"/>
            </a:endParaRPr>
          </a:p>
          <a:p>
            <a:pPr lvl="1" eaLnBrk="1" hangingPunct="1">
              <a:spcAft>
                <a:spcPct val="20000"/>
              </a:spcAft>
            </a:pPr>
            <a:endParaRPr lang="el-GR" altLang="en-US" sz="2000">
              <a:latin typeface="Trebuchet MS" panose="020B0603020202020204" pitchFamily="34" charset="0"/>
            </a:endParaRPr>
          </a:p>
          <a:p>
            <a:pPr lvl="1" eaLnBrk="1" hangingPunct="1">
              <a:spcAft>
                <a:spcPct val="20000"/>
              </a:spcAft>
            </a:pPr>
            <a:r>
              <a:rPr lang="el-GR" altLang="en-US" sz="2000">
                <a:latin typeface="Trebuchet MS" panose="020B0603020202020204" pitchFamily="34" charset="0"/>
              </a:rPr>
              <a:t>αναλυτικά εργαλεία</a:t>
            </a:r>
            <a:r>
              <a:rPr lang="el-GR" altLang="en-US" sz="2000" noProof="1">
                <a:latin typeface="Trebuchet MS" panose="020B0603020202020204" pitchFamily="34" charset="0"/>
              </a:rPr>
              <a:t> </a:t>
            </a:r>
            <a:r>
              <a:rPr lang="el-GR" altLang="en-US" sz="2000">
                <a:latin typeface="Trebuchet MS" panose="020B0603020202020204" pitchFamily="34" charset="0"/>
              </a:rPr>
              <a:t>για την αξιολόγηση και το σχεδιασμό της κοινωνικής πολιτικής</a:t>
            </a:r>
            <a:endParaRPr lang="el-GR" altLang="en-US" sz="2000" noProof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οικονομική αποτελεσματικότητα</a:t>
            </a:r>
            <a:r>
              <a:rPr lang="el-GR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( 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economic </a:t>
            </a:r>
            <a:r>
              <a:rPr lang="en-US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efficiency)</a:t>
            </a:r>
            <a:endParaRPr lang="el-GR" altLang="en-US" sz="20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1788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n-US" sz="2000" noProof="1">
                <a:latin typeface="Trebuchet MS" panose="020B0603020202020204" pitchFamily="34" charset="0"/>
              </a:rPr>
              <a:t>σπανιότητα πόρων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000" noProof="1">
                <a:latin typeface="Trebuchet MS" panose="020B0603020202020204" pitchFamily="34" charset="0"/>
              </a:rPr>
              <a:t>αποτελεσματικότητα στην </a:t>
            </a:r>
            <a:r>
              <a:rPr lang="el-GR" altLang="en-US" sz="2000" b="1" noProof="1">
                <a:latin typeface="Trebuchet MS" panose="020B0603020202020204" pitchFamily="34" charset="0"/>
              </a:rPr>
              <a:t>παραγωγή</a:t>
            </a:r>
            <a:r>
              <a:rPr lang="el-GR" altLang="en-US" sz="2000" noProof="1">
                <a:latin typeface="Trebuchet MS" panose="020B0603020202020204" pitchFamily="34" charset="0"/>
              </a:rPr>
              <a:t> ενός αγαθού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n-US" sz="2000" noProof="1">
                <a:latin typeface="Trebuchet MS" panose="020B0603020202020204" pitchFamily="34" charset="0"/>
              </a:rPr>
              <a:t>μεγιστοποίηση της εκροής ...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n-US" sz="2000" noProof="1">
                <a:latin typeface="Trebuchet MS" panose="020B0603020202020204" pitchFamily="34" charset="0"/>
              </a:rPr>
              <a:t>... με δεδομένες τις ποσότητες και τις τιμές των εισροών (</a:t>
            </a:r>
            <a:r>
              <a:rPr lang="en-GB" altLang="en-US" sz="2000" i="1" noProof="1">
                <a:latin typeface="Trebuchet MS" panose="020B0603020202020204" pitchFamily="34" charset="0"/>
              </a:rPr>
              <a:t>technical efficiency</a:t>
            </a:r>
            <a:r>
              <a:rPr lang="el-GR" altLang="en-US" sz="2000" noProof="1">
                <a:latin typeface="Trebuchet MS" panose="020B060302020202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000" noProof="1">
                <a:latin typeface="Trebuchet MS" panose="020B0603020202020204" pitchFamily="34" charset="0"/>
              </a:rPr>
              <a:t>αποτελεσματικότητα στο </a:t>
            </a:r>
            <a:r>
              <a:rPr lang="el-GR" altLang="en-US" sz="2000" i="1" noProof="1">
                <a:latin typeface="Trebuchet MS" panose="020B0603020202020204" pitchFamily="34" charset="0"/>
              </a:rPr>
              <a:t>μείγμα</a:t>
            </a:r>
            <a:r>
              <a:rPr lang="el-GR" altLang="en-US" sz="2000" noProof="1">
                <a:latin typeface="Trebuchet MS" panose="020B0603020202020204" pitchFamily="34" charset="0"/>
              </a:rPr>
              <a:t> παραγομένων αγαθών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n-US" sz="2000" noProof="1">
                <a:latin typeface="Trebuchet MS" panose="020B0603020202020204" pitchFamily="34" charset="0"/>
              </a:rPr>
              <a:t>«βελτιστοποίηση» του συνδυασμού των αγαθών που παράγονται ...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n-US" sz="2000" noProof="1">
                <a:latin typeface="Trebuchet MS" panose="020B0603020202020204" pitchFamily="34" charset="0"/>
              </a:rPr>
              <a:t>... με δεδομένη την τεχνολογία παραγωγής και τις προτιμήσεις των καταναλωτών (</a:t>
            </a:r>
            <a:r>
              <a:rPr lang="en-GB" altLang="en-US" sz="2000" i="1" noProof="1">
                <a:latin typeface="Trebuchet MS" panose="020B0603020202020204" pitchFamily="34" charset="0"/>
              </a:rPr>
              <a:t>allocative</a:t>
            </a:r>
            <a:r>
              <a:rPr lang="el-GR" altLang="en-US" sz="2000" i="1" noProof="1">
                <a:latin typeface="Trebuchet MS" panose="020B0603020202020204" pitchFamily="34" charset="0"/>
              </a:rPr>
              <a:t> </a:t>
            </a:r>
            <a:r>
              <a:rPr lang="en-GB" altLang="en-US" sz="2000" i="1" noProof="1">
                <a:latin typeface="Trebuchet MS" panose="020B0603020202020204" pitchFamily="34" charset="0"/>
              </a:rPr>
              <a:t>efficiency</a:t>
            </a:r>
            <a:r>
              <a:rPr lang="el-GR" altLang="en-US" sz="2000" noProof="1">
                <a:latin typeface="Trebuchet MS" panose="020B0603020202020204" pitchFamily="34" charset="0"/>
              </a:rPr>
              <a:t>)</a:t>
            </a:r>
            <a:r>
              <a:rPr lang="en-GB" altLang="en-US" sz="2000" noProof="1">
                <a:latin typeface="Trebuchet MS" panose="020B0603020202020204" pitchFamily="34" charset="0"/>
              </a:rPr>
              <a:t> </a:t>
            </a:r>
            <a:endParaRPr lang="el-GR" altLang="en-US" sz="2000" noProof="1"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n-US" sz="2000" noProof="1">
                <a:latin typeface="Trebuchet MS" panose="020B0603020202020204" pitchFamily="34" charset="0"/>
              </a:rPr>
              <a:t>αποτελεσματικότητα στην </a:t>
            </a:r>
            <a:r>
              <a:rPr lang="el-GR" altLang="en-US" sz="2000" b="1" noProof="1">
                <a:latin typeface="Trebuchet MS" panose="020B0603020202020204" pitchFamily="34" charset="0"/>
              </a:rPr>
              <a:t>κατανάλωση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n-US" sz="2000" noProof="1">
                <a:latin typeface="Trebuchet MS" panose="020B0603020202020204" pitchFamily="34" charset="0"/>
              </a:rPr>
              <a:t>μεγιστοποίηση της ωφέλειας ...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n-US" sz="2000" noProof="1">
                <a:latin typeface="Trebuchet MS" panose="020B0603020202020204" pitchFamily="34" charset="0"/>
              </a:rPr>
              <a:t>... με δεδομένα τα εισοδήματα των ατόμων και τις τιμές των αγαθών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000" noProof="1">
                <a:latin typeface="Trebuchet MS" panose="020B0603020202020204" pitchFamily="34" charset="0"/>
              </a:rPr>
              <a:t>αποτελεσματικότητα κατά</a:t>
            </a:r>
            <a:r>
              <a:rPr lang="en-US" altLang="en-US" sz="2000" noProof="1">
                <a:latin typeface="Trebuchet MS" panose="020B0603020202020204" pitchFamily="34" charset="0"/>
              </a:rPr>
              <a:t> Pareto (</a:t>
            </a:r>
            <a:r>
              <a:rPr lang="en-US" altLang="en-US" sz="2000" i="1" noProof="1">
                <a:latin typeface="Trebuchet MS" panose="020B0603020202020204" pitchFamily="34" charset="0"/>
              </a:rPr>
              <a:t>Pareto efficiency</a:t>
            </a:r>
            <a:r>
              <a:rPr lang="en-US" altLang="en-US" sz="2000" noProof="1">
                <a:latin typeface="Trebuchet MS" panose="020B0603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προϋποθέσεις αποτελεσματικότητας</a:t>
            </a:r>
            <a:endParaRPr lang="el-GR" altLang="en-US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85950"/>
            <a:ext cx="8024812" cy="4514850"/>
          </a:xfrm>
        </p:spPr>
        <p:txBody>
          <a:bodyPr/>
          <a:lstStyle/>
          <a:p>
            <a:pPr eaLnBrk="1" hangingPunct="1"/>
            <a:r>
              <a:rPr lang="el-GR" altLang="en-US" sz="2000" noProof="1">
                <a:latin typeface="Trebuchet MS" panose="020B0603020202020204" pitchFamily="34" charset="0"/>
              </a:rPr>
              <a:t>τέλειος ανταγωνισμός</a:t>
            </a:r>
          </a:p>
          <a:p>
            <a:pPr lvl="1" eaLnBrk="1" hangingPunct="1"/>
            <a:r>
              <a:rPr lang="el-GR" altLang="en-US" sz="2000" noProof="1">
                <a:latin typeface="Trebuchet MS" panose="020B0603020202020204" pitchFamily="34" charset="0"/>
              </a:rPr>
              <a:t>δεδομένες τιμές για τους παραγωγούς</a:t>
            </a:r>
            <a:r>
              <a:rPr lang="en-US" altLang="en-US" sz="2000" noProof="1">
                <a:latin typeface="Trebuchet MS" panose="020B0603020202020204" pitchFamily="34" charset="0"/>
              </a:rPr>
              <a:t> (price taking)</a:t>
            </a:r>
          </a:p>
          <a:p>
            <a:pPr lvl="1" eaLnBrk="1" hangingPunct="1"/>
            <a:r>
              <a:rPr lang="el-GR" altLang="en-US" sz="2000" noProof="1">
                <a:latin typeface="Trebuchet MS" panose="020B0603020202020204" pitchFamily="34" charset="0"/>
              </a:rPr>
              <a:t>η ισχύς των ατόμων στις διάφορες αγορές είναι ίση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l-GR" altLang="en-US" sz="2000" noProof="1">
              <a:latin typeface="Trebuchet MS" panose="020B0603020202020204" pitchFamily="34" charset="0"/>
            </a:endParaRPr>
          </a:p>
          <a:p>
            <a:pPr eaLnBrk="1" hangingPunct="1"/>
            <a:r>
              <a:rPr lang="el-GR" altLang="en-US" sz="2000" noProof="1">
                <a:latin typeface="Trebuchet MS" panose="020B0603020202020204" pitchFamily="34" charset="0"/>
              </a:rPr>
              <a:t>απουσία αποτυχιών/αστοχιών αγοράς (</a:t>
            </a:r>
            <a:r>
              <a:rPr lang="en-US" altLang="en-US" sz="2000" noProof="1">
                <a:latin typeface="Trebuchet MS" panose="020B0603020202020204" pitchFamily="34" charset="0"/>
              </a:rPr>
              <a:t>market failures)</a:t>
            </a:r>
            <a:endParaRPr lang="el-GR" altLang="en-US" sz="2000" noProof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pPr eaLnBrk="1" hangingPunct="1"/>
            <a:r>
              <a:rPr lang="el-GR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  <a:t>αστοχίες της αγοράς</a:t>
            </a:r>
            <a:endParaRPr lang="el-GR" altLang="en-US" sz="2000" b="1" noProof="1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2" y="1628775"/>
            <a:ext cx="8136383" cy="4824561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l-GR" altLang="en-US" sz="2000" noProof="1">
                <a:latin typeface="Trebuchet MS" panose="020B0603020202020204" pitchFamily="34" charset="0"/>
              </a:rPr>
              <a:t>συνηθισμένα επιχειρήματα υπέρ κρατικής παρέμβασης</a:t>
            </a:r>
            <a:endParaRPr lang="el-GR" altLang="en-US" sz="2000" dirty="0">
              <a:latin typeface="Trebuchet MS" panose="020B0603020202020204" pitchFamily="34" charset="0"/>
            </a:endParaRPr>
          </a:p>
          <a:p>
            <a:pPr eaLnBrk="1" hangingPunct="1">
              <a:lnSpc>
                <a:spcPct val="120000"/>
              </a:lnSpc>
            </a:pPr>
            <a:endParaRPr lang="el-GR" altLang="en-US" sz="2000" noProof="1">
              <a:latin typeface="Trebuchet MS" panose="020B0603020202020204" pitchFamily="34" charset="0"/>
            </a:endParaRPr>
          </a:p>
          <a:p>
            <a:pPr marL="914400" lvl="1" indent="-457200" eaLnBrk="1" hangingPunct="1">
              <a:lnSpc>
                <a:spcPct val="140000"/>
              </a:lnSpc>
              <a:buFont typeface="+mj-lt"/>
              <a:buAutoNum type="arabicPeriod"/>
            </a:pPr>
            <a:r>
              <a:rPr lang="el-GR" altLang="en-US" sz="2000" noProof="1">
                <a:latin typeface="Trebuchet MS" panose="020B0603020202020204" pitchFamily="34" charset="0"/>
              </a:rPr>
              <a:t>δημόσια αγαθά</a:t>
            </a:r>
          </a:p>
          <a:p>
            <a:pPr marL="914400" lvl="1" indent="-457200" eaLnBrk="1" hangingPunct="1">
              <a:lnSpc>
                <a:spcPct val="140000"/>
              </a:lnSpc>
              <a:buFont typeface="+mj-lt"/>
              <a:buAutoNum type="arabicPeriod"/>
            </a:pPr>
            <a:r>
              <a:rPr lang="el-GR" altLang="en-US" sz="2000" noProof="1">
                <a:latin typeface="Trebuchet MS" panose="020B0603020202020204" pitchFamily="34" charset="0"/>
              </a:rPr>
              <a:t>ατελής ανταγωνισμός</a:t>
            </a:r>
          </a:p>
          <a:p>
            <a:pPr marL="914400" lvl="1" indent="-457200" eaLnBrk="1" hangingPunct="1">
              <a:lnSpc>
                <a:spcPct val="140000"/>
              </a:lnSpc>
              <a:buFont typeface="+mj-lt"/>
              <a:buAutoNum type="arabicPeriod"/>
            </a:pPr>
            <a:r>
              <a:rPr lang="el-GR" altLang="en-US" sz="2000" noProof="1">
                <a:latin typeface="Trebuchet MS" panose="020B0603020202020204" pitchFamily="34" charset="0"/>
              </a:rPr>
              <a:t>εξωτερικότητες</a:t>
            </a:r>
          </a:p>
          <a:p>
            <a:pPr marL="914400" lvl="1" indent="-457200" eaLnBrk="1" hangingPunct="1">
              <a:lnSpc>
                <a:spcPct val="140000"/>
              </a:lnSpc>
              <a:buFont typeface="+mj-lt"/>
              <a:buAutoNum type="arabicPeriod"/>
            </a:pPr>
            <a:r>
              <a:rPr lang="el-GR" altLang="en-US" sz="2000" noProof="1">
                <a:latin typeface="Trebuchet MS" panose="020B0603020202020204" pitchFamily="34" charset="0"/>
              </a:rPr>
              <a:t>ανυπαρξία αγορών</a:t>
            </a:r>
          </a:p>
          <a:p>
            <a:pPr marL="914400" lvl="1" indent="-457200" eaLnBrk="1" hangingPunct="1">
              <a:lnSpc>
                <a:spcPct val="140000"/>
              </a:lnSpc>
              <a:buFont typeface="+mj-lt"/>
              <a:buAutoNum type="arabicPeriod"/>
            </a:pPr>
            <a:r>
              <a:rPr lang="el-GR" altLang="en-US" sz="2000" noProof="1">
                <a:latin typeface="Trebuchet MS" panose="020B0603020202020204" pitchFamily="34" charset="0"/>
              </a:rPr>
              <a:t>ατελής πληροφόρηση</a:t>
            </a:r>
            <a:endParaRPr lang="en-US" altLang="en-US" sz="2000" noProof="1">
              <a:latin typeface="Trebuchet MS" panose="020B0603020202020204" pitchFamily="34" charset="0"/>
            </a:endParaRPr>
          </a:p>
          <a:p>
            <a:pPr marL="914400" lvl="1" indent="-457200" eaLnBrk="1" hangingPunct="1">
              <a:lnSpc>
                <a:spcPct val="140000"/>
              </a:lnSpc>
              <a:buFont typeface="+mj-lt"/>
              <a:buAutoNum type="arabicPeriod"/>
            </a:pPr>
            <a:r>
              <a:rPr lang="el-GR" altLang="en-US" sz="2000" noProof="1">
                <a:latin typeface="Trebuchet MS" panose="020B0603020202020204" pitchFamily="34" charset="0"/>
              </a:rPr>
              <a:t>κοινωνικές προτεραιότητες (</a:t>
            </a:r>
            <a:r>
              <a:rPr lang="en-GB" altLang="en-US" sz="2000" noProof="1">
                <a:latin typeface="Trebuchet MS" panose="020B0603020202020204" pitchFamily="34" charset="0"/>
              </a:rPr>
              <a:t>merit goods)</a:t>
            </a:r>
            <a:endParaRPr lang="el-GR" altLang="en-US" sz="2000" dirty="0">
              <a:latin typeface="Trebuchet MS" panose="020B0603020202020204" pitchFamily="34" charset="0"/>
            </a:endParaRPr>
          </a:p>
          <a:p>
            <a:pPr marL="342900" lvl="1" indent="-342900" eaLnBrk="1" hangingPunct="1">
              <a:lnSpc>
                <a:spcPct val="120000"/>
              </a:lnSpc>
              <a:spcBef>
                <a:spcPts val="1200"/>
              </a:spcBef>
              <a:buClr>
                <a:schemeClr val="folHlink"/>
              </a:buClr>
              <a:buSzPct val="90000"/>
            </a:pPr>
            <a:r>
              <a:rPr lang="el-GR" altLang="en-US" sz="2000" dirty="0">
                <a:latin typeface="Trebuchet MS" panose="020B0603020202020204" pitchFamily="34" charset="0"/>
                <a:ea typeface="+mn-ea"/>
                <a:cs typeface="+mn-cs"/>
              </a:rPr>
              <a:t>τα 2-5 συνήθως</a:t>
            </a:r>
            <a:r>
              <a:rPr lang="el-GR" altLang="en-US" sz="2000" noProof="1">
                <a:latin typeface="Trebuchet MS" panose="020B0603020202020204" pitchFamily="34" charset="0"/>
                <a:ea typeface="+mn-ea"/>
                <a:cs typeface="+mn-cs"/>
              </a:rPr>
              <a:t> δεν δικαιολογούν </a:t>
            </a:r>
            <a:r>
              <a:rPr lang="el-GR" altLang="en-US" sz="2000" i="1" noProof="1">
                <a:latin typeface="Trebuchet MS" panose="020B0603020202020204" pitchFamily="34" charset="0"/>
                <a:ea typeface="+mn-ea"/>
                <a:cs typeface="+mn-cs"/>
              </a:rPr>
              <a:t>εκτεταμένη</a:t>
            </a:r>
            <a:r>
              <a:rPr lang="el-GR" altLang="en-US" sz="2000" noProof="1">
                <a:latin typeface="Trebuchet MS" panose="020B0603020202020204" pitchFamily="34" charset="0"/>
                <a:ea typeface="+mn-ea"/>
                <a:cs typeface="+mn-cs"/>
              </a:rPr>
              <a:t> κρατική παρέμβαση</a:t>
            </a:r>
          </a:p>
          <a:p>
            <a:pPr eaLnBrk="1" hangingPunct="1">
              <a:lnSpc>
                <a:spcPct val="140000"/>
              </a:lnSpc>
              <a:buFont typeface="Monotype Sorts" pitchFamily="2" charset="2"/>
              <a:buChar char="ø"/>
            </a:pPr>
            <a:endParaRPr lang="el-GR" altLang="en-US" sz="20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ορθολογική επιλογή σε συνθήκες βεβαιότητας</a:t>
            </a:r>
            <a:endParaRPr lang="el-GR" altLang="en-US" sz="2000" noProof="1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l-GR" altLang="en-US" sz="2000" noProof="1">
                <a:latin typeface="Trebuchet MS" panose="020B0603020202020204" pitchFamily="34" charset="0"/>
              </a:rPr>
              <a:t>σε έναν βέβαιο κόσμο …</a:t>
            </a:r>
          </a:p>
          <a:p>
            <a:pPr eaLnBrk="1" hangingPunct="1">
              <a:lnSpc>
                <a:spcPct val="120000"/>
              </a:lnSpc>
            </a:pPr>
            <a:r>
              <a:rPr lang="el-GR" altLang="en-US" sz="2000" noProof="1">
                <a:latin typeface="Trebuchet MS" panose="020B0603020202020204" pitchFamily="34" charset="0"/>
              </a:rPr>
              <a:t>… η ανάγκη για κοινωνική προστασία είναι μικρή</a:t>
            </a:r>
          </a:p>
          <a:p>
            <a:pPr lvl="1" eaLnBrk="1" hangingPunct="1">
              <a:lnSpc>
                <a:spcPct val="140000"/>
              </a:lnSpc>
            </a:pPr>
            <a:r>
              <a:rPr lang="el-GR" altLang="en-US" sz="2000" noProof="1">
                <a:latin typeface="Trebuchet MS" panose="020B0603020202020204" pitchFamily="34" charset="0"/>
              </a:rPr>
              <a:t>η ασφάλιση είναι περιττή</a:t>
            </a:r>
          </a:p>
          <a:p>
            <a:pPr lvl="1" eaLnBrk="1" hangingPunct="1">
              <a:lnSpc>
                <a:spcPct val="140000"/>
              </a:lnSpc>
            </a:pPr>
            <a:r>
              <a:rPr lang="el-GR" altLang="en-US" sz="2000" noProof="1">
                <a:latin typeface="Trebuchet MS" panose="020B0603020202020204" pitchFamily="34" charset="0"/>
              </a:rPr>
              <a:t>η πρόνοια για το γήρας γίνεται ατομικά (με αποταμίευση)</a:t>
            </a:r>
          </a:p>
          <a:p>
            <a:pPr lvl="1" eaLnBrk="1" hangingPunct="1">
              <a:lnSpc>
                <a:spcPct val="140000"/>
              </a:lnSpc>
            </a:pPr>
            <a:r>
              <a:rPr lang="el-GR" altLang="en-US" sz="2000" noProof="1">
                <a:latin typeface="Trebuchet MS" panose="020B0603020202020204" pitchFamily="34" charset="0"/>
              </a:rPr>
              <a:t>η παροδική (όχι η μόνιμη) φτώχεια αντιμετωπίζεται με δανεισμό και αποταμίευση</a:t>
            </a:r>
          </a:p>
          <a:p>
            <a:pPr lvl="1" eaLnBrk="1" hangingPunct="1">
              <a:lnSpc>
                <a:spcPct val="140000"/>
              </a:lnSpc>
            </a:pPr>
            <a:r>
              <a:rPr lang="el-GR" altLang="en-US" sz="2000" noProof="1">
                <a:latin typeface="Trebuchet MS" panose="020B0603020202020204" pitchFamily="34" charset="0"/>
              </a:rPr>
              <a:t>η στήριξη εισοδήματος με δημόσια βοήθεια είναι αναγκαία μόνο για τους δια βίου φτωχούς</a:t>
            </a:r>
          </a:p>
          <a:p>
            <a:pPr lvl="1" eaLnBrk="1" hangingPunct="1">
              <a:lnSpc>
                <a:spcPct val="140000"/>
              </a:lnSpc>
              <a:buFont typeface="Monotype Sorts" pitchFamily="2" charset="2"/>
              <a:buChar char="ø"/>
            </a:pPr>
            <a:r>
              <a:rPr lang="el-GR" altLang="en-US" sz="2000" noProof="1">
                <a:latin typeface="Trebuchet MS" panose="020B0603020202020204" pitchFamily="34" charset="0"/>
              </a:rPr>
              <a:t>και αυτός είναι ο μόνος λόγος ύπαρξης κοινωνικού κράτους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ορθολογική επιλογή σε συνθήκες βεβαιότητας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157663"/>
          </a:xfrm>
        </p:spPr>
        <p:txBody>
          <a:bodyPr/>
          <a:lstStyle/>
          <a:p>
            <a:pPr eaLnBrk="1" hangingPunct="1"/>
            <a:r>
              <a:rPr lang="el-GR" altLang="en-US" sz="2000" dirty="0">
                <a:latin typeface="Trebuchet MS" panose="020B0603020202020204" pitchFamily="34" charset="0"/>
              </a:rPr>
              <a:t>εάν επικρατούσαν συνθήκες βεβαιότητας ...</a:t>
            </a:r>
          </a:p>
          <a:p>
            <a:pPr lvl="1" eaLnBrk="1" hangingPunct="1"/>
            <a:r>
              <a:rPr lang="el-GR" altLang="en-US" sz="2000" dirty="0">
                <a:latin typeface="Trebuchet MS" panose="020B0603020202020204" pitchFamily="34" charset="0"/>
              </a:rPr>
              <a:t>δηλ. απουσία κινδύνου ή αβεβαιότητας</a:t>
            </a:r>
          </a:p>
          <a:p>
            <a:pPr eaLnBrk="1" hangingPunct="1"/>
            <a:endParaRPr lang="el-GR" altLang="en-US" sz="2000" dirty="0">
              <a:latin typeface="Trebuchet MS" panose="020B0603020202020204" pitchFamily="34" charset="0"/>
            </a:endParaRPr>
          </a:p>
          <a:p>
            <a:pPr eaLnBrk="1" hangingPunct="1"/>
            <a:r>
              <a:rPr lang="el-GR" altLang="en-US" sz="2000" dirty="0">
                <a:latin typeface="Trebuchet MS" panose="020B0603020202020204" pitchFamily="34" charset="0"/>
              </a:rPr>
              <a:t>... τότε θα αρκούσε ένα «υπολειμματικό» κοινωνικό κράτος</a:t>
            </a:r>
          </a:p>
          <a:p>
            <a:pPr lvl="1" eaLnBrk="1" hangingPunct="1"/>
            <a:r>
              <a:rPr lang="el-GR" altLang="en-US" sz="2000" dirty="0">
                <a:latin typeface="Trebuchet MS" panose="020B0603020202020204" pitchFamily="34" charset="0"/>
              </a:rPr>
              <a:t>με μόνο στόχο την ανακούφιση της ακραίας φτώχειας</a:t>
            </a:r>
          </a:p>
          <a:p>
            <a:pPr lvl="1" eaLnBrk="1" hangingPunct="1"/>
            <a:endParaRPr lang="el-GR" altLang="en-US" sz="2000" dirty="0">
              <a:latin typeface="Trebuchet MS" panose="020B0603020202020204" pitchFamily="34" charset="0"/>
            </a:endParaRPr>
          </a:p>
          <a:p>
            <a:pPr lvl="1" eaLnBrk="1" hangingPunct="1"/>
            <a:r>
              <a:rPr lang="el-GR" altLang="en-US" sz="2000" dirty="0">
                <a:latin typeface="Trebuchet MS" panose="020B0603020202020204" pitchFamily="34" charset="0"/>
              </a:rPr>
              <a:t>η παραβίαση των υπόλοιπων </a:t>
            </a:r>
            <a:r>
              <a:rPr lang="el-GR" altLang="en-US" sz="2000" noProof="1">
                <a:latin typeface="Trebuchet MS" panose="020B0603020202020204" pitchFamily="34" charset="0"/>
              </a:rPr>
              <a:t>προϋποθέσε</a:t>
            </a:r>
            <a:r>
              <a:rPr lang="el-GR" altLang="en-US" sz="2000" dirty="0">
                <a:latin typeface="Trebuchet MS" panose="020B0603020202020204" pitchFamily="34" charset="0"/>
              </a:rPr>
              <a:t>ων</a:t>
            </a:r>
            <a:r>
              <a:rPr lang="el-GR" altLang="en-US" sz="2000" noProof="1">
                <a:latin typeface="Trebuchet MS" panose="020B0603020202020204" pitchFamily="34" charset="0"/>
              </a:rPr>
              <a:t> </a:t>
            </a:r>
            <a:r>
              <a:rPr lang="el-GR" altLang="en-US" sz="2000" dirty="0">
                <a:latin typeface="Trebuchet MS" panose="020B0603020202020204" pitchFamily="34" charset="0"/>
              </a:rPr>
              <a:t>παρέχει ασθενή μόνο υποστήριξη στα επιχειρήματα υπέρ ενός εκτεταμένου κοινωνικού κράτους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978775" cy="889000"/>
          </a:xfrm>
        </p:spPr>
        <p:txBody>
          <a:bodyPr/>
          <a:lstStyle/>
          <a:p>
            <a:pPr eaLnBrk="1" hangingPunct="1"/>
            <a:r>
              <a:rPr lang="el-GR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  <a:t>ορθολογική επιλογή σε συνθήκες κινδύνου </a:t>
            </a:r>
            <a:r>
              <a:rPr lang="el-GR" altLang="en-US" sz="2000">
                <a:solidFill>
                  <a:schemeClr val="tx1"/>
                </a:solidFill>
                <a:latin typeface="Trebuchet MS" panose="020B0603020202020204" pitchFamily="34" charset="0"/>
              </a:rPr>
              <a:t>(όχι αβεβαιότητας)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97450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l-GR" altLang="en-US" sz="2000">
                <a:latin typeface="Trebuchet MS" panose="020B0603020202020204" pitchFamily="34" charset="0"/>
              </a:rPr>
              <a:t>η αγορά μπορεί να αντιμετωπίσει τον κίνδυνο</a:t>
            </a:r>
            <a:endParaRPr lang="el-GR" altLang="en-US" sz="2000" noProof="1">
              <a:latin typeface="Trebuchet MS" panose="020B0603020202020204" pitchFamily="34" charset="0"/>
            </a:endParaRPr>
          </a:p>
          <a:p>
            <a:pPr lvl="1" eaLnBrk="1" hangingPunct="1">
              <a:lnSpc>
                <a:spcPct val="160000"/>
              </a:lnSpc>
            </a:pPr>
            <a:r>
              <a:rPr lang="el-GR" altLang="en-US" sz="1800">
                <a:latin typeface="Trebuchet MS" panose="020B0603020202020204" pitchFamily="34" charset="0"/>
              </a:rPr>
              <a:t>όσοι αποστρέφονται τον </a:t>
            </a:r>
            <a:r>
              <a:rPr lang="el-GR" altLang="en-US" sz="1800" b="1">
                <a:latin typeface="Trebuchet MS" panose="020B0603020202020204" pitchFamily="34" charset="0"/>
              </a:rPr>
              <a:t>κίνδυνο</a:t>
            </a:r>
            <a:r>
              <a:rPr lang="el-GR" altLang="en-US" sz="1800">
                <a:latin typeface="Trebuchet MS" panose="020B0603020202020204" pitchFamily="34" charset="0"/>
              </a:rPr>
              <a:t> μπορούν κάλλιστα να βελτιώσουν την ωφέλειά τους αγοράζοντας αναλογιστικά ισοδύναμη </a:t>
            </a:r>
            <a:r>
              <a:rPr lang="el-GR" altLang="en-US" sz="1800" b="1">
                <a:latin typeface="Trebuchet MS" panose="020B0603020202020204" pitchFamily="34" charset="0"/>
              </a:rPr>
              <a:t>ασφάλιση</a:t>
            </a:r>
            <a:endParaRPr lang="el-GR" altLang="en-US" sz="1800" b="1" noProof="1">
              <a:solidFill>
                <a:srgbClr val="000099"/>
              </a:solidFill>
              <a:latin typeface="Trebuchet MS" panose="020B0603020202020204" pitchFamily="34" charset="0"/>
            </a:endParaRPr>
          </a:p>
          <a:p>
            <a:pPr algn="ctr" eaLnBrk="1" hangingPunct="1">
              <a:lnSpc>
                <a:spcPct val="160000"/>
              </a:lnSpc>
            </a:pPr>
            <a:r>
              <a:rPr lang="el-GR" altLang="en-US" sz="2000" b="1">
                <a:solidFill>
                  <a:srgbClr val="000099"/>
                </a:solidFill>
                <a:latin typeface="Trebuchet MS" panose="020B0603020202020204" pitchFamily="34" charset="0"/>
              </a:rPr>
              <a:t>π</a:t>
            </a:r>
            <a:r>
              <a:rPr lang="en-US" altLang="en-US" sz="2000" b="1" baseline="-25000" noProof="1">
                <a:solidFill>
                  <a:srgbClr val="000099"/>
                </a:solidFill>
                <a:latin typeface="Trebuchet MS" panose="020B0603020202020204" pitchFamily="34" charset="0"/>
              </a:rPr>
              <a:t>i</a:t>
            </a:r>
            <a:r>
              <a:rPr lang="en-GB" altLang="en-US" sz="2000" b="1" baseline="-25000">
                <a:solidFill>
                  <a:srgbClr val="0000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20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=</a:t>
            </a:r>
            <a:r>
              <a:rPr lang="en-GB" altLang="en-US" sz="2000" b="1">
                <a:solidFill>
                  <a:srgbClr val="0000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2000" noProof="1">
                <a:solidFill>
                  <a:srgbClr val="000099"/>
                </a:solidFill>
                <a:latin typeface="Trebuchet MS" panose="020B0603020202020204" pitchFamily="34" charset="0"/>
              </a:rPr>
              <a:t>(</a:t>
            </a:r>
            <a:r>
              <a:rPr lang="en-GB" altLang="en-US" sz="20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1</a:t>
            </a:r>
            <a:r>
              <a:rPr lang="el-GR" altLang="en-US" sz="2000" b="1">
                <a:solidFill>
                  <a:srgbClr val="000099"/>
                </a:solidFill>
                <a:latin typeface="Trebuchet MS" panose="020B0603020202020204" pitchFamily="34" charset="0"/>
              </a:rPr>
              <a:t> </a:t>
            </a:r>
            <a:r>
              <a:rPr lang="el-GR" altLang="en-US" sz="20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+</a:t>
            </a:r>
            <a:r>
              <a:rPr lang="el-GR" altLang="en-US" sz="2000" b="1">
                <a:solidFill>
                  <a:srgbClr val="000099"/>
                </a:solidFill>
                <a:latin typeface="Trebuchet MS" panose="020B0603020202020204" pitchFamily="34" charset="0"/>
              </a:rPr>
              <a:t> </a:t>
            </a:r>
            <a:r>
              <a:rPr lang="el-GR" altLang="en-US" sz="20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α</a:t>
            </a:r>
            <a:r>
              <a:rPr lang="el-GR" altLang="en-US" sz="2000" noProof="1">
                <a:solidFill>
                  <a:srgbClr val="000099"/>
                </a:solidFill>
                <a:latin typeface="Trebuchet MS" panose="020B0603020202020204" pitchFamily="34" charset="0"/>
              </a:rPr>
              <a:t>)</a:t>
            </a:r>
            <a:r>
              <a:rPr lang="el-GR" altLang="en-US" sz="2000" b="1">
                <a:solidFill>
                  <a:srgbClr val="000099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sz="20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p</a:t>
            </a:r>
            <a:r>
              <a:rPr lang="en-US" altLang="en-US" sz="2000" b="1" baseline="-25000" noProof="1">
                <a:solidFill>
                  <a:srgbClr val="000099"/>
                </a:solidFill>
                <a:latin typeface="Trebuchet MS" panose="020B0603020202020204" pitchFamily="34" charset="0"/>
              </a:rPr>
              <a:t>i</a:t>
            </a:r>
            <a:r>
              <a:rPr lang="el-GR" altLang="en-US" sz="2000" b="1" baseline="-25000">
                <a:solidFill>
                  <a:srgbClr val="000099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sz="20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L</a:t>
            </a:r>
            <a:endParaRPr lang="en-US" altLang="en-US" sz="2000" noProof="1">
              <a:latin typeface="Trebuchet MS" panose="020B0603020202020204" pitchFamily="34" charset="0"/>
            </a:endParaRPr>
          </a:p>
          <a:p>
            <a:pPr lvl="2" eaLnBrk="1" hangingPunct="1">
              <a:lnSpc>
                <a:spcPct val="160000"/>
              </a:lnSpc>
            </a:pPr>
            <a:r>
              <a:rPr lang="el-GR" altLang="en-US" sz="18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π</a:t>
            </a:r>
            <a:r>
              <a:rPr lang="en-US" altLang="en-US" sz="1800" b="1" baseline="-25000" noProof="1">
                <a:solidFill>
                  <a:srgbClr val="000099"/>
                </a:solidFill>
                <a:latin typeface="Trebuchet MS" panose="020B0603020202020204" pitchFamily="34" charset="0"/>
              </a:rPr>
              <a:t>i</a:t>
            </a:r>
            <a:r>
              <a:rPr lang="en-US" altLang="en-US" sz="1800" noProof="1">
                <a:latin typeface="Trebuchet MS" panose="020B0603020202020204" pitchFamily="34" charset="0"/>
              </a:rPr>
              <a:t> </a:t>
            </a:r>
            <a:r>
              <a:rPr lang="el-GR" altLang="en-US" sz="1800">
                <a:latin typeface="Trebuchet MS" panose="020B0603020202020204" pitchFamily="34" charset="0"/>
              </a:rPr>
              <a:t>αναλογιστικά ισοδύναμο ασφάλιστρο</a:t>
            </a:r>
            <a:endParaRPr lang="el-GR" altLang="en-US" sz="1800" noProof="1">
              <a:latin typeface="Trebuchet MS" panose="020B0603020202020204" pitchFamily="34" charset="0"/>
            </a:endParaRPr>
          </a:p>
          <a:p>
            <a:pPr lvl="2" eaLnBrk="1" hangingPunct="1">
              <a:lnSpc>
                <a:spcPct val="160000"/>
              </a:lnSpc>
            </a:pPr>
            <a:r>
              <a:rPr lang="en-US" altLang="en-US" sz="18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p</a:t>
            </a:r>
            <a:r>
              <a:rPr lang="en-US" altLang="en-US" sz="1800" b="1" baseline="-25000" noProof="1">
                <a:solidFill>
                  <a:srgbClr val="000099"/>
                </a:solidFill>
                <a:latin typeface="Trebuchet MS" panose="020B0603020202020204" pitchFamily="34" charset="0"/>
              </a:rPr>
              <a:t>i</a:t>
            </a:r>
            <a:r>
              <a:rPr lang="en-US" altLang="en-US" sz="1800" noProof="1">
                <a:latin typeface="Trebuchet MS" panose="020B0603020202020204" pitchFamily="34" charset="0"/>
              </a:rPr>
              <a:t> </a:t>
            </a:r>
            <a:r>
              <a:rPr lang="el-GR" altLang="en-US" sz="1800">
                <a:latin typeface="Trebuchet MS" panose="020B0603020202020204" pitchFamily="34" charset="0"/>
              </a:rPr>
              <a:t>πιθανότητα να επέλθει ο κίνδυνος</a:t>
            </a:r>
            <a:endParaRPr lang="el-GR" altLang="en-US" sz="1800" noProof="1">
              <a:latin typeface="Trebuchet MS" panose="020B0603020202020204" pitchFamily="34" charset="0"/>
            </a:endParaRPr>
          </a:p>
          <a:p>
            <a:pPr lvl="2" eaLnBrk="1" hangingPunct="1">
              <a:lnSpc>
                <a:spcPct val="160000"/>
              </a:lnSpc>
            </a:pPr>
            <a:r>
              <a:rPr lang="en-US" altLang="en-US" sz="18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L</a:t>
            </a:r>
            <a:r>
              <a:rPr lang="en-US" altLang="en-US" sz="1800" noProof="1">
                <a:latin typeface="Trebuchet MS" panose="020B0603020202020204" pitchFamily="34" charset="0"/>
              </a:rPr>
              <a:t> </a:t>
            </a:r>
            <a:r>
              <a:rPr lang="el-GR" altLang="en-US" sz="1800">
                <a:latin typeface="Trebuchet MS" panose="020B0603020202020204" pitchFamily="34" charset="0"/>
              </a:rPr>
              <a:t>μέγεθος της ζημιάς</a:t>
            </a:r>
            <a:endParaRPr lang="el-GR" altLang="en-US" sz="1800" noProof="1">
              <a:latin typeface="Trebuchet MS" panose="020B0603020202020204" pitchFamily="34" charset="0"/>
            </a:endParaRPr>
          </a:p>
          <a:p>
            <a:pPr lvl="2" eaLnBrk="1" hangingPunct="1">
              <a:lnSpc>
                <a:spcPct val="160000"/>
              </a:lnSpc>
            </a:pPr>
            <a:r>
              <a:rPr lang="el-GR" altLang="en-US" sz="18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α</a:t>
            </a:r>
            <a:r>
              <a:rPr lang="el-GR" altLang="en-US" sz="1800" noProof="1">
                <a:latin typeface="Trebuchet MS" panose="020B0603020202020204" pitchFamily="34" charset="0"/>
              </a:rPr>
              <a:t> </a:t>
            </a:r>
            <a:r>
              <a:rPr lang="el-GR" altLang="en-US" sz="1800">
                <a:latin typeface="Trebuchet MS" panose="020B0603020202020204" pitchFamily="34" charset="0"/>
              </a:rPr>
              <a:t>προσαύξηση</a:t>
            </a:r>
            <a:r>
              <a:rPr lang="el-GR" altLang="en-US" sz="1800" noProof="1">
                <a:latin typeface="Trebuchet MS" panose="020B0603020202020204" pitchFamily="34" charset="0"/>
              </a:rPr>
              <a:t> (</a:t>
            </a:r>
            <a:r>
              <a:rPr lang="el-GR" altLang="en-US" sz="1800">
                <a:latin typeface="Trebuchet MS" panose="020B0603020202020204" pitchFamily="34" charset="0"/>
              </a:rPr>
              <a:t>κέρδη, διοικητικά έξοδα κ.ά.</a:t>
            </a:r>
            <a:r>
              <a:rPr lang="el-GR" altLang="en-US" sz="1800" noProof="1">
                <a:latin typeface="Trebuchet MS" panose="020B0603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προϋποθέσεις αποδοτικότητας στην ασφάλιση</a:t>
            </a:r>
            <a:endParaRPr lang="el-GR" altLang="en-US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l-GR" altLang="en-US" sz="2000" dirty="0">
                <a:latin typeface="Trebuchet MS" panose="020B0603020202020204" pitchFamily="34" charset="0"/>
              </a:rPr>
              <a:t>ανεξαρτησία κινδύνων</a:t>
            </a:r>
          </a:p>
          <a:p>
            <a:pPr eaLnBrk="1" hangingPunct="1">
              <a:spcAft>
                <a:spcPct val="50000"/>
              </a:spcAft>
            </a:pPr>
            <a:r>
              <a:rPr lang="el-GR" altLang="en-US" sz="2000" dirty="0">
                <a:latin typeface="Trebuchet MS" panose="020B0603020202020204" pitchFamily="34" charset="0"/>
              </a:rPr>
              <a:t>κίνδυνος, όχι αβεβαιότητα</a:t>
            </a:r>
          </a:p>
          <a:p>
            <a:pPr eaLnBrk="1" hangingPunct="1">
              <a:spcAft>
                <a:spcPct val="50000"/>
              </a:spcAft>
            </a:pPr>
            <a:r>
              <a:rPr lang="el-GR" altLang="en-US" sz="2000" dirty="0">
                <a:latin typeface="Trebuchet MS" panose="020B0603020202020204" pitchFamily="34" charset="0"/>
              </a:rPr>
              <a:t>απουσία δυσμενούς επιλογής </a:t>
            </a:r>
            <a:r>
              <a:rPr lang="el-GR" altLang="en-US" sz="2000" dirty="0">
                <a:solidFill>
                  <a:srgbClr val="C00000"/>
                </a:solidFill>
                <a:latin typeface="Trebuchet MS" panose="020B0603020202020204" pitchFamily="34" charset="0"/>
              </a:rPr>
              <a:t>(</a:t>
            </a:r>
            <a:r>
              <a:rPr lang="en-US" altLang="en-US" sz="2000" dirty="0">
                <a:solidFill>
                  <a:srgbClr val="C00000"/>
                </a:solidFill>
                <a:latin typeface="Trebuchet MS" panose="020B0603020202020204" pitchFamily="34" charset="0"/>
              </a:rPr>
              <a:t>adverse selection)</a:t>
            </a:r>
            <a:endParaRPr lang="en-US" altLang="en-US" sz="2000" b="1" noProof="1">
              <a:solidFill>
                <a:srgbClr val="C00000"/>
              </a:solidFill>
              <a:latin typeface="Trebuchet MS" panose="020B0603020202020204" pitchFamily="34" charset="0"/>
            </a:endParaRPr>
          </a:p>
          <a:p>
            <a:pPr eaLnBrk="1" hangingPunct="1">
              <a:spcAft>
                <a:spcPct val="50000"/>
              </a:spcAft>
            </a:pPr>
            <a:r>
              <a:rPr lang="el-GR" altLang="en-US" sz="2000" dirty="0">
                <a:latin typeface="Trebuchet MS" panose="020B0603020202020204" pitchFamily="34" charset="0"/>
              </a:rPr>
              <a:t>απουσία ηθικού κινδύνου </a:t>
            </a:r>
            <a:r>
              <a:rPr lang="el-GR" altLang="en-US" sz="2000" dirty="0">
                <a:solidFill>
                  <a:srgbClr val="C00000"/>
                </a:solidFill>
                <a:latin typeface="Trebuchet MS" panose="020B0603020202020204" pitchFamily="34" charset="0"/>
              </a:rPr>
              <a:t>(</a:t>
            </a:r>
            <a:r>
              <a:rPr lang="en-US" altLang="en-US" sz="2000" dirty="0">
                <a:solidFill>
                  <a:srgbClr val="C00000"/>
                </a:solidFill>
                <a:latin typeface="Trebuchet MS" panose="020B0603020202020204" pitchFamily="34" charset="0"/>
              </a:rPr>
              <a:t>moral hazard)</a:t>
            </a:r>
            <a:endParaRPr lang="en-US" altLang="en-US" sz="2000" b="1" noProof="1">
              <a:solidFill>
                <a:srgbClr val="C00000"/>
              </a:solidFill>
              <a:latin typeface="Trebuchet MS" panose="020B0603020202020204" pitchFamily="34" charset="0"/>
            </a:endParaRPr>
          </a:p>
          <a:p>
            <a:pPr lvl="1" eaLnBrk="1" hangingPunct="1">
              <a:spcAft>
                <a:spcPct val="50000"/>
              </a:spcAft>
            </a:pPr>
            <a:r>
              <a:rPr lang="el-GR" altLang="en-US" sz="2000" dirty="0">
                <a:latin typeface="Trebuchet MS" panose="020B0603020202020204" pitchFamily="34" charset="0"/>
              </a:rPr>
              <a:t>όταν μια ή περισσότερες από τις παραπάνω προϋποθέσεις παραβιάζονται ...</a:t>
            </a:r>
          </a:p>
          <a:p>
            <a:pPr lvl="1" eaLnBrk="1" hangingPunct="1">
              <a:spcAft>
                <a:spcPct val="50000"/>
              </a:spcAft>
            </a:pPr>
            <a:r>
              <a:rPr lang="el-GR" altLang="en-US" sz="2000" dirty="0">
                <a:latin typeface="Trebuchet MS" panose="020B0603020202020204" pitchFamily="34" charset="0"/>
              </a:rPr>
              <a:t>... τότε η ασφάλιση θα είναι είτε μη αποδοτική είτε εντελώς ανέφικτη</a:t>
            </a:r>
            <a:endParaRPr lang="el-GR" altLang="en-US" sz="2000" noProof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8">
      <a:dk1>
        <a:srgbClr val="000000"/>
      </a:dk1>
      <a:lt1>
        <a:srgbClr val="FFFFFF"/>
      </a:lt1>
      <a:dk2>
        <a:srgbClr val="CC0000"/>
      </a:dk2>
      <a:lt2>
        <a:srgbClr val="999966"/>
      </a:lt2>
      <a:accent1>
        <a:srgbClr val="CCCCCC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1446</TotalTime>
  <Words>1086</Words>
  <Application>Microsoft Office PowerPoint</Application>
  <PresentationFormat>On-screen Show (4:3)</PresentationFormat>
  <Paragraphs>152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Monotype Sorts</vt:lpstr>
      <vt:lpstr>Times New Roman</vt:lpstr>
      <vt:lpstr>Trebuchet MS</vt:lpstr>
      <vt:lpstr>Wingdings</vt:lpstr>
      <vt:lpstr>Layers</vt:lpstr>
      <vt:lpstr>Οικονομική ανάλυση αγορά και κρατική παρέμβαση, θεωρία ασφάλισης</vt:lpstr>
      <vt:lpstr>ο ρόλος της οικονομικής επιστήμης</vt:lpstr>
      <vt:lpstr>οικονομική αποτελεσματικότητα ( economic efficiency)</vt:lpstr>
      <vt:lpstr>προϋποθέσεις αποτελεσματικότητας</vt:lpstr>
      <vt:lpstr>αστοχίες της αγοράς</vt:lpstr>
      <vt:lpstr>ορθολογική επιλογή σε συνθήκες βεβαιότητας</vt:lpstr>
      <vt:lpstr>ορθολογική επιλογή σε συνθήκες βεβαιότητας</vt:lpstr>
      <vt:lpstr>ορθολογική επιλογή σε συνθήκες κινδύνου (όχι αβεβαιότητας)</vt:lpstr>
      <vt:lpstr>προϋποθέσεις αποδοτικότητας στην ασφάλιση</vt:lpstr>
      <vt:lpstr>δυσμενής επιλογή (adverse selection)</vt:lpstr>
      <vt:lpstr>ηθικός κίνδυνος (moral hazard) (1)</vt:lpstr>
      <vt:lpstr>ηθικός κίνδυνος όταν δεν υπάρχει ασφάλιση</vt:lpstr>
      <vt:lpstr>ηθικός κίνδυνος όταν υπάρχει πλήρης ασφάλιση (100% αποζημίωση)</vt:lpstr>
      <vt:lpstr>ηθικός κίνδυνος (moral hazard) (2)</vt:lpstr>
      <vt:lpstr>ηθικός κίνδυνος όταν υπάρχει ασφάλιση (με συνασφάλιση 50%)</vt:lpstr>
      <vt:lpstr>κοινωνική ασφάλιση</vt:lpstr>
      <vt:lpstr>αναδιανομή σε χρήμα ή σε είδος;</vt:lpstr>
      <vt:lpstr>συμπεράσματα πολιτικής (1)</vt:lpstr>
      <vt:lpstr>συμπεράσματα πολιτικής (2)</vt:lpstr>
    </vt:vector>
  </TitlesOfParts>
  <Company>MoF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welfare state as an efficiency device</dc:title>
  <dc:creator>manos</dc:creator>
  <cp:lastModifiedBy>LEVENTI CHRYSOYLA;ΛΕΒΕΝΤΗ ΧΡΥΣΟΥΛΑ</cp:lastModifiedBy>
  <cp:revision>139</cp:revision>
  <dcterms:created xsi:type="dcterms:W3CDTF">2003-02-10T10:17:58Z</dcterms:created>
  <dcterms:modified xsi:type="dcterms:W3CDTF">2021-11-10T20:40:51Z</dcterms:modified>
</cp:coreProperties>
</file>