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70"/>
  </p:notesMasterIdLst>
  <p:sldIdLst>
    <p:sldId id="256" r:id="rId3"/>
    <p:sldId id="259" r:id="rId4"/>
    <p:sldId id="257" r:id="rId5"/>
    <p:sldId id="261" r:id="rId6"/>
    <p:sldId id="262" r:id="rId7"/>
    <p:sldId id="374" r:id="rId8"/>
    <p:sldId id="481" r:id="rId9"/>
    <p:sldId id="507" r:id="rId10"/>
    <p:sldId id="482" r:id="rId11"/>
    <p:sldId id="483" r:id="rId12"/>
    <p:sldId id="484" r:id="rId13"/>
    <p:sldId id="485" r:id="rId14"/>
    <p:sldId id="486" r:id="rId15"/>
    <p:sldId id="487" r:id="rId16"/>
    <p:sldId id="488" r:id="rId17"/>
    <p:sldId id="489" r:id="rId18"/>
    <p:sldId id="490" r:id="rId19"/>
    <p:sldId id="491" r:id="rId20"/>
    <p:sldId id="492" r:id="rId21"/>
    <p:sldId id="493" r:id="rId22"/>
    <p:sldId id="494" r:id="rId23"/>
    <p:sldId id="495" r:id="rId24"/>
    <p:sldId id="496" r:id="rId25"/>
    <p:sldId id="497" r:id="rId26"/>
    <p:sldId id="498" r:id="rId27"/>
    <p:sldId id="499" r:id="rId28"/>
    <p:sldId id="500" r:id="rId29"/>
    <p:sldId id="501" r:id="rId30"/>
    <p:sldId id="503" r:id="rId31"/>
    <p:sldId id="502" r:id="rId32"/>
    <p:sldId id="504" r:id="rId33"/>
    <p:sldId id="505" r:id="rId34"/>
    <p:sldId id="506" r:id="rId35"/>
    <p:sldId id="508" r:id="rId36"/>
    <p:sldId id="509" r:id="rId37"/>
    <p:sldId id="510" r:id="rId38"/>
    <p:sldId id="511" r:id="rId39"/>
    <p:sldId id="512" r:id="rId40"/>
    <p:sldId id="513" r:id="rId41"/>
    <p:sldId id="514" r:id="rId42"/>
    <p:sldId id="515" r:id="rId43"/>
    <p:sldId id="516" r:id="rId44"/>
    <p:sldId id="517" r:id="rId45"/>
    <p:sldId id="518" r:id="rId46"/>
    <p:sldId id="519" r:id="rId47"/>
    <p:sldId id="520" r:id="rId48"/>
    <p:sldId id="521" r:id="rId49"/>
    <p:sldId id="522" r:id="rId50"/>
    <p:sldId id="523" r:id="rId51"/>
    <p:sldId id="524" r:id="rId52"/>
    <p:sldId id="525" r:id="rId53"/>
    <p:sldId id="526" r:id="rId54"/>
    <p:sldId id="527" r:id="rId55"/>
    <p:sldId id="528" r:id="rId56"/>
    <p:sldId id="529" r:id="rId57"/>
    <p:sldId id="530" r:id="rId58"/>
    <p:sldId id="531" r:id="rId59"/>
    <p:sldId id="532" r:id="rId60"/>
    <p:sldId id="533" r:id="rId61"/>
    <p:sldId id="534" r:id="rId62"/>
    <p:sldId id="535" r:id="rId63"/>
    <p:sldId id="536" r:id="rId64"/>
    <p:sldId id="537" r:id="rId65"/>
    <p:sldId id="538" r:id="rId66"/>
    <p:sldId id="539" r:id="rId67"/>
    <p:sldId id="540" r:id="rId68"/>
    <p:sldId id="354" r:id="rId6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57">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9309" autoAdjust="0"/>
  </p:normalViewPr>
  <p:slideViewPr>
    <p:cSldViewPr>
      <p:cViewPr varScale="1">
        <p:scale>
          <a:sx n="71" d="100"/>
          <a:sy n="71" d="100"/>
        </p:scale>
        <p:origin x="1296" y="60"/>
      </p:cViewPr>
      <p:guideLst>
        <p:guide orient="horz" pos="365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11/9/2015</a:t>
            </a:fld>
            <a:endParaRPr lang="el-GR" dirty="0"/>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dirty="0"/>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dirty="0"/>
          </a:p>
        </p:txBody>
      </p:sp>
    </p:spTree>
    <p:extLst>
      <p:ext uri="{BB962C8B-B14F-4D97-AF65-F5344CB8AC3E}">
        <p14:creationId xmlns:p14="http://schemas.microsoft.com/office/powerpoint/2010/main" val="253302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dirty="0"/>
          </a:p>
        </p:txBody>
      </p:sp>
    </p:spTree>
    <p:extLst>
      <p:ext uri="{BB962C8B-B14F-4D97-AF65-F5344CB8AC3E}">
        <p14:creationId xmlns:p14="http://schemas.microsoft.com/office/powerpoint/2010/main" val="416644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dirty="0"/>
          </a:p>
        </p:txBody>
      </p:sp>
    </p:spTree>
    <p:extLst>
      <p:ext uri="{BB962C8B-B14F-4D97-AF65-F5344CB8AC3E}">
        <p14:creationId xmlns:p14="http://schemas.microsoft.com/office/powerpoint/2010/main" val="285589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34</a:t>
            </a:fld>
            <a:endParaRPr lang="el-GR" dirty="0">
              <a:solidFill>
                <a:prstClr val="black"/>
              </a:solidFill>
            </a:endParaRPr>
          </a:p>
        </p:txBody>
      </p:sp>
    </p:spTree>
    <p:extLst>
      <p:ext uri="{BB962C8B-B14F-4D97-AF65-F5344CB8AC3E}">
        <p14:creationId xmlns:p14="http://schemas.microsoft.com/office/powerpoint/2010/main" val="2050639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67</a:t>
            </a:fld>
            <a:endParaRPr lang="el-GR" dirty="0"/>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Υπότιτλος 2"/>
          <p:cNvSpPr>
            <a:spLocks noGrp="1"/>
          </p:cNvSpPr>
          <p:nvPr>
            <p:ph type="subTitle" idx="1"/>
          </p:nvPr>
        </p:nvSpPr>
        <p:spPr>
          <a:xfrm>
            <a:off x="683568" y="3886200"/>
            <a:ext cx="7776864" cy="1752600"/>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dirty="0"/>
          </a:p>
        </p:txBody>
      </p:sp>
      <p:sp>
        <p:nvSpPr>
          <p:cNvPr id="3" name="Θέση κατακόρυφου κειμένου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936925"/>
            <a:ext cx="7772400" cy="1362075"/>
          </a:xfrm>
        </p:spPr>
        <p:txBody>
          <a:bodyPr anchor="t"/>
          <a:lstStyle>
            <a:lvl1pPr algn="l">
              <a:defRPr sz="4000" b="1" cap="none" baseline="0"/>
            </a:lvl1pPr>
          </a:lstStyle>
          <a:p>
            <a:r>
              <a:rPr lang="en-US" smtClean="0"/>
              <a:t>Click to edit Master title style</a:t>
            </a:r>
            <a:endParaRPr lang="el-GR" dirty="0"/>
          </a:p>
        </p:txBody>
      </p:sp>
      <p:sp>
        <p:nvSpPr>
          <p:cNvPr id="3" name="Θέση κειμένου 2"/>
          <p:cNvSpPr>
            <a:spLocks noGrp="1"/>
          </p:cNvSpPr>
          <p:nvPr>
            <p:ph type="body" idx="1"/>
          </p:nvPr>
        </p:nvSpPr>
        <p:spPr>
          <a:xfrm>
            <a:off x="683568" y="4305077"/>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n-US" smtClean="0"/>
              <a:t>Click to edit Master title style</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n-US" smtClean="0"/>
              <a:t>Click to edit Master title style</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n-US" smtClean="0"/>
              <a:t>Click to edit Master title style</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Οικονομική Ανάπτυξη</a:t>
            </a:r>
            <a:endParaRPr lang="el-GR" dirty="0"/>
          </a:p>
        </p:txBody>
      </p:sp>
      <p:sp>
        <p:nvSpPr>
          <p:cNvPr id="3" name="Υπότιτλος 2"/>
          <p:cNvSpPr>
            <a:spLocks noGrp="1"/>
          </p:cNvSpPr>
          <p:nvPr>
            <p:ph type="subTitle" idx="1"/>
          </p:nvPr>
        </p:nvSpPr>
        <p:spPr>
          <a:xfrm>
            <a:off x="683568" y="3719772"/>
            <a:ext cx="7776864" cy="1752600"/>
          </a:xfrm>
        </p:spPr>
        <p:txBody>
          <a:bodyPr>
            <a:noAutofit/>
          </a:bodyPr>
          <a:lstStyle/>
          <a:p>
            <a:r>
              <a:rPr lang="el-GR" sz="2800" b="1" dirty="0"/>
              <a:t>Ενότητα </a:t>
            </a:r>
            <a:r>
              <a:rPr lang="en-US" sz="2800" b="1" dirty="0" smtClean="0"/>
              <a:t># </a:t>
            </a:r>
            <a:r>
              <a:rPr lang="el-GR" sz="2800" b="1" dirty="0" smtClean="0"/>
              <a:t>4: </a:t>
            </a:r>
            <a:r>
              <a:rPr lang="el-GR" sz="2800" dirty="0" smtClean="0"/>
              <a:t>Κινητοποίηση εγχώριων πόρων</a:t>
            </a:r>
            <a:endParaRPr lang="en-US" sz="2800" dirty="0" smtClean="0"/>
          </a:p>
          <a:p>
            <a:r>
              <a:rPr lang="el-GR" sz="2800" b="1" dirty="0" smtClean="0"/>
              <a:t>Διδάσκων:</a:t>
            </a:r>
            <a:r>
              <a:rPr lang="el-GR" sz="2800" dirty="0" smtClean="0"/>
              <a:t> Πάνος Τσακλόγλου</a:t>
            </a:r>
          </a:p>
          <a:p>
            <a:r>
              <a:rPr lang="el-GR" sz="2800" b="1" dirty="0" smtClean="0"/>
              <a:t>Τμήμα: </a:t>
            </a:r>
            <a:r>
              <a:rPr lang="el-GR" sz="2800" dirty="0" smtClean="0"/>
              <a:t>Διεθνών και Ευρωπαϊκών Οικονομικών Σπουδών</a:t>
            </a:r>
          </a:p>
        </p:txBody>
      </p:sp>
      <p:pic>
        <p:nvPicPr>
          <p:cNvPr id="7" name="Picture 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Δημοσιονομικές πολιτικές (2 από 2)</a:t>
            </a:r>
            <a:endParaRPr lang="el-GR" dirty="0"/>
          </a:p>
        </p:txBody>
      </p:sp>
      <p:sp>
        <p:nvSpPr>
          <p:cNvPr id="3" name="Content Placeholder 2"/>
          <p:cNvSpPr>
            <a:spLocks noGrp="1"/>
          </p:cNvSpPr>
          <p:nvPr>
            <p:ph idx="1"/>
          </p:nvPr>
        </p:nvSpPr>
        <p:spPr/>
        <p:txBody>
          <a:bodyPr>
            <a:normAutofit fontScale="92500"/>
          </a:bodyPr>
          <a:lstStyle/>
          <a:p>
            <a:r>
              <a:rPr lang="el-GR" dirty="0"/>
              <a:t>Δημόσια αγαθά: χρησιμοποίηση από ένα άτομο δεν μειώνει τη διαθέσιμη ποσότητα για ένα άλλο άτομο (non-rival consumption) και δεν μπορεί να αποκλεισθεί η χρήση του αγαθού από άλλα άτομα (non-excludability).  Άρα κανένα κίνητρο για πληρωμή υπηρεσιών αυτού του αγαθού.</a:t>
            </a:r>
          </a:p>
          <a:p>
            <a:r>
              <a:rPr lang="el-GR" dirty="0"/>
              <a:t>Όμως προώθηση οριζόντιας και κάθετης </a:t>
            </a:r>
            <a:r>
              <a:rPr lang="el-GR" dirty="0" smtClean="0"/>
              <a:t>ισότητας ή/και </a:t>
            </a:r>
            <a:r>
              <a:rPr lang="el-GR" dirty="0"/>
              <a:t>επιτάχυνση διαδικασίας οικονομικής </a:t>
            </a:r>
            <a:r>
              <a:rPr lang="el-GR" dirty="0" smtClean="0"/>
              <a:t>ανάπτυξης.</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p14="http://schemas.microsoft.com/office/powerpoint/2010/main" val="714586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Δημόσιες δαπάνες (1 από 5)</a:t>
            </a:r>
            <a:endParaRPr lang="el-GR" dirty="0"/>
          </a:p>
        </p:txBody>
      </p:sp>
      <p:sp>
        <p:nvSpPr>
          <p:cNvPr id="3" name="Content Placeholder 2"/>
          <p:cNvSpPr>
            <a:spLocks noGrp="1"/>
          </p:cNvSpPr>
          <p:nvPr>
            <p:ph idx="1"/>
          </p:nvPr>
        </p:nvSpPr>
        <p:spPr/>
        <p:txBody>
          <a:bodyPr>
            <a:normAutofit fontScale="85000" lnSpcReduction="10000"/>
          </a:bodyPr>
          <a:lstStyle/>
          <a:p>
            <a:r>
              <a:rPr lang="el-GR" dirty="0"/>
              <a:t>Κεφαλαίου </a:t>
            </a:r>
            <a:r>
              <a:rPr lang="el-GR" dirty="0" smtClean="0"/>
              <a:t>– τρέχουσες.</a:t>
            </a:r>
            <a:endParaRPr lang="el-GR" dirty="0"/>
          </a:p>
          <a:p>
            <a:r>
              <a:rPr lang="el-GR" dirty="0"/>
              <a:t>Κεφαλαίου:  Παραδοσιακά μεγάλη σημασία (πίεση ξένων χρηματοδοτών - επενδύσεις υψηλής έντασης κεφαλαίου χωρίς μεγάλο κοινωνικό όφελος)</a:t>
            </a:r>
          </a:p>
          <a:p>
            <a:pPr lvl="1"/>
            <a:r>
              <a:rPr lang="el-GR" dirty="0"/>
              <a:t>Ό</a:t>
            </a:r>
            <a:r>
              <a:rPr lang="el-GR" dirty="0" smtClean="0"/>
              <a:t>χι </a:t>
            </a:r>
            <a:r>
              <a:rPr lang="el-GR" dirty="0"/>
              <a:t>πάντα ιδιαίτερα υψηλή </a:t>
            </a:r>
            <a:r>
              <a:rPr lang="el-GR" dirty="0" smtClean="0"/>
              <a:t>απόδοση. </a:t>
            </a:r>
            <a:endParaRPr lang="el-GR" dirty="0"/>
          </a:p>
          <a:p>
            <a:pPr lvl="1"/>
            <a:r>
              <a:rPr lang="el-GR" dirty="0" smtClean="0"/>
              <a:t>Σημαντικός </a:t>
            </a:r>
            <a:r>
              <a:rPr lang="el-GR" dirty="0"/>
              <a:t>περιοριστικός παράγοντας η έλλειψη </a:t>
            </a:r>
            <a:r>
              <a:rPr lang="el-GR" dirty="0" smtClean="0"/>
              <a:t>συντήρησης.</a:t>
            </a:r>
            <a:endParaRPr lang="el-GR" dirty="0"/>
          </a:p>
          <a:p>
            <a:r>
              <a:rPr lang="el-GR" dirty="0"/>
              <a:t>Μεγάλες διαφορές μεταξύ ΑΧ  /  κατά μέσο όρο γύρω στο 20% των συνολικών κρατικών δαπανών σε κεφαλαιουχικές </a:t>
            </a:r>
            <a:r>
              <a:rPr lang="el-GR" dirty="0" smtClean="0"/>
              <a:t>δαπάνες.</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p14="http://schemas.microsoft.com/office/powerpoint/2010/main" val="3720621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Δημόσιες δαπάνες (2 από 5)</a:t>
            </a:r>
            <a:endParaRPr lang="el-GR" dirty="0"/>
          </a:p>
        </p:txBody>
      </p:sp>
      <p:sp>
        <p:nvSpPr>
          <p:cNvPr id="3" name="Content Placeholder 2"/>
          <p:cNvSpPr>
            <a:spLocks noGrp="1"/>
          </p:cNvSpPr>
          <p:nvPr>
            <p:ph idx="1"/>
          </p:nvPr>
        </p:nvSpPr>
        <p:spPr/>
        <p:txBody>
          <a:bodyPr>
            <a:normAutofit fontScale="85000" lnSpcReduction="10000"/>
          </a:bodyPr>
          <a:lstStyle/>
          <a:p>
            <a:r>
              <a:rPr lang="el-GR" dirty="0"/>
              <a:t>Ορισμένες ΑΧ υψηλότατες στρατιωτικές </a:t>
            </a:r>
            <a:r>
              <a:rPr lang="el-GR" dirty="0" smtClean="0"/>
              <a:t>δαπάνες.</a:t>
            </a:r>
            <a:endParaRPr lang="el-GR" dirty="0"/>
          </a:p>
          <a:p>
            <a:r>
              <a:rPr lang="el-GR" dirty="0" smtClean="0"/>
              <a:t>Εξοπλισμοί</a:t>
            </a:r>
            <a:r>
              <a:rPr lang="el-GR" dirty="0"/>
              <a:t>, μεγάλη στρατιωτική μηχανή) κυρίως Μ. Ανατολή και Β. Αφρική (έως και 15% ΑΕΠ</a:t>
            </a:r>
            <a:r>
              <a:rPr lang="el-GR" dirty="0" smtClean="0"/>
              <a:t>).</a:t>
            </a:r>
            <a:endParaRPr lang="el-GR" dirty="0"/>
          </a:p>
          <a:p>
            <a:r>
              <a:rPr lang="el-GR" dirty="0"/>
              <a:t>Αποτελέσματα καταστροφικά για τη διαδικασία της Οικονομικής Ανάπτυξης  /  μείωση πόρων διαθέσιμων για </a:t>
            </a:r>
            <a:r>
              <a:rPr lang="el-GR" dirty="0" smtClean="0"/>
              <a:t>επενδύσεις.</a:t>
            </a:r>
            <a:endParaRPr lang="el-GR" dirty="0"/>
          </a:p>
          <a:p>
            <a:r>
              <a:rPr lang="el-GR" dirty="0" smtClean="0"/>
              <a:t>Παραδείγματα </a:t>
            </a:r>
            <a:r>
              <a:rPr lang="el-GR" dirty="0"/>
              <a:t>Δ. Γερμανίας και Ιαπωνίας μετά το Β' Π.Π</a:t>
            </a:r>
            <a:r>
              <a:rPr lang="el-GR" dirty="0" smtClean="0"/>
              <a:t>..</a:t>
            </a:r>
            <a:endParaRPr lang="el-GR" dirty="0"/>
          </a:p>
          <a:p>
            <a:r>
              <a:rPr lang="el-GR" dirty="0"/>
              <a:t>Συνήθως αντίστροφη σχέση στρατιωτικών και κοινωνικών </a:t>
            </a:r>
            <a:r>
              <a:rPr lang="el-GR" dirty="0" smtClean="0"/>
              <a:t>δαπανών.</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p14="http://schemas.microsoft.com/office/powerpoint/2010/main" val="2570044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Δημόσιες δαπάνες (3 από 5)</a:t>
            </a:r>
            <a:endParaRPr lang="el-GR" dirty="0"/>
          </a:p>
        </p:txBody>
      </p:sp>
      <p:pic>
        <p:nvPicPr>
          <p:cNvPr id="5" name="Content Placeholder 4" descr="Στρατιωτικές δαπάνες ως ποσοστό του ΑΕΠ. " title="Γράφημα"/>
          <p:cNvPicPr>
            <a:picLocks noGrp="1" noChangeAspect="1"/>
          </p:cNvPicPr>
          <p:nvPr>
            <p:ph idx="1"/>
          </p:nvPr>
        </p:nvPicPr>
        <p:blipFill>
          <a:blip r:embed="rId2"/>
          <a:stretch>
            <a:fillRect/>
          </a:stretch>
        </p:blipFill>
        <p:spPr>
          <a:xfrm>
            <a:off x="1526631" y="1600200"/>
            <a:ext cx="6090737" cy="4525963"/>
          </a:xfrm>
          <a:prstGeom prst="rect">
            <a:avLst/>
          </a:prstGeom>
        </p:spPr>
      </p:pic>
      <p:sp>
        <p:nvSpPr>
          <p:cNvPr id="4" name="Slide Number Placeholder 3"/>
          <p:cNvSpPr>
            <a:spLocks noGrp="1"/>
          </p:cNvSpPr>
          <p:nvPr>
            <p:ph type="sldNum" sz="quarter" idx="12"/>
          </p:nvPr>
        </p:nvSpPr>
        <p:spPr/>
        <p:txBody>
          <a:bodyPr/>
          <a:lstStyle/>
          <a:p>
            <a:fld id="{53C4726A-630D-4CB4-B088-BAB00F4188E9}" type="slidenum">
              <a:rPr lang="el-GR" smtClean="0"/>
              <a:pPr/>
              <a:t>13</a:t>
            </a:fld>
            <a:endParaRPr lang="el-GR" dirty="0"/>
          </a:p>
        </p:txBody>
      </p:sp>
    </p:spTree>
    <p:extLst>
      <p:ext uri="{BB962C8B-B14F-4D97-AF65-F5344CB8AC3E}">
        <p14:creationId xmlns:p14="http://schemas.microsoft.com/office/powerpoint/2010/main" val="885352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Δημόσιες δαπάνες (4 από 5)</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14</a:t>
            </a:fld>
            <a:endParaRPr lang="el-GR" dirty="0"/>
          </a:p>
        </p:txBody>
      </p:sp>
      <p:sp>
        <p:nvSpPr>
          <p:cNvPr id="3" name="Content Placeholder 2"/>
          <p:cNvSpPr>
            <a:spLocks noGrp="1"/>
          </p:cNvSpPr>
          <p:nvPr>
            <p:ph idx="1"/>
          </p:nvPr>
        </p:nvSpPr>
        <p:spPr/>
        <p:txBody>
          <a:bodyPr>
            <a:normAutofit/>
          </a:bodyPr>
          <a:lstStyle/>
          <a:p>
            <a:r>
              <a:rPr lang="el-GR" dirty="0"/>
              <a:t>Δομή τρεχουσών δαπανών κεντρικής κυβέρνησης στις </a:t>
            </a:r>
            <a:r>
              <a:rPr lang="el-GR" dirty="0" smtClean="0"/>
              <a:t>ΑΧ.</a:t>
            </a:r>
            <a:endParaRPr lang="el-GR" dirty="0"/>
          </a:p>
          <a:p>
            <a:r>
              <a:rPr lang="el-GR" dirty="0"/>
              <a:t>Μεγάλες διαφορές μεταξύ </a:t>
            </a:r>
            <a:r>
              <a:rPr lang="el-GR" dirty="0" smtClean="0"/>
              <a:t>ΑΧ.</a:t>
            </a:r>
            <a:endParaRPr lang="el-GR" dirty="0"/>
          </a:p>
          <a:p>
            <a:r>
              <a:rPr lang="el-GR" dirty="0"/>
              <a:t>Μισθοί δημοσίων </a:t>
            </a:r>
            <a:r>
              <a:rPr lang="el-GR" dirty="0" smtClean="0"/>
              <a:t>υπαλλήλων.</a:t>
            </a:r>
            <a:endParaRPr lang="el-GR" dirty="0"/>
          </a:p>
          <a:p>
            <a:r>
              <a:rPr lang="el-GR" dirty="0"/>
              <a:t>Ποιότητα δημόσιας διοίκησης (Ινδία / Γαλλόφωνη Αφρική</a:t>
            </a:r>
            <a:r>
              <a:rPr lang="el-GR" dirty="0" smtClean="0"/>
              <a:t>).</a:t>
            </a:r>
            <a:endParaRPr lang="el-GR" dirty="0"/>
          </a:p>
          <a:p>
            <a:pPr marL="0" indent="0">
              <a:buNone/>
            </a:pPr>
            <a:endParaRPr lang="el-GR" dirty="0"/>
          </a:p>
          <a:p>
            <a:endParaRPr lang="el-GR" dirty="0"/>
          </a:p>
        </p:txBody>
      </p:sp>
    </p:spTree>
    <p:extLst>
      <p:ext uri="{BB962C8B-B14F-4D97-AF65-F5344CB8AC3E}">
        <p14:creationId xmlns:p14="http://schemas.microsoft.com/office/powerpoint/2010/main" val="1747132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Δημόσιες δαπάνες (5 από 5)</a:t>
            </a:r>
            <a:endParaRPr lang="el-GR" dirty="0"/>
          </a:p>
        </p:txBody>
      </p:sp>
      <p:sp>
        <p:nvSpPr>
          <p:cNvPr id="3" name="Content Placeholder 2"/>
          <p:cNvSpPr>
            <a:spLocks noGrp="1"/>
          </p:cNvSpPr>
          <p:nvPr>
            <p:ph idx="1"/>
          </p:nvPr>
        </p:nvSpPr>
        <p:spPr/>
        <p:txBody>
          <a:bodyPr>
            <a:normAutofit fontScale="92500" lnSpcReduction="10000"/>
          </a:bodyPr>
          <a:lstStyle/>
          <a:p>
            <a:r>
              <a:rPr lang="el-GR" dirty="0"/>
              <a:t>Τόκοι Δημοσίου Χρέους.</a:t>
            </a:r>
          </a:p>
          <a:p>
            <a:pPr lvl="1"/>
            <a:r>
              <a:rPr lang="el-GR" dirty="0"/>
              <a:t>Σε πολλές χώρες γάγγραινα.</a:t>
            </a:r>
          </a:p>
          <a:p>
            <a:pPr lvl="1"/>
            <a:r>
              <a:rPr lang="el-GR" dirty="0"/>
              <a:t>Εσωτερικός - εξωτερικός δανεισμός.</a:t>
            </a:r>
          </a:p>
          <a:p>
            <a:r>
              <a:rPr lang="el-GR" dirty="0"/>
              <a:t>Συνέπειες:</a:t>
            </a:r>
          </a:p>
          <a:p>
            <a:pPr lvl="1"/>
            <a:r>
              <a:rPr lang="el-GR" dirty="0"/>
              <a:t>Μείωση πιστοληπτικής ικανότητας της χώρας στο εξωτερικό - προβλήματα χρηματοδότησης εισαγωγών / επενδύσεων.</a:t>
            </a:r>
          </a:p>
          <a:p>
            <a:pPr lvl="1"/>
            <a:r>
              <a:rPr lang="el-GR" dirty="0"/>
              <a:t>Αύξηση επιτοκίων και κόστους κεφαλαίου =&gt; μείωση επενδύσεων. </a:t>
            </a:r>
          </a:p>
        </p:txBody>
      </p:sp>
      <p:sp>
        <p:nvSpPr>
          <p:cNvPr id="4" name="Slide Number Placeholder 3"/>
          <p:cNvSpPr>
            <a:spLocks noGrp="1"/>
          </p:cNvSpPr>
          <p:nvPr>
            <p:ph type="sldNum" sz="quarter" idx="12"/>
          </p:nvPr>
        </p:nvSpPr>
        <p:spPr/>
        <p:txBody>
          <a:bodyPr/>
          <a:lstStyle/>
          <a:p>
            <a:fld id="{53C4726A-630D-4CB4-B088-BAB00F4188E9}" type="slidenum">
              <a:rPr lang="el-GR" smtClean="0"/>
              <a:pPr/>
              <a:t>15</a:t>
            </a:fld>
            <a:endParaRPr lang="el-GR" dirty="0"/>
          </a:p>
        </p:txBody>
      </p:sp>
    </p:spTree>
    <p:extLst>
      <p:ext uri="{BB962C8B-B14F-4D97-AF65-F5344CB8AC3E}">
        <p14:creationId xmlns:p14="http://schemas.microsoft.com/office/powerpoint/2010/main" val="4068805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Δημόσια έσοδα (1 από 18)</a:t>
            </a:r>
            <a:endParaRPr lang="el-GR" dirty="0"/>
          </a:p>
        </p:txBody>
      </p:sp>
      <p:sp>
        <p:nvSpPr>
          <p:cNvPr id="3" name="Content Placeholder 2"/>
          <p:cNvSpPr>
            <a:spLocks noGrp="1"/>
          </p:cNvSpPr>
          <p:nvPr>
            <p:ph idx="1"/>
          </p:nvPr>
        </p:nvSpPr>
        <p:spPr/>
        <p:txBody>
          <a:bodyPr/>
          <a:lstStyle/>
          <a:p>
            <a:r>
              <a:rPr lang="el-GR" dirty="0"/>
              <a:t>Συνέπειες φορολογίας σε κίνητρα και δυνατότητα του ιδιωτικού τομέα να αποταμιεύσει και να </a:t>
            </a:r>
            <a:r>
              <a:rPr lang="el-GR" dirty="0" smtClean="0"/>
              <a:t>επενδύσει.</a:t>
            </a:r>
            <a:endParaRPr lang="el-GR" dirty="0"/>
          </a:p>
          <a:p>
            <a:r>
              <a:rPr lang="el-GR" dirty="0" smtClean="0"/>
              <a:t>Φόροι </a:t>
            </a:r>
            <a:r>
              <a:rPr lang="el-GR" dirty="0"/>
              <a:t>που επιβάλλονται στα νοικοκυριά.  </a:t>
            </a:r>
            <a:r>
              <a:rPr lang="el-GR" dirty="0" smtClean="0"/>
              <a:t>Μειώνουν </a:t>
            </a:r>
            <a:r>
              <a:rPr lang="el-GR" dirty="0"/>
              <a:t>κυρίως κατανάλωση ή αποταμίευση; </a:t>
            </a:r>
            <a:endParaRPr lang="el-GR" dirty="0" smtClean="0"/>
          </a:p>
          <a:p>
            <a:pPr lvl="1"/>
            <a:r>
              <a:rPr lang="el-GR" dirty="0" smtClean="0"/>
              <a:t>Αμφιλεγόμενο </a:t>
            </a:r>
            <a:r>
              <a:rPr lang="el-GR" dirty="0"/>
              <a:t>ζήτημα.  Αντικρουόμενα συμπεράσματα εμπειρικών μελετών.  </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16</a:t>
            </a:fld>
            <a:endParaRPr lang="el-GR" dirty="0"/>
          </a:p>
        </p:txBody>
      </p:sp>
    </p:spTree>
    <p:extLst>
      <p:ext uri="{BB962C8B-B14F-4D97-AF65-F5344CB8AC3E}">
        <p14:creationId xmlns:p14="http://schemas.microsoft.com/office/powerpoint/2010/main" val="357624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Δημόσια έσοδα (2 από 18)</a:t>
            </a:r>
            <a:endParaRPr lang="el-GR" dirty="0"/>
          </a:p>
        </p:txBody>
      </p:sp>
      <p:sp>
        <p:nvSpPr>
          <p:cNvPr id="3" name="Content Placeholder 2"/>
          <p:cNvSpPr>
            <a:spLocks noGrp="1"/>
          </p:cNvSpPr>
          <p:nvPr>
            <p:ph idx="1"/>
          </p:nvPr>
        </p:nvSpPr>
        <p:spPr/>
        <p:txBody>
          <a:bodyPr>
            <a:normAutofit fontScale="77500" lnSpcReduction="20000"/>
          </a:bodyPr>
          <a:lstStyle/>
          <a:p>
            <a:r>
              <a:rPr lang="el-GR" dirty="0" smtClean="0"/>
              <a:t>Γενικά</a:t>
            </a:r>
            <a:r>
              <a:rPr lang="el-GR" dirty="0"/>
              <a:t>: σίγουρα οι έμμεσοι φόροι μειώνουν κυρίως την κατανάλωση ενώ άμεσοι φόροι έχουν πολύ μεγαλύτερη επίδραση στις αποταμιεύσεις.  </a:t>
            </a:r>
          </a:p>
          <a:p>
            <a:r>
              <a:rPr lang="el-GR" dirty="0"/>
              <a:t>Στις περισσότερες ΑΧ όλοι σχεδόν οι φόροι εισοδήματος φυσικών προσώπων πληρώνονται από το πλουσιότερο 20% των νοικοκυριών.  Αν MPC των πλουσίων είναι υψηλή (Λ. Αμερική), μικρή επίδραση στις συνολικές αποταμιεύσεις, αν όμως είναι υψηλή (ΝΑ Ασία) τότε σημαντικές επιπτώσεις.  </a:t>
            </a:r>
          </a:p>
          <a:p>
            <a:r>
              <a:rPr lang="el-GR" dirty="0"/>
              <a:t>Επίσης, έμμεσοι φόροι: πολυτελή αγαθά, μεγάλη ελαστικότητα ζήτησης, μικρά έσοδα   /  βασικά αγαθά, ανελαστική ζήτηση, μεγάλα έσοδα, αλλά μεγάλη επιβάρυνση φτωχών.</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17</a:t>
            </a:fld>
            <a:endParaRPr lang="el-GR" dirty="0"/>
          </a:p>
        </p:txBody>
      </p:sp>
    </p:spTree>
    <p:extLst>
      <p:ext uri="{BB962C8B-B14F-4D97-AF65-F5344CB8AC3E}">
        <p14:creationId xmlns:p14="http://schemas.microsoft.com/office/powerpoint/2010/main" val="3778889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Δημόσια έσοδα (3 από 18)</a:t>
            </a:r>
            <a:endParaRPr lang="el-GR" dirty="0"/>
          </a:p>
        </p:txBody>
      </p:sp>
      <p:sp>
        <p:nvSpPr>
          <p:cNvPr id="3" name="Content Placeholder 2"/>
          <p:cNvSpPr>
            <a:spLocks noGrp="1"/>
          </p:cNvSpPr>
          <p:nvPr>
            <p:ph idx="1"/>
          </p:nvPr>
        </p:nvSpPr>
        <p:spPr/>
        <p:txBody>
          <a:bodyPr>
            <a:normAutofit/>
          </a:bodyPr>
          <a:lstStyle/>
          <a:p>
            <a:r>
              <a:rPr lang="el-GR" dirty="0" smtClean="0"/>
              <a:t>Φόροι </a:t>
            </a:r>
            <a:r>
              <a:rPr lang="el-GR" dirty="0"/>
              <a:t>στα παρακρατούμενα κέρδη επιχειρήσεων: </a:t>
            </a:r>
            <a:r>
              <a:rPr lang="el-GR" dirty="0" smtClean="0"/>
              <a:t>Μείωση </a:t>
            </a:r>
            <a:r>
              <a:rPr lang="el-GR" dirty="0"/>
              <a:t>αποταμιεύσεων και επενδύσεων.</a:t>
            </a:r>
          </a:p>
          <a:p>
            <a:r>
              <a:rPr lang="el-GR" dirty="0" smtClean="0"/>
              <a:t>Φόροι </a:t>
            </a:r>
            <a:r>
              <a:rPr lang="el-GR" dirty="0"/>
              <a:t>στα κέρδη ξένων επιχειρήσεων που δραστηριοποιούνται στο χώρο της εκμετάλλευσης φυσικών πόρων </a:t>
            </a:r>
            <a:r>
              <a:rPr lang="el-GR" dirty="0" smtClean="0"/>
              <a:t>ΑΧ. Μικρή </a:t>
            </a:r>
            <a:r>
              <a:rPr lang="el-GR" dirty="0"/>
              <a:t>επίδραση στις εγχώριες αποταμιεύσεις, εκτός αν υπάρχουν και ημεδαποί μέτοχοι.</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18</a:t>
            </a:fld>
            <a:endParaRPr lang="el-GR" dirty="0"/>
          </a:p>
        </p:txBody>
      </p:sp>
    </p:spTree>
    <p:extLst>
      <p:ext uri="{BB962C8B-B14F-4D97-AF65-F5344CB8AC3E}">
        <p14:creationId xmlns:p14="http://schemas.microsoft.com/office/powerpoint/2010/main" val="3027378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Δημόσια έσοδα (4 από 18)</a:t>
            </a:r>
            <a:endParaRPr lang="el-GR" dirty="0"/>
          </a:p>
        </p:txBody>
      </p:sp>
      <p:sp>
        <p:nvSpPr>
          <p:cNvPr id="3" name="Content Placeholder 2"/>
          <p:cNvSpPr>
            <a:spLocks noGrp="1"/>
          </p:cNvSpPr>
          <p:nvPr>
            <p:ph idx="1"/>
          </p:nvPr>
        </p:nvSpPr>
        <p:spPr/>
        <p:txBody>
          <a:bodyPr/>
          <a:lstStyle/>
          <a:p>
            <a:r>
              <a:rPr lang="el-GR" dirty="0"/>
              <a:t>Δυνητικά μεγάλη σημασία: τύπος συστήματος κοινωνικής ασφάλισης.  </a:t>
            </a:r>
          </a:p>
          <a:p>
            <a:r>
              <a:rPr lang="el-GR" dirty="0"/>
              <a:t>Πολλές ΑΧ υιοθετούν τώρα τέτοια συστήματα). </a:t>
            </a:r>
          </a:p>
        </p:txBody>
      </p:sp>
      <p:sp>
        <p:nvSpPr>
          <p:cNvPr id="4" name="Slide Number Placeholder 3"/>
          <p:cNvSpPr>
            <a:spLocks noGrp="1"/>
          </p:cNvSpPr>
          <p:nvPr>
            <p:ph type="sldNum" sz="quarter" idx="12"/>
          </p:nvPr>
        </p:nvSpPr>
        <p:spPr/>
        <p:txBody>
          <a:bodyPr/>
          <a:lstStyle/>
          <a:p>
            <a:fld id="{53C4726A-630D-4CB4-B088-BAB00F4188E9}" type="slidenum">
              <a:rPr lang="el-GR" smtClean="0"/>
              <a:pPr/>
              <a:t>19</a:t>
            </a:fld>
            <a:endParaRPr lang="el-GR" dirty="0"/>
          </a:p>
        </p:txBody>
      </p:sp>
    </p:spTree>
    <p:extLst>
      <p:ext uri="{BB962C8B-B14F-4D97-AF65-F5344CB8AC3E}">
        <p14:creationId xmlns:p14="http://schemas.microsoft.com/office/powerpoint/2010/main" val="2433874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Οικονομικό Πανεπιστήμιο Αθηνών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
        <p:nvSpPr>
          <p:cNvPr id="4" name="Slide Number Placeholder 3"/>
          <p:cNvSpPr>
            <a:spLocks noGrp="1"/>
          </p:cNvSpPr>
          <p:nvPr>
            <p:ph type="sldNum" sz="quarter" idx="12"/>
          </p:nvPr>
        </p:nvSpPr>
        <p:spPr/>
        <p:txBody>
          <a:bodyPr/>
          <a:lstStyle/>
          <a:p>
            <a:fld id="{53C4726A-630D-4CB4-B088-BAB00F4188E9}" type="slidenum">
              <a:rPr lang="el-GR" smtClean="0"/>
              <a:pPr/>
              <a:t>2</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Δημόσια έσοδα (5 από 18)</a:t>
            </a:r>
            <a:endParaRPr lang="el-GR" dirty="0"/>
          </a:p>
        </p:txBody>
      </p:sp>
      <p:sp>
        <p:nvSpPr>
          <p:cNvPr id="3" name="Content Placeholder 2"/>
          <p:cNvSpPr>
            <a:spLocks noGrp="1"/>
          </p:cNvSpPr>
          <p:nvPr>
            <p:ph idx="1"/>
          </p:nvPr>
        </p:nvSpPr>
        <p:spPr/>
        <p:txBody>
          <a:bodyPr>
            <a:normAutofit/>
          </a:bodyPr>
          <a:lstStyle/>
          <a:p>
            <a:r>
              <a:rPr lang="el-GR" dirty="0"/>
              <a:t>Δύο βασικοί τύποι συστημάτων κοινωνικής </a:t>
            </a:r>
            <a:r>
              <a:rPr lang="el-GR" dirty="0" smtClean="0"/>
              <a:t>ασφάλισης:</a:t>
            </a:r>
          </a:p>
          <a:p>
            <a:r>
              <a:rPr lang="el-GR" dirty="0" smtClean="0"/>
              <a:t>Διανεμητικό </a:t>
            </a:r>
            <a:r>
              <a:rPr lang="el-GR" dirty="0"/>
              <a:t>(Pay as you </a:t>
            </a:r>
            <a:r>
              <a:rPr lang="el-GR" dirty="0" smtClean="0"/>
              <a:t>go): Εργάτες </a:t>
            </a:r>
            <a:r>
              <a:rPr lang="el-GR" dirty="0"/>
              <a:t>πληρώνουν συντάξεις συνταξιούχων μέσω </a:t>
            </a:r>
            <a:r>
              <a:rPr lang="el-GR" dirty="0" smtClean="0"/>
              <a:t>εισφορών.</a:t>
            </a:r>
            <a:endParaRPr lang="el-GR" dirty="0"/>
          </a:p>
          <a:p>
            <a:r>
              <a:rPr lang="el-GR" dirty="0"/>
              <a:t>Κεφαλαιοποιητικό ((Pay as you </a:t>
            </a:r>
            <a:r>
              <a:rPr lang="el-GR" dirty="0" smtClean="0"/>
              <a:t>earn): Εισφορές </a:t>
            </a:r>
            <a:r>
              <a:rPr lang="el-GR" dirty="0"/>
              <a:t>επενδύονται και τα κέρδη τους αποδίδονται υπό μορφή </a:t>
            </a:r>
            <a:r>
              <a:rPr lang="el-GR" dirty="0" smtClean="0"/>
              <a:t>συντάξεων.</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20</a:t>
            </a:fld>
            <a:endParaRPr lang="el-GR" dirty="0"/>
          </a:p>
        </p:txBody>
      </p:sp>
    </p:spTree>
    <p:extLst>
      <p:ext uri="{BB962C8B-B14F-4D97-AF65-F5344CB8AC3E}">
        <p14:creationId xmlns:p14="http://schemas.microsoft.com/office/powerpoint/2010/main" val="3582459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Δημόσια έσοδα (6 από 18)</a:t>
            </a:r>
            <a:endParaRPr lang="el-GR" dirty="0"/>
          </a:p>
        </p:txBody>
      </p:sp>
      <p:sp>
        <p:nvSpPr>
          <p:cNvPr id="3" name="Content Placeholder 2"/>
          <p:cNvSpPr>
            <a:spLocks noGrp="1"/>
          </p:cNvSpPr>
          <p:nvPr>
            <p:ph idx="1"/>
          </p:nvPr>
        </p:nvSpPr>
        <p:spPr/>
        <p:txBody>
          <a:bodyPr/>
          <a:lstStyle/>
          <a:p>
            <a:r>
              <a:rPr lang="el-GR" dirty="0"/>
              <a:t>Χωρίς σύστημα κοινωνικής ασφάλισης =&gt; αποταμίευση για σύνταξη.  </a:t>
            </a:r>
          </a:p>
          <a:p>
            <a:r>
              <a:rPr lang="el-GR" dirty="0" smtClean="0"/>
              <a:t>Με </a:t>
            </a:r>
            <a:r>
              <a:rPr lang="el-GR" dirty="0"/>
              <a:t>κοινωνική ασφάλιση όχι τέτοιο </a:t>
            </a:r>
            <a:r>
              <a:rPr lang="el-GR" dirty="0" smtClean="0"/>
              <a:t>κίνητρο.</a:t>
            </a:r>
            <a:endParaRPr lang="el-GR" dirty="0"/>
          </a:p>
          <a:p>
            <a:r>
              <a:rPr lang="el-GR" dirty="0"/>
              <a:t>Όμως, δημόσιες </a:t>
            </a:r>
            <a:r>
              <a:rPr lang="el-GR" dirty="0" smtClean="0"/>
              <a:t>αποταμιεύσεις.</a:t>
            </a:r>
            <a:endParaRPr lang="el-GR" dirty="0"/>
          </a:p>
          <a:p>
            <a:r>
              <a:rPr lang="el-GR" dirty="0"/>
              <a:t>Σημαντική παράμετρος : ποσοστό </a:t>
            </a:r>
            <a:r>
              <a:rPr lang="el-GR" dirty="0" smtClean="0"/>
              <a:t>απόδοσης.</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21</a:t>
            </a:fld>
            <a:endParaRPr lang="el-GR" dirty="0"/>
          </a:p>
        </p:txBody>
      </p:sp>
    </p:spTree>
    <p:extLst>
      <p:ext uri="{BB962C8B-B14F-4D97-AF65-F5344CB8AC3E}">
        <p14:creationId xmlns:p14="http://schemas.microsoft.com/office/powerpoint/2010/main" val="3278099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Δημόσια έσοδα (7 από 18)</a:t>
            </a:r>
            <a:endParaRPr lang="el-GR" dirty="0"/>
          </a:p>
        </p:txBody>
      </p:sp>
      <p:sp>
        <p:nvSpPr>
          <p:cNvPr id="3" name="Content Placeholder 2"/>
          <p:cNvSpPr>
            <a:spLocks noGrp="1"/>
          </p:cNvSpPr>
          <p:nvPr>
            <p:ph idx="1"/>
          </p:nvPr>
        </p:nvSpPr>
        <p:spPr/>
        <p:txBody>
          <a:bodyPr>
            <a:normAutofit fontScale="85000" lnSpcReduction="20000"/>
          </a:bodyPr>
          <a:lstStyle/>
          <a:p>
            <a:r>
              <a:rPr lang="el-GR" dirty="0"/>
              <a:t>Ειδικά για φορολογία κεφαλαίου.  </a:t>
            </a:r>
          </a:p>
          <a:p>
            <a:r>
              <a:rPr lang="el-GR" dirty="0"/>
              <a:t>Διεθνής κινητικότητα πολύ μεγαλύτερη από αυτή της </a:t>
            </a:r>
            <a:r>
              <a:rPr lang="el-GR" dirty="0" smtClean="0"/>
              <a:t>εργασίας (αν </a:t>
            </a:r>
            <a:r>
              <a:rPr lang="el-GR" dirty="0"/>
              <a:t>και υπάρχουν πολλοί φραγμοί / όχι perfect capital mobility</a:t>
            </a:r>
            <a:r>
              <a:rPr lang="el-GR" dirty="0" smtClean="0"/>
              <a:t>).</a:t>
            </a:r>
            <a:endParaRPr lang="el-GR" dirty="0"/>
          </a:p>
          <a:p>
            <a:r>
              <a:rPr lang="el-GR" dirty="0"/>
              <a:t>Τοποθέτηση εκεί που υπάρχουν οι υψηλότερες αποδόσεις μετά από φορολογία.  Λογικά, στις ΑΧ σπάνις κεφαλαίου, άρα υψηλότερες αποδόσεις =&gt; προσέλκυση κεφαλαίου. </a:t>
            </a:r>
            <a:r>
              <a:rPr lang="el-GR" dirty="0" smtClean="0"/>
              <a:t>Αν </a:t>
            </a:r>
            <a:r>
              <a:rPr lang="el-GR" dirty="0"/>
              <a:t>όμως τα εισοδήματα κεφαλαίου έχουν υψηλή φορολογία, έξοδος κεφαλαίου από την ΑΧ (capital flight</a:t>
            </a:r>
            <a:r>
              <a:rPr lang="el-GR" dirty="0" smtClean="0"/>
              <a:t>).</a:t>
            </a:r>
            <a:endParaRPr lang="el-GR" dirty="0"/>
          </a:p>
          <a:p>
            <a:r>
              <a:rPr lang="el-GR" dirty="0"/>
              <a:t>Ελβετικές τράπεζες κλπ. </a:t>
            </a:r>
          </a:p>
        </p:txBody>
      </p:sp>
      <p:sp>
        <p:nvSpPr>
          <p:cNvPr id="4" name="Slide Number Placeholder 3"/>
          <p:cNvSpPr>
            <a:spLocks noGrp="1"/>
          </p:cNvSpPr>
          <p:nvPr>
            <p:ph type="sldNum" sz="quarter" idx="12"/>
          </p:nvPr>
        </p:nvSpPr>
        <p:spPr/>
        <p:txBody>
          <a:bodyPr/>
          <a:lstStyle/>
          <a:p>
            <a:fld id="{53C4726A-630D-4CB4-B088-BAB00F4188E9}" type="slidenum">
              <a:rPr lang="el-GR" smtClean="0"/>
              <a:pPr/>
              <a:t>22</a:t>
            </a:fld>
            <a:endParaRPr lang="el-GR" dirty="0"/>
          </a:p>
        </p:txBody>
      </p:sp>
    </p:spTree>
    <p:extLst>
      <p:ext uri="{BB962C8B-B14F-4D97-AF65-F5344CB8AC3E}">
        <p14:creationId xmlns:p14="http://schemas.microsoft.com/office/powerpoint/2010/main" val="1208116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Δημόσια έσοδα (8 από 18)</a:t>
            </a:r>
            <a:endParaRPr lang="el-GR" dirty="0"/>
          </a:p>
        </p:txBody>
      </p:sp>
      <p:sp>
        <p:nvSpPr>
          <p:cNvPr id="3" name="Content Placeholder 2"/>
          <p:cNvSpPr>
            <a:spLocks noGrp="1"/>
          </p:cNvSpPr>
          <p:nvPr>
            <p:ph idx="1"/>
          </p:nvPr>
        </p:nvSpPr>
        <p:spPr/>
        <p:txBody>
          <a:bodyPr/>
          <a:lstStyle/>
          <a:p>
            <a:r>
              <a:rPr lang="el-GR" dirty="0" smtClean="0"/>
              <a:t>Επίσης:</a:t>
            </a:r>
          </a:p>
          <a:p>
            <a:pPr lvl="1"/>
            <a:r>
              <a:rPr lang="el-GR" dirty="0"/>
              <a:t>Π</a:t>
            </a:r>
            <a:r>
              <a:rPr lang="el-GR" dirty="0" smtClean="0"/>
              <a:t>ολιτική αναταραχή.</a:t>
            </a:r>
          </a:p>
          <a:p>
            <a:pPr lvl="1"/>
            <a:r>
              <a:rPr lang="el-GR" dirty="0" smtClean="0"/>
              <a:t>Αβεβαιότητα </a:t>
            </a:r>
            <a:r>
              <a:rPr lang="el-GR" dirty="0"/>
              <a:t>στην αγορά συναλλάγματος).  </a:t>
            </a:r>
          </a:p>
          <a:p>
            <a:r>
              <a:rPr lang="el-GR" dirty="0"/>
              <a:t>Ανταγωνισμός μεταξύ ΑΧ για παροχή φορολογικών κινήτρων =&gt; παίγνιο με μόνους κερδισμένους τους (συνήθως ξένους) κεφαλαιούχους.</a:t>
            </a:r>
          </a:p>
        </p:txBody>
      </p:sp>
      <p:sp>
        <p:nvSpPr>
          <p:cNvPr id="4" name="Slide Number Placeholder 3"/>
          <p:cNvSpPr>
            <a:spLocks noGrp="1"/>
          </p:cNvSpPr>
          <p:nvPr>
            <p:ph type="sldNum" sz="quarter" idx="12"/>
          </p:nvPr>
        </p:nvSpPr>
        <p:spPr/>
        <p:txBody>
          <a:bodyPr/>
          <a:lstStyle/>
          <a:p>
            <a:fld id="{53C4726A-630D-4CB4-B088-BAB00F4188E9}" type="slidenum">
              <a:rPr lang="el-GR" smtClean="0"/>
              <a:pPr/>
              <a:t>23</a:t>
            </a:fld>
            <a:endParaRPr lang="el-GR" dirty="0"/>
          </a:p>
        </p:txBody>
      </p:sp>
    </p:spTree>
    <p:extLst>
      <p:ext uri="{BB962C8B-B14F-4D97-AF65-F5344CB8AC3E}">
        <p14:creationId xmlns:p14="http://schemas.microsoft.com/office/powerpoint/2010/main" val="1709499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Δημόσια έσοδα (9 από 18)</a:t>
            </a:r>
            <a:endParaRPr lang="el-GR" dirty="0"/>
          </a:p>
        </p:txBody>
      </p:sp>
      <p:sp>
        <p:nvSpPr>
          <p:cNvPr id="3" name="Content Placeholder 2"/>
          <p:cNvSpPr>
            <a:spLocks noGrp="1"/>
          </p:cNvSpPr>
          <p:nvPr>
            <p:ph idx="1"/>
          </p:nvPr>
        </p:nvSpPr>
        <p:spPr/>
        <p:txBody>
          <a:bodyPr>
            <a:normAutofit fontScale="77500" lnSpcReduction="20000"/>
          </a:bodyPr>
          <a:lstStyle/>
          <a:p>
            <a:r>
              <a:rPr lang="el-GR" dirty="0"/>
              <a:t>Φορολογική πολιτική σημαντικό μέσο για τη μείωση των εισοδηματικών </a:t>
            </a:r>
            <a:r>
              <a:rPr lang="el-GR" dirty="0" smtClean="0"/>
              <a:t>ανισοτήτων.</a:t>
            </a:r>
            <a:endParaRPr lang="el-GR" dirty="0"/>
          </a:p>
          <a:p>
            <a:pPr lvl="1"/>
            <a:r>
              <a:rPr lang="el-GR" dirty="0"/>
              <a:t>Εμπειρία πολλών ΒΧ, κυρίως Σκανδιναβικών </a:t>
            </a:r>
            <a:r>
              <a:rPr lang="el-GR" dirty="0" smtClean="0"/>
              <a:t>χωρών.</a:t>
            </a:r>
            <a:endParaRPr lang="el-GR" dirty="0"/>
          </a:p>
          <a:p>
            <a:r>
              <a:rPr lang="el-GR" dirty="0"/>
              <a:t>Ορισμένες ΑΧ 1960ς και 1970ς οριακοί φορολογικοί συντελεστές σχεδόν 100%.  Όμως υψηλοί φορολογικοί συντελεστές μπορούν να οδηγήσουν σε φοροδιαφυγή, φοροαποφυγή, αντικίνητρα για ανάληψη επιχειρηματικού κινδύνου, δωροδοκίες εφοριακών, </a:t>
            </a:r>
            <a:r>
              <a:rPr lang="el-GR" dirty="0" smtClean="0"/>
              <a:t>κλπ.</a:t>
            </a:r>
            <a:endParaRPr lang="el-GR" dirty="0"/>
          </a:p>
          <a:p>
            <a:r>
              <a:rPr lang="el-GR" dirty="0"/>
              <a:t>Μείωση συνολικών φορολογικών εσόδων (καμπύλη Laffer</a:t>
            </a:r>
            <a:r>
              <a:rPr lang="el-GR" dirty="0" smtClean="0"/>
              <a:t>). </a:t>
            </a:r>
            <a:endParaRPr lang="el-GR" dirty="0"/>
          </a:p>
          <a:p>
            <a:pPr lvl="1"/>
            <a:r>
              <a:rPr lang="el-GR" dirty="0" smtClean="0"/>
              <a:t>Όχι </a:t>
            </a:r>
            <a:r>
              <a:rPr lang="el-GR" dirty="0"/>
              <a:t>εμπειρική τεκμηρίωση. </a:t>
            </a:r>
          </a:p>
        </p:txBody>
      </p:sp>
      <p:sp>
        <p:nvSpPr>
          <p:cNvPr id="4" name="Slide Number Placeholder 3"/>
          <p:cNvSpPr>
            <a:spLocks noGrp="1"/>
          </p:cNvSpPr>
          <p:nvPr>
            <p:ph type="sldNum" sz="quarter" idx="12"/>
          </p:nvPr>
        </p:nvSpPr>
        <p:spPr/>
        <p:txBody>
          <a:bodyPr/>
          <a:lstStyle/>
          <a:p>
            <a:fld id="{53C4726A-630D-4CB4-B088-BAB00F4188E9}" type="slidenum">
              <a:rPr lang="el-GR" smtClean="0"/>
              <a:pPr/>
              <a:t>24</a:t>
            </a:fld>
            <a:endParaRPr lang="el-GR" dirty="0"/>
          </a:p>
        </p:txBody>
      </p:sp>
    </p:spTree>
    <p:extLst>
      <p:ext uri="{BB962C8B-B14F-4D97-AF65-F5344CB8AC3E}">
        <p14:creationId xmlns:p14="http://schemas.microsoft.com/office/powerpoint/2010/main" val="2771319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Δημόσια έσοδα (10 από 18)</a:t>
            </a:r>
            <a:endParaRPr lang="el-GR" dirty="0"/>
          </a:p>
        </p:txBody>
      </p:sp>
      <p:sp>
        <p:nvSpPr>
          <p:cNvPr id="3" name="Content Placeholder 2"/>
          <p:cNvSpPr>
            <a:spLocks noGrp="1"/>
          </p:cNvSpPr>
          <p:nvPr>
            <p:ph idx="1"/>
          </p:nvPr>
        </p:nvSpPr>
        <p:spPr/>
        <p:txBody>
          <a:bodyPr/>
          <a:lstStyle/>
          <a:p>
            <a:r>
              <a:rPr lang="el-GR" dirty="0"/>
              <a:t>Οι πραγματικοί φορολογικοί συντελεστές (effective tax rates) μπορεί να διαφέρουν σημαντικά από τους ονομαστικούς φορολογικούς συντελεστές (nominal tax rates).</a:t>
            </a:r>
          </a:p>
        </p:txBody>
      </p:sp>
      <p:sp>
        <p:nvSpPr>
          <p:cNvPr id="4" name="Slide Number Placeholder 3"/>
          <p:cNvSpPr>
            <a:spLocks noGrp="1"/>
          </p:cNvSpPr>
          <p:nvPr>
            <p:ph type="sldNum" sz="quarter" idx="12"/>
          </p:nvPr>
        </p:nvSpPr>
        <p:spPr/>
        <p:txBody>
          <a:bodyPr/>
          <a:lstStyle/>
          <a:p>
            <a:fld id="{53C4726A-630D-4CB4-B088-BAB00F4188E9}" type="slidenum">
              <a:rPr lang="el-GR" smtClean="0"/>
              <a:pPr/>
              <a:t>25</a:t>
            </a:fld>
            <a:endParaRPr lang="el-GR" dirty="0"/>
          </a:p>
        </p:txBody>
      </p:sp>
    </p:spTree>
    <p:extLst>
      <p:ext uri="{BB962C8B-B14F-4D97-AF65-F5344CB8AC3E}">
        <p14:creationId xmlns:p14="http://schemas.microsoft.com/office/powerpoint/2010/main" val="2946589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Δημόσια έσοδα (11 από 18)</a:t>
            </a:r>
            <a:endParaRPr lang="el-GR" dirty="0"/>
          </a:p>
        </p:txBody>
      </p:sp>
      <p:sp>
        <p:nvSpPr>
          <p:cNvPr id="3" name="Content Placeholder 2"/>
          <p:cNvSpPr>
            <a:spLocks noGrp="1"/>
          </p:cNvSpPr>
          <p:nvPr>
            <p:ph idx="1"/>
          </p:nvPr>
        </p:nvSpPr>
        <p:spPr/>
        <p:txBody>
          <a:bodyPr>
            <a:normAutofit fontScale="85000" lnSpcReduction="20000"/>
          </a:bodyPr>
          <a:lstStyle/>
          <a:p>
            <a:r>
              <a:rPr lang="el-GR" dirty="0"/>
              <a:t>Φορολογία πολυτελών αγαθών (κυρίως εισαγόμενα) με υψηλότερο συντελεστή από βασικά είδη διαβίωσης.  </a:t>
            </a:r>
          </a:p>
          <a:p>
            <a:r>
              <a:rPr lang="el-GR" dirty="0" smtClean="0"/>
              <a:t>Επιφέρει </a:t>
            </a:r>
            <a:r>
              <a:rPr lang="el-GR" dirty="0"/>
              <a:t>τα επιθυμητά αποτελέσματα αν και ελαστική ζήτηση, μικρές μερίδες στη συνολική ζήτηση, μικρά έσοδα.  </a:t>
            </a:r>
          </a:p>
          <a:p>
            <a:r>
              <a:rPr lang="el-GR" dirty="0"/>
              <a:t>Επίσης, έμμεσοι φόροι όχι </a:t>
            </a:r>
            <a:r>
              <a:rPr lang="el-GR" dirty="0" smtClean="0"/>
              <a:t>δασμοί.</a:t>
            </a:r>
            <a:endParaRPr lang="el-GR" dirty="0"/>
          </a:p>
          <a:p>
            <a:r>
              <a:rPr lang="el-GR" dirty="0"/>
              <a:t>Διαφορετικά, ίδρυση βιομηχανιών, όχι φορολογικά έσοδα αλλά και απαίτηση για διαιώνιση της προστασίας - εκτός αν επιδιώκεται εκβιομηχάνιση μέσω υποκατάστασης </a:t>
            </a:r>
            <a:r>
              <a:rPr lang="el-GR" dirty="0" smtClean="0"/>
              <a:t>εισαγωγών.</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26</a:t>
            </a:fld>
            <a:endParaRPr lang="el-GR" dirty="0"/>
          </a:p>
        </p:txBody>
      </p:sp>
    </p:spTree>
    <p:extLst>
      <p:ext uri="{BB962C8B-B14F-4D97-AF65-F5344CB8AC3E}">
        <p14:creationId xmlns:p14="http://schemas.microsoft.com/office/powerpoint/2010/main" val="3392022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Δημόσια έσοδα (12 από 18)</a:t>
            </a:r>
            <a:endParaRPr lang="el-GR" dirty="0"/>
          </a:p>
        </p:txBody>
      </p:sp>
      <p:sp>
        <p:nvSpPr>
          <p:cNvPr id="3" name="Content Placeholder 2"/>
          <p:cNvSpPr>
            <a:spLocks noGrp="1"/>
          </p:cNvSpPr>
          <p:nvPr>
            <p:ph idx="1"/>
          </p:nvPr>
        </p:nvSpPr>
        <p:spPr/>
        <p:txBody>
          <a:bodyPr>
            <a:normAutofit/>
          </a:bodyPr>
          <a:lstStyle/>
          <a:p>
            <a:r>
              <a:rPr lang="el-GR" dirty="0"/>
              <a:t>Φορολογία εισοδημάτων κεφαλαίου ή/και περιουσίας.  Σίγουρα προοδευτική φορολογία (πλουσιότερο 5%-10%), όμως πολιτικά εξαιρετικά δύσκολο, αλλά και δύσκολη αποτίμηση (φορολογία γης).  </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27</a:t>
            </a:fld>
            <a:endParaRPr lang="el-GR" dirty="0"/>
          </a:p>
        </p:txBody>
      </p:sp>
    </p:spTree>
    <p:extLst>
      <p:ext uri="{BB962C8B-B14F-4D97-AF65-F5344CB8AC3E}">
        <p14:creationId xmlns:p14="http://schemas.microsoft.com/office/powerpoint/2010/main" val="831685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Δημόσια έσοδα (13 από 18)</a:t>
            </a:r>
            <a:endParaRPr lang="el-GR" dirty="0"/>
          </a:p>
        </p:txBody>
      </p:sp>
      <p:sp>
        <p:nvSpPr>
          <p:cNvPr id="3" name="Content Placeholder 2"/>
          <p:cNvSpPr>
            <a:spLocks noGrp="1"/>
          </p:cNvSpPr>
          <p:nvPr>
            <p:ph idx="1"/>
          </p:nvPr>
        </p:nvSpPr>
        <p:spPr/>
        <p:txBody>
          <a:bodyPr>
            <a:normAutofit fontScale="85000" lnSpcReduction="10000"/>
          </a:bodyPr>
          <a:lstStyle/>
          <a:p>
            <a:r>
              <a:rPr lang="el-GR" dirty="0"/>
              <a:t>Επίσης, απαιτείται λεπτομερής εξέταση των τελικών επιπτώσεων της φορολογίας.  Πχ χωρίς διεθνή κινητικότητα κεφαλαίου, αύξηση φορολογίας κερδών ΑΕ =&gt; προοδευτική αναδιανομή αλλά και στροφή σε άλλους τομείς οικονομικής δραστηριότητας (όχι ΑΕ) =&gt; συμπίεση περιθωρίου κερδών =&gt; πτώση απόδοσης κεφαλαίου =&gt; επιπλέον προοδευτικότητα.  </a:t>
            </a:r>
            <a:br>
              <a:rPr lang="el-GR" dirty="0"/>
            </a:br>
            <a:r>
              <a:rPr lang="el-GR" dirty="0"/>
              <a:t>Αν όμως η οικονομία είναι ανοικτή =&gt; έξοδος κεφαλαίου, πτώση απασχόλησης και μισθών και, ίσως, κάλυψη κατανάλωσης από ακριβότερα εισαγόμενα αγαθά.  τελικό αποτέλεσμα (?).</a:t>
            </a:r>
          </a:p>
        </p:txBody>
      </p:sp>
      <p:sp>
        <p:nvSpPr>
          <p:cNvPr id="4" name="Slide Number Placeholder 3"/>
          <p:cNvSpPr>
            <a:spLocks noGrp="1"/>
          </p:cNvSpPr>
          <p:nvPr>
            <p:ph type="sldNum" sz="quarter" idx="12"/>
          </p:nvPr>
        </p:nvSpPr>
        <p:spPr/>
        <p:txBody>
          <a:bodyPr/>
          <a:lstStyle/>
          <a:p>
            <a:fld id="{53C4726A-630D-4CB4-B088-BAB00F4188E9}" type="slidenum">
              <a:rPr lang="el-GR" smtClean="0"/>
              <a:pPr/>
              <a:t>28</a:t>
            </a:fld>
            <a:endParaRPr lang="el-GR" dirty="0"/>
          </a:p>
        </p:txBody>
      </p:sp>
    </p:spTree>
    <p:extLst>
      <p:ext uri="{BB962C8B-B14F-4D97-AF65-F5344CB8AC3E}">
        <p14:creationId xmlns:p14="http://schemas.microsoft.com/office/powerpoint/2010/main" val="3060012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Δημόσια έσοδα (14 από 18)</a:t>
            </a:r>
            <a:endParaRPr lang="el-GR" dirty="0"/>
          </a:p>
        </p:txBody>
      </p:sp>
      <p:sp>
        <p:nvSpPr>
          <p:cNvPr id="3" name="Content Placeholder 2"/>
          <p:cNvSpPr>
            <a:spLocks noGrp="1"/>
          </p:cNvSpPr>
          <p:nvPr>
            <p:ph idx="1"/>
          </p:nvPr>
        </p:nvSpPr>
        <p:spPr/>
        <p:txBody>
          <a:bodyPr/>
          <a:lstStyle/>
          <a:p>
            <a:r>
              <a:rPr lang="el-GR" dirty="0"/>
              <a:t>Γενικά στις ΑΧ ποικιλομορφία ως προς την προοδευτικότητα του φορολογικού συστήματος.  Στις περισσότερες σχεδόν αναλογικό εκτός από το πάνω άκρο της κατανομής όπου είναι προοδευτικό.</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29</a:t>
            </a:fld>
            <a:endParaRPr lang="el-GR" dirty="0"/>
          </a:p>
        </p:txBody>
      </p:sp>
    </p:spTree>
    <p:extLst>
      <p:ext uri="{BB962C8B-B14F-4D97-AF65-F5344CB8AC3E}">
        <p14:creationId xmlns:p14="http://schemas.microsoft.com/office/powerpoint/2010/main" val="802004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endParaRPr lang="el-GR" sz="2800" dirty="0" smtClean="0"/>
          </a:p>
          <a:p>
            <a:r>
              <a:rPr lang="el-GR" sz="2800" dirty="0" smtClean="0"/>
              <a:t>Οι εικόνες προέρχονται </a:t>
            </a:r>
            <a:r>
              <a:rPr lang="el-GR" sz="2800" dirty="0"/>
              <a:t>από το βιβλίο «Οικονομική της Ανάπτυξης», </a:t>
            </a:r>
            <a:r>
              <a:rPr lang="en-US" sz="2800" dirty="0"/>
              <a:t>M. Gillis, D.H. Perkins, M. Roemer, D.R. Snodgrass, </a:t>
            </a:r>
            <a:r>
              <a:rPr lang="el-GR" sz="2800" dirty="0"/>
              <a:t>1</a:t>
            </a:r>
            <a:r>
              <a:rPr lang="el-GR" sz="2800" baseline="30000" dirty="0"/>
              <a:t>η</a:t>
            </a:r>
            <a:r>
              <a:rPr lang="el-GR" sz="2800" dirty="0"/>
              <a:t> έκδοση, 2011, Εκδόσεις </a:t>
            </a:r>
            <a:r>
              <a:rPr lang="en-US" sz="2800" dirty="0"/>
              <a:t>Gutenberg</a:t>
            </a:r>
            <a:r>
              <a:rPr lang="el-GR" sz="2800"/>
              <a:t>.</a:t>
            </a:r>
            <a:endParaRPr lang="el-GR" sz="2800" dirty="0" smtClean="0"/>
          </a:p>
          <a:p>
            <a:pPr algn="l"/>
            <a:endParaRPr lang="en-US" sz="2800" dirty="0" smtClean="0"/>
          </a:p>
        </p:txBody>
      </p:sp>
      <p:pic>
        <p:nvPicPr>
          <p:cNvPr id="2" name="Picture 1" descr="Λογότυπο για Άδειες χρήσης Creative Commons BY-NC-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570" y="5234900"/>
            <a:ext cx="3070860" cy="1074420"/>
          </a:xfrm>
          <a:prstGeom prst="rect">
            <a:avLst/>
          </a:prstGeom>
        </p:spPr>
      </p:pic>
      <p:sp>
        <p:nvSpPr>
          <p:cNvPr id="3" name="Slide Number Placeholder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Δημόσια έσοδα (15 από 18)</a:t>
            </a:r>
            <a:endParaRPr lang="el-GR" dirty="0"/>
          </a:p>
        </p:txBody>
      </p:sp>
      <p:sp>
        <p:nvSpPr>
          <p:cNvPr id="3" name="Content Placeholder 2"/>
          <p:cNvSpPr>
            <a:spLocks noGrp="1"/>
          </p:cNvSpPr>
          <p:nvPr>
            <p:ph idx="1"/>
          </p:nvPr>
        </p:nvSpPr>
        <p:spPr/>
        <p:txBody>
          <a:bodyPr>
            <a:normAutofit fontScale="92500" lnSpcReduction="20000"/>
          </a:bodyPr>
          <a:lstStyle/>
          <a:p>
            <a:r>
              <a:rPr lang="el-GR" dirty="0"/>
              <a:t>Αντίθετα, εκεί όπου το κύριο βάρος της αναδιανεμητικής προσπάθειας πέφτει στις δαπάνες και όχι στους φόρους τα αποτελέσματα είναι ιδιαίτερα ενθαρρυντικά τόσο στις ΑΧ όσο και στις ΒΧ.</a:t>
            </a:r>
          </a:p>
          <a:p>
            <a:r>
              <a:rPr lang="el-GR" dirty="0"/>
              <a:t>ΑΧ: εκπαίδευση (κυρίως πρωτοβάθμια, όχι τριτοβάθμια), υγεία και υγιεινή, προγράμματα αγροτικής ανάπτυξης (εκεί ζει η μεγάλη μάζα των φτωχών), κυρίως άρδευση, αλλά και επιδοτήσεις τροφίμων (εκτός αν συμπιεσθούν οι τιμές των παραγωγών ή/και στρεβλώσεις</a:t>
            </a:r>
            <a:r>
              <a:rPr lang="el-GR" dirty="0" smtClean="0"/>
              <a:t>).</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30</a:t>
            </a:fld>
            <a:endParaRPr lang="el-GR" dirty="0"/>
          </a:p>
        </p:txBody>
      </p:sp>
    </p:spTree>
    <p:extLst>
      <p:ext uri="{BB962C8B-B14F-4D97-AF65-F5344CB8AC3E}">
        <p14:creationId xmlns:p14="http://schemas.microsoft.com/office/powerpoint/2010/main" val="3264137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Δημόσια έσοδα (16 από 18)</a:t>
            </a:r>
            <a:endParaRPr lang="el-GR" dirty="0"/>
          </a:p>
        </p:txBody>
      </p:sp>
      <p:sp>
        <p:nvSpPr>
          <p:cNvPr id="3" name="Content Placeholder 2"/>
          <p:cNvSpPr>
            <a:spLocks noGrp="1"/>
          </p:cNvSpPr>
          <p:nvPr>
            <p:ph idx="1"/>
          </p:nvPr>
        </p:nvSpPr>
        <p:spPr/>
        <p:txBody>
          <a:bodyPr>
            <a:normAutofit/>
          </a:bodyPr>
          <a:lstStyle/>
          <a:p>
            <a:r>
              <a:rPr lang="el-GR" dirty="0"/>
              <a:t>Πάντως, πολλές επιδοτήσεις καταλήγουν στα μεσαία ή και ανώτερα στρώματα των </a:t>
            </a:r>
            <a:r>
              <a:rPr lang="el-GR" dirty="0" smtClean="0"/>
              <a:t>ΑΧ. </a:t>
            </a:r>
            <a:endParaRPr lang="el-GR" dirty="0"/>
          </a:p>
          <a:p>
            <a:r>
              <a:rPr lang="el-GR" dirty="0"/>
              <a:t>Σε κάποιες περιπτώσεις, αυτό συμβαίνει και στις </a:t>
            </a:r>
            <a:r>
              <a:rPr lang="el-GR" dirty="0" smtClean="0"/>
              <a:t>ΒΧ.</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31</a:t>
            </a:fld>
            <a:endParaRPr lang="el-GR" dirty="0"/>
          </a:p>
        </p:txBody>
      </p:sp>
    </p:spTree>
    <p:extLst>
      <p:ext uri="{BB962C8B-B14F-4D97-AF65-F5344CB8AC3E}">
        <p14:creationId xmlns:p14="http://schemas.microsoft.com/office/powerpoint/2010/main" val="3219965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Δημόσια έσοδα (17 από 18)</a:t>
            </a:r>
            <a:endParaRPr lang="el-GR" dirty="0"/>
          </a:p>
        </p:txBody>
      </p:sp>
      <p:sp>
        <p:nvSpPr>
          <p:cNvPr id="3" name="Content Placeholder 2"/>
          <p:cNvSpPr>
            <a:spLocks noGrp="1"/>
          </p:cNvSpPr>
          <p:nvPr>
            <p:ph idx="1"/>
          </p:nvPr>
        </p:nvSpPr>
        <p:spPr/>
        <p:txBody>
          <a:bodyPr>
            <a:normAutofit fontScale="85000" lnSpcReduction="10000"/>
          </a:bodyPr>
          <a:lstStyle/>
          <a:p>
            <a:r>
              <a:rPr lang="el-GR" dirty="0"/>
              <a:t>Σε πρόσφατα χρόνια πολλές ΑΧ αναμόρφωσαν φορολογικά συστήματα και συστήματα παροχών </a:t>
            </a:r>
            <a:r>
              <a:rPr lang="el-GR" dirty="0" smtClean="0"/>
              <a:t>τους.</a:t>
            </a:r>
            <a:endParaRPr lang="el-GR" dirty="0"/>
          </a:p>
          <a:p>
            <a:r>
              <a:rPr lang="el-GR" dirty="0"/>
              <a:t>Μεγάλα ακόμα περιθώρια για βελτίωση τόσο της αποτελεσματικότητας όσο και της αναδιανομής.</a:t>
            </a:r>
          </a:p>
          <a:p>
            <a:r>
              <a:rPr lang="el-GR" dirty="0"/>
              <a:t> Πάντως, πρέπει εκτός όλων των άλλων να λαμβάνεται υπόψη το διοικητικό κόστος των προτεινόμενων </a:t>
            </a:r>
            <a:r>
              <a:rPr lang="el-GR" dirty="0" smtClean="0"/>
              <a:t>μεταρρυθμίσεων.</a:t>
            </a:r>
            <a:endParaRPr lang="el-GR" dirty="0"/>
          </a:p>
          <a:p>
            <a:r>
              <a:rPr lang="el-GR" dirty="0"/>
              <a:t>Για ορισμένους φόρους σε ΑΧ ξοδεύεται $1 για κάθε $4 που συλλέγονται - σε πολλές ΒΧ ο λόγος αυτός είναι χαμηλότερος του 1:100</a:t>
            </a:r>
            <a:r>
              <a:rPr lang="el-GR" dirty="0" smtClean="0"/>
              <a:t>).</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32</a:t>
            </a:fld>
            <a:endParaRPr lang="el-GR" dirty="0"/>
          </a:p>
        </p:txBody>
      </p:sp>
    </p:spTree>
    <p:extLst>
      <p:ext uri="{BB962C8B-B14F-4D97-AF65-F5344CB8AC3E}">
        <p14:creationId xmlns:p14="http://schemas.microsoft.com/office/powerpoint/2010/main" val="2598292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Δημόσια έσοδα (18 από 18)</a:t>
            </a:r>
            <a:endParaRPr lang="el-GR" dirty="0"/>
          </a:p>
        </p:txBody>
      </p:sp>
      <p:sp>
        <p:nvSpPr>
          <p:cNvPr id="3" name="Content Placeholder 2"/>
          <p:cNvSpPr>
            <a:spLocks noGrp="1"/>
          </p:cNvSpPr>
          <p:nvPr>
            <p:ph idx="1"/>
          </p:nvPr>
        </p:nvSpPr>
        <p:spPr/>
        <p:txBody>
          <a:bodyPr>
            <a:normAutofit fontScale="92500" lnSpcReduction="10000"/>
          </a:bodyPr>
          <a:lstStyle/>
          <a:p>
            <a:r>
              <a:rPr lang="el-GR" dirty="0"/>
              <a:t>Όπως επίσης και η αποτελεσματικότητα διαφόρων φορολογικών </a:t>
            </a:r>
            <a:r>
              <a:rPr lang="el-GR" dirty="0" smtClean="0"/>
              <a:t>κινήτρων.</a:t>
            </a:r>
            <a:endParaRPr lang="el-GR" dirty="0"/>
          </a:p>
          <a:p>
            <a:pPr lvl="1"/>
            <a:r>
              <a:rPr lang="el-GR" dirty="0"/>
              <a:t>Πολλά αποτέλεσμα πιέσεων, χωρίς οικονομική λογική, οδηγούν σε καθαρή σπατάλη </a:t>
            </a:r>
            <a:r>
              <a:rPr lang="el-GR" dirty="0" smtClean="0"/>
              <a:t>πόρων.  </a:t>
            </a:r>
            <a:endParaRPr lang="el-GR" dirty="0"/>
          </a:p>
          <a:p>
            <a:r>
              <a:rPr lang="el-GR" dirty="0"/>
              <a:t>Συμπέρασμα φορολογικών μεταρρυθμίσεων: Είναι προτιμότεροι οι απλοί </a:t>
            </a:r>
            <a:r>
              <a:rPr lang="el-GR" dirty="0" smtClean="0"/>
              <a:t>κανόνες.</a:t>
            </a:r>
            <a:endParaRPr lang="el-GR" dirty="0"/>
          </a:p>
          <a:p>
            <a:pPr lvl="1"/>
            <a:r>
              <a:rPr lang="el-GR" dirty="0"/>
              <a:t>ΦΠΑ με μία ή δύο </a:t>
            </a:r>
            <a:r>
              <a:rPr lang="el-GR" dirty="0" smtClean="0"/>
              <a:t>κλίμακες.</a:t>
            </a:r>
            <a:endParaRPr lang="el-GR" dirty="0"/>
          </a:p>
          <a:p>
            <a:pPr lvl="1"/>
            <a:r>
              <a:rPr lang="el-GR" dirty="0"/>
              <a:t>Όχι πολλά φορολογικά </a:t>
            </a:r>
            <a:r>
              <a:rPr lang="el-GR" dirty="0" smtClean="0"/>
              <a:t>κίνητρα. </a:t>
            </a:r>
            <a:endParaRPr lang="el-GR" dirty="0"/>
          </a:p>
          <a:p>
            <a:pPr lvl="1"/>
            <a:r>
              <a:rPr lang="el-GR" dirty="0"/>
              <a:t>Λίγες κλίμακες φορολογίας </a:t>
            </a:r>
            <a:r>
              <a:rPr lang="el-GR" dirty="0" smtClean="0"/>
              <a:t>εισοδήματος.</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33</a:t>
            </a:fld>
            <a:endParaRPr lang="el-GR" dirty="0"/>
          </a:p>
        </p:txBody>
      </p:sp>
    </p:spTree>
    <p:extLst>
      <p:ext uri="{BB962C8B-B14F-4D97-AF65-F5344CB8AC3E}">
        <p14:creationId xmlns:p14="http://schemas.microsoft.com/office/powerpoint/2010/main" val="2528286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smtClean="0"/>
              <a:t>Χρηματοπιστωτικές πολιτικές</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smtClean="0"/>
              <a:t>4: </a:t>
            </a:r>
            <a:r>
              <a:rPr lang="el-GR" dirty="0" smtClean="0"/>
              <a:t>Κινητοποίηση εγχώριων πόρων</a:t>
            </a:r>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10616179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Χρηματοπιστωτικές πολιτικές (1 από 32)</a:t>
            </a:r>
            <a:endParaRPr lang="el-GR" dirty="0"/>
          </a:p>
        </p:txBody>
      </p:sp>
      <p:sp>
        <p:nvSpPr>
          <p:cNvPr id="3" name="Content Placeholder 2"/>
          <p:cNvSpPr>
            <a:spLocks noGrp="1"/>
          </p:cNvSpPr>
          <p:nvPr>
            <p:ph idx="1"/>
          </p:nvPr>
        </p:nvSpPr>
        <p:spPr/>
        <p:txBody>
          <a:bodyPr/>
          <a:lstStyle/>
          <a:p>
            <a:r>
              <a:rPr lang="el-GR" dirty="0"/>
              <a:t>Πεδίο ευρύτερο της νομισματικής </a:t>
            </a:r>
            <a:r>
              <a:rPr lang="el-GR" dirty="0" smtClean="0"/>
              <a:t>πολιτικής.</a:t>
            </a:r>
            <a:endParaRPr lang="el-GR" dirty="0"/>
          </a:p>
          <a:p>
            <a:r>
              <a:rPr lang="el-GR" dirty="0"/>
              <a:t>Ευρύτερη εξέταση του ρόλου του χρηματοπιστωτικού συστήματος των ΑΧ στη διαδικασία της οικονομικής ανάπτυξης.</a:t>
            </a:r>
          </a:p>
        </p:txBody>
      </p:sp>
      <p:sp>
        <p:nvSpPr>
          <p:cNvPr id="4" name="Slide Number Placeholder 3"/>
          <p:cNvSpPr>
            <a:spLocks noGrp="1"/>
          </p:cNvSpPr>
          <p:nvPr>
            <p:ph type="sldNum" sz="quarter" idx="12"/>
          </p:nvPr>
        </p:nvSpPr>
        <p:spPr/>
        <p:txBody>
          <a:bodyPr/>
          <a:lstStyle/>
          <a:p>
            <a:fld id="{53C4726A-630D-4CB4-B088-BAB00F4188E9}" type="slidenum">
              <a:rPr lang="el-GR" smtClean="0"/>
              <a:pPr/>
              <a:t>35</a:t>
            </a:fld>
            <a:endParaRPr lang="el-GR" dirty="0"/>
          </a:p>
        </p:txBody>
      </p:sp>
    </p:spTree>
    <p:extLst>
      <p:ext uri="{BB962C8B-B14F-4D97-AF65-F5344CB8AC3E}">
        <p14:creationId xmlns:p14="http://schemas.microsoft.com/office/powerpoint/2010/main" val="2470588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Χρηματοπιστωτικές πολιτικές (2 από 32)</a:t>
            </a:r>
            <a:endParaRPr lang="el-GR" dirty="0"/>
          </a:p>
        </p:txBody>
      </p:sp>
      <p:sp>
        <p:nvSpPr>
          <p:cNvPr id="3" name="Content Placeholder 2"/>
          <p:cNvSpPr>
            <a:spLocks noGrp="1"/>
          </p:cNvSpPr>
          <p:nvPr>
            <p:ph idx="1"/>
          </p:nvPr>
        </p:nvSpPr>
        <p:spPr/>
        <p:txBody>
          <a:bodyPr>
            <a:normAutofit fontScale="92500" lnSpcReduction="10000"/>
          </a:bodyPr>
          <a:lstStyle/>
          <a:p>
            <a:r>
              <a:rPr lang="el-GR" dirty="0"/>
              <a:t>Χρηματοπιστωτικό σύστημα στις περισσότερες ΑΧ:</a:t>
            </a:r>
          </a:p>
          <a:p>
            <a:r>
              <a:rPr lang="el-GR" dirty="0"/>
              <a:t>Κεντρική </a:t>
            </a:r>
            <a:r>
              <a:rPr lang="el-GR" dirty="0" smtClean="0"/>
              <a:t>Τράπεζα (όχι </a:t>
            </a:r>
            <a:r>
              <a:rPr lang="el-GR" dirty="0"/>
              <a:t>πάντα / Γαλλόφωνη Αφρική - ζώνη </a:t>
            </a:r>
            <a:r>
              <a:rPr lang="el-GR" dirty="0" smtClean="0"/>
              <a:t>φράγκου).</a:t>
            </a:r>
            <a:endParaRPr lang="el-GR" dirty="0"/>
          </a:p>
          <a:p>
            <a:r>
              <a:rPr lang="el-GR" dirty="0"/>
              <a:t>Εμπορικές </a:t>
            </a:r>
            <a:r>
              <a:rPr lang="el-GR" dirty="0" smtClean="0"/>
              <a:t>Τράπεζες.</a:t>
            </a:r>
            <a:endParaRPr lang="el-GR" dirty="0"/>
          </a:p>
          <a:p>
            <a:r>
              <a:rPr lang="el-GR" dirty="0"/>
              <a:t>Εξειδικευμένοι </a:t>
            </a:r>
            <a:r>
              <a:rPr lang="el-GR" dirty="0" smtClean="0"/>
              <a:t>οργανισμοί.</a:t>
            </a:r>
            <a:endParaRPr lang="el-GR" dirty="0"/>
          </a:p>
          <a:p>
            <a:r>
              <a:rPr lang="el-GR" dirty="0"/>
              <a:t>Συνήθως στις πιο αναπτυγμένες ΑΧ - τράπεζες επενδύσεων, κτηματικές τράπεζες, Ασφαλιστικές Εταιρείες, Ιδιωτικά Ασφαλιστικά Ταμεία, </a:t>
            </a:r>
            <a:r>
              <a:rPr lang="el-GR" dirty="0" smtClean="0"/>
              <a:t>κλπ.</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36</a:t>
            </a:fld>
            <a:endParaRPr lang="el-GR" dirty="0"/>
          </a:p>
        </p:txBody>
      </p:sp>
    </p:spTree>
    <p:extLst>
      <p:ext uri="{BB962C8B-B14F-4D97-AF65-F5344CB8AC3E}">
        <p14:creationId xmlns:p14="http://schemas.microsoft.com/office/powerpoint/2010/main" val="160728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Χρηματοπιστωτικές πολιτικές (3 από 32)</a:t>
            </a:r>
            <a:endParaRPr lang="el-GR" dirty="0"/>
          </a:p>
        </p:txBody>
      </p:sp>
      <p:sp>
        <p:nvSpPr>
          <p:cNvPr id="3" name="Content Placeholder 2"/>
          <p:cNvSpPr>
            <a:spLocks noGrp="1"/>
          </p:cNvSpPr>
          <p:nvPr>
            <p:ph idx="1"/>
          </p:nvPr>
        </p:nvSpPr>
        <p:spPr/>
        <p:txBody>
          <a:bodyPr/>
          <a:lstStyle/>
          <a:p>
            <a:r>
              <a:rPr lang="el-GR" dirty="0"/>
              <a:t>Άτυπη αγορά κεφαλαίου. </a:t>
            </a:r>
          </a:p>
          <a:p>
            <a:r>
              <a:rPr lang="el-GR" dirty="0"/>
              <a:t>Κυρίως στις λιγότερο αναπτυγμένες ΑΧ.</a:t>
            </a:r>
          </a:p>
          <a:p>
            <a:r>
              <a:rPr lang="el-GR" dirty="0"/>
              <a:t>Σημαντικός ρόλος ενδοοικογενειακών χρηματικών μεταβιβάσεων.</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37</a:t>
            </a:fld>
            <a:endParaRPr lang="el-GR" dirty="0"/>
          </a:p>
        </p:txBody>
      </p:sp>
    </p:spTree>
    <p:extLst>
      <p:ext uri="{BB962C8B-B14F-4D97-AF65-F5344CB8AC3E}">
        <p14:creationId xmlns:p14="http://schemas.microsoft.com/office/powerpoint/2010/main" val="2011198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Χρηματοπιστωτικές πολιτικές (4 από 32)</a:t>
            </a:r>
            <a:endParaRPr lang="el-GR" dirty="0"/>
          </a:p>
        </p:txBody>
      </p:sp>
      <p:sp>
        <p:nvSpPr>
          <p:cNvPr id="3" name="Content Placeholder 2"/>
          <p:cNvSpPr>
            <a:spLocks noGrp="1"/>
          </p:cNvSpPr>
          <p:nvPr>
            <p:ph idx="1"/>
          </p:nvPr>
        </p:nvSpPr>
        <p:spPr/>
        <p:txBody>
          <a:bodyPr>
            <a:normAutofit lnSpcReduction="10000"/>
          </a:bodyPr>
          <a:lstStyle/>
          <a:p>
            <a:r>
              <a:rPr lang="el-GR" dirty="0"/>
              <a:t>Έως τα 1960ς: επικρατούσα άποψη ότι ο ρόλος της χρηματοπιστωτικής (νομισματικής) πολιτικής στη διαδικασία της οικονομικής ανάπτυξης δεν ήταν σημαντικός.  Λόγοι:</a:t>
            </a:r>
          </a:p>
          <a:p>
            <a:pPr lvl="1"/>
            <a:r>
              <a:rPr lang="el-GR" dirty="0" smtClean="0"/>
              <a:t>Χαμηλός </a:t>
            </a:r>
            <a:r>
              <a:rPr lang="el-GR" dirty="0"/>
              <a:t>βαθμός εκχρηματισμού οικονομικών </a:t>
            </a:r>
            <a:r>
              <a:rPr lang="el-GR" dirty="0" smtClean="0"/>
              <a:t>συναλλαγών.</a:t>
            </a:r>
            <a:endParaRPr lang="el-GR" dirty="0"/>
          </a:p>
          <a:p>
            <a:pPr lvl="1"/>
            <a:r>
              <a:rPr lang="el-GR" dirty="0" smtClean="0"/>
              <a:t>Μάλλον </a:t>
            </a:r>
            <a:r>
              <a:rPr lang="el-GR" dirty="0"/>
              <a:t>πρωτόγονο χρηματοπιστωτικό </a:t>
            </a:r>
            <a:r>
              <a:rPr lang="el-GR" dirty="0" smtClean="0"/>
              <a:t>σύστημα.</a:t>
            </a:r>
            <a:endParaRPr lang="el-GR" dirty="0"/>
          </a:p>
          <a:p>
            <a:pPr lvl="1"/>
            <a:r>
              <a:rPr lang="el-GR" dirty="0" smtClean="0"/>
              <a:t>Σύστημα </a:t>
            </a:r>
            <a:r>
              <a:rPr lang="el-GR" dirty="0"/>
              <a:t>σταθερών συναλλαγματικών ισοτιμιών (έως 1972</a:t>
            </a:r>
            <a:r>
              <a:rPr lang="el-GR" dirty="0" smtClean="0"/>
              <a:t>) =&gt; </a:t>
            </a:r>
            <a:r>
              <a:rPr lang="el-GR" dirty="0"/>
              <a:t>ατελέσφορη νομισματική </a:t>
            </a:r>
            <a:r>
              <a:rPr lang="el-GR" dirty="0" smtClean="0"/>
              <a:t>πολιτική.</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38</a:t>
            </a:fld>
            <a:endParaRPr lang="el-GR" dirty="0"/>
          </a:p>
        </p:txBody>
      </p:sp>
    </p:spTree>
    <p:extLst>
      <p:ext uri="{BB962C8B-B14F-4D97-AF65-F5344CB8AC3E}">
        <p14:creationId xmlns:p14="http://schemas.microsoft.com/office/powerpoint/2010/main" val="4036827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Χρηματοπιστωτικές πολιτικές (5 από 32)</a:t>
            </a:r>
            <a:endParaRPr lang="el-GR" dirty="0"/>
          </a:p>
        </p:txBody>
      </p:sp>
      <p:sp>
        <p:nvSpPr>
          <p:cNvPr id="3" name="Content Placeholder 2"/>
          <p:cNvSpPr>
            <a:spLocks noGrp="1"/>
          </p:cNvSpPr>
          <p:nvPr>
            <p:ph idx="1"/>
          </p:nvPr>
        </p:nvSpPr>
        <p:spPr/>
        <p:txBody>
          <a:bodyPr>
            <a:normAutofit/>
          </a:bodyPr>
          <a:lstStyle/>
          <a:p>
            <a:r>
              <a:rPr lang="el-GR" dirty="0"/>
              <a:t>Πάντως, έως τα 1960ς ακόμα και εκείνοι που πίστευαν ότι το χρηματοπιστωτικό σύστημα έχει κάποια ρόλο στη διαδικασία της οικονομικής ανάπτυξης, θεωρούσαν ότι ο ρόλος αυτός είναι σημαντικός για τη βραχυχρόνια ισορροπία της οικονομίας και όχι για τη μακροχρόνια ανάπτυξή της.</a:t>
            </a:r>
          </a:p>
        </p:txBody>
      </p:sp>
      <p:sp>
        <p:nvSpPr>
          <p:cNvPr id="4" name="Slide Number Placeholder 3"/>
          <p:cNvSpPr>
            <a:spLocks noGrp="1"/>
          </p:cNvSpPr>
          <p:nvPr>
            <p:ph type="sldNum" sz="quarter" idx="12"/>
          </p:nvPr>
        </p:nvSpPr>
        <p:spPr/>
        <p:txBody>
          <a:bodyPr/>
          <a:lstStyle/>
          <a:p>
            <a:fld id="{53C4726A-630D-4CB4-B088-BAB00F4188E9}" type="slidenum">
              <a:rPr lang="el-GR" smtClean="0"/>
              <a:pPr/>
              <a:t>39</a:t>
            </a:fld>
            <a:endParaRPr lang="el-GR" dirty="0"/>
          </a:p>
        </p:txBody>
      </p:sp>
    </p:spTree>
    <p:extLst>
      <p:ext uri="{BB962C8B-B14F-4D97-AF65-F5344CB8AC3E}">
        <p14:creationId xmlns:p14="http://schemas.microsoft.com/office/powerpoint/2010/main" val="2443101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a:bodyPr>
          <a:lstStyle/>
          <a:p>
            <a:r>
              <a:rPr lang="el-GR" dirty="0" smtClean="0"/>
              <a:t>Να κατανοηθεί η σημασία των εγχωρίων αποταμιεύσεων. </a:t>
            </a:r>
          </a:p>
          <a:p>
            <a:r>
              <a:rPr lang="el-GR" dirty="0" smtClean="0"/>
              <a:t>Να παρουσιαστούν οι δημοσιονομικές και </a:t>
            </a:r>
            <a:r>
              <a:rPr lang="el-GR" smtClean="0"/>
              <a:t>χρηματοπιστωτικές πολιτικές και η επίδρασή τους. </a:t>
            </a:r>
            <a:endParaRPr lang="el-GR" dirty="0" smtClean="0"/>
          </a:p>
        </p:txBody>
      </p:sp>
      <p:sp>
        <p:nvSpPr>
          <p:cNvPr id="4" name="Slide Number Placeholder 3"/>
          <p:cNvSpPr>
            <a:spLocks noGrp="1"/>
          </p:cNvSpPr>
          <p:nvPr>
            <p:ph type="sldNum" sz="quarter" idx="12"/>
          </p:nvPr>
        </p:nvSpPr>
        <p:spPr/>
        <p:txBody>
          <a:bodyPr/>
          <a:lstStyle/>
          <a:p>
            <a:fld id="{53C4726A-630D-4CB4-B088-BAB00F4188E9}" type="slidenum">
              <a:rPr lang="el-GR" smtClean="0"/>
              <a:pPr/>
              <a:t>4</a:t>
            </a:fld>
            <a:endParaRPr lang="el-GR"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Χρηματοπιστωτικές πολιτικές (6 από 32)</a:t>
            </a:r>
            <a:endParaRPr lang="el-GR" dirty="0"/>
          </a:p>
        </p:txBody>
      </p:sp>
      <p:sp>
        <p:nvSpPr>
          <p:cNvPr id="3" name="Content Placeholder 2"/>
          <p:cNvSpPr>
            <a:spLocks noGrp="1"/>
          </p:cNvSpPr>
          <p:nvPr>
            <p:ph idx="1"/>
          </p:nvPr>
        </p:nvSpPr>
        <p:spPr/>
        <p:txBody>
          <a:bodyPr>
            <a:normAutofit/>
          </a:bodyPr>
          <a:lstStyle/>
          <a:p>
            <a:r>
              <a:rPr lang="el-GR" dirty="0"/>
              <a:t>Τέλη 1960ς, αρχές 1970ς: Shaw, McKinnon (στρατηγική χρηματοπιστωτικής εμβάθυνσης) =&gt; σήμερα γενικά παραδεκτό ότι το χρηματοπιστωτικό σύστημα μπορεί να παίξει σημαντικότατο ρόλο στη διαδικασία της οικονομικής ανάπτυξης.</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40</a:t>
            </a:fld>
            <a:endParaRPr lang="el-GR" dirty="0"/>
          </a:p>
        </p:txBody>
      </p:sp>
    </p:spTree>
    <p:extLst>
      <p:ext uri="{BB962C8B-B14F-4D97-AF65-F5344CB8AC3E}">
        <p14:creationId xmlns:p14="http://schemas.microsoft.com/office/powerpoint/2010/main" val="147140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Χρηματοπιστωτικές πολιτικές (7 από 32)</a:t>
            </a:r>
            <a:endParaRPr lang="el-GR" dirty="0"/>
          </a:p>
        </p:txBody>
      </p:sp>
      <p:sp>
        <p:nvSpPr>
          <p:cNvPr id="3" name="Content Placeholder 2"/>
          <p:cNvSpPr>
            <a:spLocks noGrp="1"/>
          </p:cNvSpPr>
          <p:nvPr>
            <p:ph idx="1"/>
          </p:nvPr>
        </p:nvSpPr>
        <p:spPr/>
        <p:txBody>
          <a:bodyPr>
            <a:normAutofit fontScale="92500" lnSpcReduction="20000"/>
          </a:bodyPr>
          <a:lstStyle/>
          <a:p>
            <a:r>
              <a:rPr lang="el-GR" dirty="0"/>
              <a:t>4 βασικές λειτουργίες του χρηματοπιστωτικού συστήματος:</a:t>
            </a:r>
          </a:p>
          <a:p>
            <a:pPr lvl="1"/>
            <a:r>
              <a:rPr lang="el-GR" dirty="0" smtClean="0"/>
              <a:t>Παρέχει </a:t>
            </a:r>
            <a:r>
              <a:rPr lang="el-GR" dirty="0"/>
              <a:t>στην οικονομία ένα μέσο ανταλλαγών, </a:t>
            </a:r>
            <a:r>
              <a:rPr lang="el-GR" dirty="0" smtClean="0"/>
              <a:t>αποτίμησης </a:t>
            </a:r>
            <a:r>
              <a:rPr lang="el-GR" dirty="0"/>
              <a:t>και αποταμίευσης (χρήμα</a:t>
            </a:r>
            <a:r>
              <a:rPr lang="el-GR" dirty="0" smtClean="0"/>
              <a:t>).</a:t>
            </a:r>
            <a:endParaRPr lang="el-GR" dirty="0"/>
          </a:p>
          <a:p>
            <a:pPr lvl="1"/>
            <a:r>
              <a:rPr lang="el-GR" dirty="0" smtClean="0"/>
              <a:t>Παρέχει </a:t>
            </a:r>
            <a:r>
              <a:rPr lang="el-GR" dirty="0"/>
              <a:t>τις απαραίτητες διόδους για τη διοχέτευση των αποταμιεύσεων προς τις επενδύσεις / πιστωτική διαμεσολάβηση (financial intermediation</a:t>
            </a:r>
            <a:r>
              <a:rPr lang="el-GR" dirty="0" smtClean="0"/>
              <a:t>).</a:t>
            </a:r>
            <a:endParaRPr lang="el-GR" dirty="0"/>
          </a:p>
          <a:p>
            <a:pPr lvl="1"/>
            <a:r>
              <a:rPr lang="el-GR" dirty="0" smtClean="0"/>
              <a:t>Είναι </a:t>
            </a:r>
            <a:r>
              <a:rPr lang="el-GR" dirty="0"/>
              <a:t>μέσο μεταφοράς και ανακατανομής του επιχειρηματικού κινδύνου στην </a:t>
            </a:r>
            <a:r>
              <a:rPr lang="el-GR" dirty="0" smtClean="0"/>
              <a:t>οικονομία.</a:t>
            </a:r>
            <a:endParaRPr lang="el-GR" dirty="0"/>
          </a:p>
          <a:p>
            <a:pPr lvl="1"/>
            <a:r>
              <a:rPr lang="el-GR" dirty="0" smtClean="0"/>
              <a:t>Παρέχει </a:t>
            </a:r>
            <a:r>
              <a:rPr lang="el-GR" dirty="0"/>
              <a:t>στην οικονομία τα μέσα για την άσκηση της νομισματικής </a:t>
            </a:r>
            <a:r>
              <a:rPr lang="el-GR" dirty="0" smtClean="0"/>
              <a:t>πολιτικής.</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41</a:t>
            </a:fld>
            <a:endParaRPr lang="el-GR" dirty="0"/>
          </a:p>
        </p:txBody>
      </p:sp>
    </p:spTree>
    <p:extLst>
      <p:ext uri="{BB962C8B-B14F-4D97-AF65-F5344CB8AC3E}">
        <p14:creationId xmlns:p14="http://schemas.microsoft.com/office/powerpoint/2010/main" val="1206734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Χρηματοπιστωτικές πολιτικές (8 από 32)</a:t>
            </a:r>
            <a:endParaRPr lang="el-GR" dirty="0"/>
          </a:p>
        </p:txBody>
      </p:sp>
      <p:sp>
        <p:nvSpPr>
          <p:cNvPr id="3" name="Content Placeholder 2"/>
          <p:cNvSpPr>
            <a:spLocks noGrp="1"/>
          </p:cNvSpPr>
          <p:nvPr>
            <p:ph idx="1"/>
          </p:nvPr>
        </p:nvSpPr>
        <p:spPr/>
        <p:txBody>
          <a:bodyPr>
            <a:normAutofit/>
          </a:bodyPr>
          <a:lstStyle/>
          <a:p>
            <a:r>
              <a:rPr lang="el-GR" dirty="0"/>
              <a:t>Ο ρόλος της πιστωτικής διαμεσολάβησης αυξάνεται όσο αναπτύσσεται το χρηματοπιστωτικό σύστημα.  Αποταμιεύσεις από μεγάλο αριθμό καταθετών (κυρίως νοικοκυριά) κατευθύνονται σε σχετικά μικρό αριθμό επενδυτών.  Αρχικά μέσω των εμπορικών τραπεζών, κατόπιν και μέσω των εξειδικευμένων πιστωτικών ιδρυμάτων.</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42</a:t>
            </a:fld>
            <a:endParaRPr lang="el-GR" dirty="0"/>
          </a:p>
        </p:txBody>
      </p:sp>
    </p:spTree>
    <p:extLst>
      <p:ext uri="{BB962C8B-B14F-4D97-AF65-F5344CB8AC3E}">
        <p14:creationId xmlns:p14="http://schemas.microsoft.com/office/powerpoint/2010/main" val="3689580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Χρηματοπιστωτικές πολιτικές (9 από 32)</a:t>
            </a:r>
            <a:endParaRPr lang="el-GR" dirty="0"/>
          </a:p>
        </p:txBody>
      </p:sp>
      <p:sp>
        <p:nvSpPr>
          <p:cNvPr id="3" name="Content Placeholder 2"/>
          <p:cNvSpPr>
            <a:spLocks noGrp="1"/>
          </p:cNvSpPr>
          <p:nvPr>
            <p:ph idx="1"/>
          </p:nvPr>
        </p:nvSpPr>
        <p:spPr/>
        <p:txBody>
          <a:bodyPr>
            <a:normAutofit lnSpcReduction="10000"/>
          </a:bodyPr>
          <a:lstStyle/>
          <a:p>
            <a:r>
              <a:rPr lang="el-GR" dirty="0"/>
              <a:t>Υπάρχουν και άλλοι τρόποι χρηματοδότησης των επενδύσεων (εκτός της πιστωτικής διαμεσολάβησης).  </a:t>
            </a:r>
          </a:p>
          <a:p>
            <a:pPr lvl="1"/>
            <a:r>
              <a:rPr lang="el-GR" dirty="0"/>
              <a:t>Φορολογία ή πληθωρισμός (δημόσιος τομέας</a:t>
            </a:r>
            <a:r>
              <a:rPr lang="el-GR" dirty="0" smtClean="0"/>
              <a:t>). </a:t>
            </a:r>
            <a:endParaRPr lang="el-GR" dirty="0"/>
          </a:p>
          <a:p>
            <a:pPr lvl="1"/>
            <a:r>
              <a:rPr lang="el-GR" dirty="0"/>
              <a:t>Οικονομική βοήθεια, δανεισμός  ή ξένες άμεσες επενδύσεις (εξωτερικός τομέας).</a:t>
            </a:r>
          </a:p>
          <a:p>
            <a:r>
              <a:rPr lang="el-GR" dirty="0"/>
              <a:t>Πιστωτική διαμεσολάβηση: μεγαλύτερη έμφαση στους εγχώριους μηχανισμούς </a:t>
            </a:r>
            <a:r>
              <a:rPr lang="el-GR" dirty="0" smtClean="0"/>
              <a:t>αγοράς.</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43</a:t>
            </a:fld>
            <a:endParaRPr lang="el-GR" dirty="0"/>
          </a:p>
        </p:txBody>
      </p:sp>
    </p:spTree>
    <p:extLst>
      <p:ext uri="{BB962C8B-B14F-4D97-AF65-F5344CB8AC3E}">
        <p14:creationId xmlns:p14="http://schemas.microsoft.com/office/powerpoint/2010/main" val="3580631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Χρηματοπιστωτικές πολιτικές (10 από 32)</a:t>
            </a:r>
            <a:endParaRPr lang="el-GR" dirty="0"/>
          </a:p>
        </p:txBody>
      </p:sp>
      <p:sp>
        <p:nvSpPr>
          <p:cNvPr id="3" name="Content Placeholder 2"/>
          <p:cNvSpPr>
            <a:spLocks noGrp="1"/>
          </p:cNvSpPr>
          <p:nvPr>
            <p:ph idx="1"/>
          </p:nvPr>
        </p:nvSpPr>
        <p:spPr/>
        <p:txBody>
          <a:bodyPr>
            <a:normAutofit fontScale="92500" lnSpcReduction="10000"/>
          </a:bodyPr>
          <a:lstStyle/>
          <a:p>
            <a:r>
              <a:rPr lang="el-GR" dirty="0"/>
              <a:t>Σήμερα: γενική άποψη ότι ο πληθωρισμός δεν έχει επωφελείς επιπτώσεις στην οικονομία - ενώ έχει πολλές αρνητικές.</a:t>
            </a:r>
          </a:p>
          <a:p>
            <a:r>
              <a:rPr lang="el-GR" dirty="0"/>
              <a:t>Όμως 1950ς και 1960ς: καμπύλη Philips, αντίστροφη σχέση πληθωρισμού και ανεργίας, πληθωρισμός 6-12% ΟΚ για τη διαδικασία της ΟΑ - όχι όμως </a:t>
            </a:r>
            <a:r>
              <a:rPr lang="el-GR" dirty="0" smtClean="0"/>
              <a:t>υπερπληθωρισμός. </a:t>
            </a:r>
            <a:endParaRPr lang="el-GR" dirty="0"/>
          </a:p>
          <a:p>
            <a:r>
              <a:rPr lang="el-GR" dirty="0" smtClean="0"/>
              <a:t>Εμπειρίες </a:t>
            </a:r>
            <a:r>
              <a:rPr lang="el-GR" dirty="0"/>
              <a:t>Γερμανίας, Ουγγαρίας, Ελλάδας - αλλά και σε πιο πρόσφατα χρόνια Βολιβίας, Περού, Γιουγκοσλαβίας, </a:t>
            </a:r>
            <a:r>
              <a:rPr lang="el-GR" dirty="0" smtClean="0"/>
              <a:t>Ζιμπάμπουε.</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44</a:t>
            </a:fld>
            <a:endParaRPr lang="el-GR" dirty="0"/>
          </a:p>
        </p:txBody>
      </p:sp>
    </p:spTree>
    <p:extLst>
      <p:ext uri="{BB962C8B-B14F-4D97-AF65-F5344CB8AC3E}">
        <p14:creationId xmlns:p14="http://schemas.microsoft.com/office/powerpoint/2010/main" val="37618631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Χρηματοπιστωτικές πολιτικές (11 από 32)</a:t>
            </a:r>
            <a:endParaRPr lang="el-GR" dirty="0"/>
          </a:p>
        </p:txBody>
      </p:sp>
      <p:sp>
        <p:nvSpPr>
          <p:cNvPr id="3" name="Content Placeholder 2"/>
          <p:cNvSpPr>
            <a:spLocks noGrp="1"/>
          </p:cNvSpPr>
          <p:nvPr>
            <p:ph idx="1"/>
          </p:nvPr>
        </p:nvSpPr>
        <p:spPr/>
        <p:txBody>
          <a:bodyPr>
            <a:normAutofit/>
          </a:bodyPr>
          <a:lstStyle/>
          <a:p>
            <a:r>
              <a:rPr lang="el-GR" dirty="0"/>
              <a:t>Εμπειρία ΑΧ ως προς </a:t>
            </a:r>
            <a:r>
              <a:rPr lang="el-GR" dirty="0" smtClean="0"/>
              <a:t>πληθωρισμό.</a:t>
            </a:r>
            <a:endParaRPr lang="el-GR" dirty="0"/>
          </a:p>
          <a:p>
            <a:r>
              <a:rPr lang="el-GR" dirty="0" smtClean="0"/>
              <a:t>Διαφορές </a:t>
            </a:r>
            <a:r>
              <a:rPr lang="el-GR" dirty="0"/>
              <a:t>ρυθμών μεταξύ ΑΧ και ΒΧ - αναπτυγμένων </a:t>
            </a:r>
            <a:r>
              <a:rPr lang="el-GR" dirty="0" smtClean="0"/>
              <a:t>χωρών.</a:t>
            </a:r>
            <a:endParaRPr lang="el-GR" dirty="0"/>
          </a:p>
          <a:p>
            <a:r>
              <a:rPr lang="el-GR" dirty="0" smtClean="0"/>
              <a:t>Διαφορές </a:t>
            </a:r>
            <a:r>
              <a:rPr lang="el-GR" dirty="0"/>
              <a:t>επιπτώσεων υψηλού πληθωρισμού σε διαφορετικές </a:t>
            </a:r>
            <a:r>
              <a:rPr lang="el-GR" dirty="0" smtClean="0"/>
              <a:t>χώρες (Βραζιλία </a:t>
            </a:r>
            <a:r>
              <a:rPr lang="el-GR" dirty="0"/>
              <a:t>- Γκάνα</a:t>
            </a:r>
            <a:r>
              <a:rPr lang="el-GR" dirty="0" smtClean="0"/>
              <a:t>).</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45</a:t>
            </a:fld>
            <a:endParaRPr lang="el-GR" dirty="0"/>
          </a:p>
        </p:txBody>
      </p:sp>
    </p:spTree>
    <p:extLst>
      <p:ext uri="{BB962C8B-B14F-4D97-AF65-F5344CB8AC3E}">
        <p14:creationId xmlns:p14="http://schemas.microsoft.com/office/powerpoint/2010/main" val="13999747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Χρηματοπιστωτικές πολιτικές (12 από 32)</a:t>
            </a:r>
            <a:endParaRPr lang="el-GR" dirty="0"/>
          </a:p>
        </p:txBody>
      </p:sp>
      <p:sp>
        <p:nvSpPr>
          <p:cNvPr id="3" name="Content Placeholder 2"/>
          <p:cNvSpPr>
            <a:spLocks noGrp="1"/>
          </p:cNvSpPr>
          <p:nvPr>
            <p:ph idx="1"/>
          </p:nvPr>
        </p:nvSpPr>
        <p:spPr/>
        <p:txBody>
          <a:bodyPr>
            <a:normAutofit/>
          </a:bodyPr>
          <a:lstStyle/>
          <a:p>
            <a:r>
              <a:rPr lang="el-GR" dirty="0"/>
              <a:t>Λόγοι: </a:t>
            </a:r>
          </a:p>
          <a:p>
            <a:pPr lvl="1"/>
            <a:r>
              <a:rPr lang="el-GR" dirty="0" smtClean="0"/>
              <a:t>Υψηλά </a:t>
            </a:r>
            <a:r>
              <a:rPr lang="el-GR" dirty="0"/>
              <a:t>ελλείμματα προϋπολογισμού και χρηματοδότηση από Κεντρική </a:t>
            </a:r>
            <a:r>
              <a:rPr lang="el-GR" dirty="0" smtClean="0"/>
              <a:t>Τράπεζα.</a:t>
            </a:r>
            <a:endParaRPr lang="el-GR" dirty="0"/>
          </a:p>
          <a:p>
            <a:pPr lvl="1"/>
            <a:r>
              <a:rPr lang="el-GR" dirty="0" smtClean="0"/>
              <a:t>Ταχύρρυθμη </a:t>
            </a:r>
            <a:r>
              <a:rPr lang="el-GR" dirty="0"/>
              <a:t>επέκταση πιστωτικού συστήματος (χαμηλά αναγκαστικά αποθέματα εμπορικών τραπεζών</a:t>
            </a:r>
            <a:r>
              <a:rPr lang="el-GR" dirty="0" smtClean="0"/>
              <a:t>).</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46</a:t>
            </a:fld>
            <a:endParaRPr lang="el-GR" dirty="0"/>
          </a:p>
        </p:txBody>
      </p:sp>
    </p:spTree>
    <p:extLst>
      <p:ext uri="{BB962C8B-B14F-4D97-AF65-F5344CB8AC3E}">
        <p14:creationId xmlns:p14="http://schemas.microsoft.com/office/powerpoint/2010/main" val="3560491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Χρηματοπιστωτικές πολιτικές (13 από 32)</a:t>
            </a:r>
            <a:endParaRPr lang="el-GR" dirty="0"/>
          </a:p>
        </p:txBody>
      </p:sp>
      <p:sp>
        <p:nvSpPr>
          <p:cNvPr id="3" name="Content Placeholder 2"/>
          <p:cNvSpPr>
            <a:spLocks noGrp="1"/>
          </p:cNvSpPr>
          <p:nvPr>
            <p:ph idx="1"/>
          </p:nvPr>
        </p:nvSpPr>
        <p:spPr/>
        <p:txBody>
          <a:bodyPr>
            <a:normAutofit/>
          </a:bodyPr>
          <a:lstStyle/>
          <a:p>
            <a:r>
              <a:rPr lang="el-GR" dirty="0"/>
              <a:t>Διευκρινήσεις: </a:t>
            </a:r>
            <a:endParaRPr lang="el-GR" dirty="0" smtClean="0"/>
          </a:p>
          <a:p>
            <a:pPr lvl="1"/>
            <a:r>
              <a:rPr lang="el-GR" dirty="0"/>
              <a:t>Τ</a:t>
            </a:r>
            <a:r>
              <a:rPr lang="el-GR" dirty="0" smtClean="0"/>
              <a:t>αχύρρυθμη </a:t>
            </a:r>
            <a:r>
              <a:rPr lang="el-GR" dirty="0"/>
              <a:t>οικονομική ανάπτυξη =&gt; στενότητες =&gt; πληθωρισμός (όχι όμως υπερπληθωρισμός</a:t>
            </a:r>
            <a:r>
              <a:rPr lang="el-GR" dirty="0" smtClean="0"/>
              <a:t>).</a:t>
            </a:r>
          </a:p>
          <a:p>
            <a:pPr lvl="1"/>
            <a:r>
              <a:rPr lang="el-GR" dirty="0" smtClean="0"/>
              <a:t>Απρόβλεπτες </a:t>
            </a:r>
            <a:r>
              <a:rPr lang="el-GR" dirty="0"/>
              <a:t>συγκυρίες (σεισμός, κακή αγροτική παραγωγή, αύξηση τιμών πρώτων υλών πχ πετρέλαιο) οδηγούν σε πρόσκαιρες αυξήσεις τιμών / μόνιμες αυξήσεις =&gt; μόνο όταν ακολουθείται accommodative monetary </a:t>
            </a:r>
            <a:r>
              <a:rPr lang="el-GR" dirty="0" smtClean="0"/>
              <a:t>policy.</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47</a:t>
            </a:fld>
            <a:endParaRPr lang="el-GR" dirty="0"/>
          </a:p>
        </p:txBody>
      </p:sp>
    </p:spTree>
    <p:extLst>
      <p:ext uri="{BB962C8B-B14F-4D97-AF65-F5344CB8AC3E}">
        <p14:creationId xmlns:p14="http://schemas.microsoft.com/office/powerpoint/2010/main" val="15889267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Χρηματοπιστωτικές πολιτικές (</a:t>
            </a:r>
            <a:r>
              <a:rPr lang="el-GR" dirty="0" smtClean="0"/>
              <a:t>14 </a:t>
            </a:r>
            <a:r>
              <a:rPr lang="el-GR" dirty="0"/>
              <a:t>από </a:t>
            </a:r>
            <a:r>
              <a:rPr lang="el-GR" dirty="0" smtClean="0"/>
              <a:t>32)</a:t>
            </a:r>
            <a:endParaRPr lang="el-GR" dirty="0"/>
          </a:p>
        </p:txBody>
      </p:sp>
      <p:sp>
        <p:nvSpPr>
          <p:cNvPr id="3" name="Content Placeholder 2"/>
          <p:cNvSpPr>
            <a:spLocks noGrp="1"/>
          </p:cNvSpPr>
          <p:nvPr>
            <p:ph idx="1"/>
          </p:nvPr>
        </p:nvSpPr>
        <p:spPr/>
        <p:txBody>
          <a:bodyPr>
            <a:normAutofit fontScale="92500" lnSpcReduction="20000"/>
          </a:bodyPr>
          <a:lstStyle/>
          <a:p>
            <a:r>
              <a:rPr lang="el-GR" dirty="0"/>
              <a:t>Ένα από τα αποτελέσματα του πληθωρισμού είναι η αφανής φορολόγηση των χρηματικών διαθεσίμων του ιδιωτικού </a:t>
            </a:r>
            <a:r>
              <a:rPr lang="el-GR" dirty="0" smtClean="0"/>
              <a:t>τομέα.</a:t>
            </a:r>
            <a:endParaRPr lang="el-GR" dirty="0"/>
          </a:p>
          <a:p>
            <a:r>
              <a:rPr lang="el-GR" dirty="0"/>
              <a:t>Χρηματικά διαθέσιμα στην αρχή της χρονιάς Μ, πληθωρισμός π.  Αξία διαθεσίμων στο τέλος της χρονιάς Μ/(1+π).  Πληθωριστικός </a:t>
            </a:r>
            <a:r>
              <a:rPr lang="el-GR" dirty="0" smtClean="0"/>
              <a:t>φόρος: τ </a:t>
            </a:r>
            <a:r>
              <a:rPr lang="el-GR" dirty="0"/>
              <a:t>= [Μ - Μ/(1-π)]/Μ = π/(1-π</a:t>
            </a:r>
            <a:r>
              <a:rPr lang="el-GR" dirty="0" smtClean="0"/>
              <a:t>).</a:t>
            </a:r>
            <a:endParaRPr lang="el-GR" dirty="0"/>
          </a:p>
          <a:p>
            <a:r>
              <a:rPr lang="el-GR" dirty="0" smtClean="0"/>
              <a:t>Παραδείγματα</a:t>
            </a:r>
            <a:r>
              <a:rPr lang="el-GR" dirty="0"/>
              <a:t>:  	</a:t>
            </a:r>
            <a:endParaRPr lang="el-GR" dirty="0" smtClean="0"/>
          </a:p>
          <a:p>
            <a:pPr lvl="1"/>
            <a:r>
              <a:rPr lang="el-GR" dirty="0" smtClean="0"/>
              <a:t>π </a:t>
            </a:r>
            <a:r>
              <a:rPr lang="el-GR" dirty="0"/>
              <a:t>= 20% =&gt; τ=20/120 = 16.7</a:t>
            </a:r>
            <a:r>
              <a:rPr lang="el-GR" dirty="0" smtClean="0"/>
              <a:t>%.</a:t>
            </a:r>
            <a:endParaRPr lang="el-GR" dirty="0"/>
          </a:p>
          <a:p>
            <a:pPr lvl="1"/>
            <a:r>
              <a:rPr lang="el-GR" dirty="0" smtClean="0"/>
              <a:t>π </a:t>
            </a:r>
            <a:r>
              <a:rPr lang="el-GR" dirty="0"/>
              <a:t>= 40% =&gt; τ=40/140 = 28.6</a:t>
            </a:r>
            <a:r>
              <a:rPr lang="el-GR" dirty="0" smtClean="0"/>
              <a:t>%.</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48</a:t>
            </a:fld>
            <a:endParaRPr lang="el-GR" dirty="0"/>
          </a:p>
        </p:txBody>
      </p:sp>
    </p:spTree>
    <p:extLst>
      <p:ext uri="{BB962C8B-B14F-4D97-AF65-F5344CB8AC3E}">
        <p14:creationId xmlns:p14="http://schemas.microsoft.com/office/powerpoint/2010/main" val="18097657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Χρηματοπιστωτικές πολιτικές (</a:t>
            </a:r>
            <a:r>
              <a:rPr lang="el-GR" dirty="0" smtClean="0"/>
              <a:t>15 </a:t>
            </a:r>
            <a:r>
              <a:rPr lang="el-GR" dirty="0"/>
              <a:t>από </a:t>
            </a:r>
            <a:r>
              <a:rPr lang="el-GR" dirty="0" smtClean="0"/>
              <a:t>32)</a:t>
            </a:r>
            <a:endParaRPr lang="el-GR" dirty="0"/>
          </a:p>
        </p:txBody>
      </p:sp>
      <p:sp>
        <p:nvSpPr>
          <p:cNvPr id="3" name="Content Placeholder 2"/>
          <p:cNvSpPr>
            <a:spLocks noGrp="1"/>
          </p:cNvSpPr>
          <p:nvPr>
            <p:ph idx="1"/>
          </p:nvPr>
        </p:nvSpPr>
        <p:spPr/>
        <p:txBody>
          <a:bodyPr/>
          <a:lstStyle/>
          <a:p>
            <a:r>
              <a:rPr lang="el-GR" dirty="0"/>
              <a:t>Σε πολλές ΑΧ πολύ υψηλότερος φόρος από οποιαδήποτε άλλη φορολογία.  </a:t>
            </a:r>
          </a:p>
          <a:p>
            <a:r>
              <a:rPr lang="el-GR" dirty="0"/>
              <a:t>Είναι γεγονός ότι σε περιόδους υψηλού πληθωρισμού τα νοικοκυριά προσπαθούν να ελαχιστοποιήσουν τα χρηματικά τους διαθέσιμα, όμως πάντοτε λίγα υπάρχουν.</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49</a:t>
            </a:fld>
            <a:endParaRPr lang="el-GR" dirty="0"/>
          </a:p>
        </p:txBody>
      </p:sp>
    </p:spTree>
    <p:extLst>
      <p:ext uri="{BB962C8B-B14F-4D97-AF65-F5344CB8AC3E}">
        <p14:creationId xmlns:p14="http://schemas.microsoft.com/office/powerpoint/2010/main" val="3103324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r>
              <a:rPr lang="el-GR" altLang="el-GR" dirty="0" smtClean="0"/>
              <a:t>Σημασία εγχωρίων αποταμιεύσεων.</a:t>
            </a:r>
          </a:p>
          <a:p>
            <a:r>
              <a:rPr lang="el-GR" altLang="el-GR" dirty="0" smtClean="0"/>
              <a:t>Δημοσιονομικές πολιτικές.</a:t>
            </a:r>
          </a:p>
          <a:p>
            <a:r>
              <a:rPr lang="el-GR" altLang="el-GR" smtClean="0"/>
              <a:t>Χρηματοπιστωτικές πολιτικές. </a:t>
            </a:r>
            <a:endParaRPr lang="el-GR" alt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a:t>
            </a:fld>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Χρηματοπιστωτικές πολιτικές (</a:t>
            </a:r>
            <a:r>
              <a:rPr lang="el-GR" dirty="0" smtClean="0"/>
              <a:t>16 </a:t>
            </a:r>
            <a:r>
              <a:rPr lang="el-GR" dirty="0"/>
              <a:t>από </a:t>
            </a:r>
            <a:r>
              <a:rPr lang="el-GR" dirty="0" smtClean="0"/>
              <a:t>32)</a:t>
            </a:r>
            <a:endParaRPr lang="el-GR" dirty="0"/>
          </a:p>
        </p:txBody>
      </p:sp>
      <p:sp>
        <p:nvSpPr>
          <p:cNvPr id="3" name="Content Placeholder 2"/>
          <p:cNvSpPr>
            <a:spLocks noGrp="1"/>
          </p:cNvSpPr>
          <p:nvPr>
            <p:ph idx="1"/>
          </p:nvPr>
        </p:nvSpPr>
        <p:spPr/>
        <p:txBody>
          <a:bodyPr/>
          <a:lstStyle/>
          <a:p>
            <a:r>
              <a:rPr lang="el-GR" dirty="0"/>
              <a:t>UN ECLA: εφόσον στις περισσότερες ΑΧ υπάρχουν σημαντικές δυσκολίες συλλογής φόρων, ενώ η επιβολή πληθωριστικού φόρου είναι πανεύκολη =&gt; </a:t>
            </a:r>
            <a:r>
              <a:rPr lang="el-GR" dirty="0" smtClean="0"/>
              <a:t>πληθωρισμός.</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50</a:t>
            </a:fld>
            <a:endParaRPr lang="el-GR" dirty="0"/>
          </a:p>
        </p:txBody>
      </p:sp>
    </p:spTree>
    <p:extLst>
      <p:ext uri="{BB962C8B-B14F-4D97-AF65-F5344CB8AC3E}">
        <p14:creationId xmlns:p14="http://schemas.microsoft.com/office/powerpoint/2010/main" val="19524705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Χρηματοπιστωτικές πολιτικές (</a:t>
            </a:r>
            <a:r>
              <a:rPr lang="el-GR" dirty="0" smtClean="0"/>
              <a:t>17 </a:t>
            </a:r>
            <a:r>
              <a:rPr lang="el-GR" dirty="0"/>
              <a:t>από </a:t>
            </a:r>
            <a:r>
              <a:rPr lang="el-GR" dirty="0" smtClean="0"/>
              <a:t>32)</a:t>
            </a:r>
            <a:endParaRPr lang="el-GR" dirty="0"/>
          </a:p>
        </p:txBody>
      </p:sp>
      <p:sp>
        <p:nvSpPr>
          <p:cNvPr id="3" name="Content Placeholder 2"/>
          <p:cNvSpPr>
            <a:spLocks noGrp="1"/>
          </p:cNvSpPr>
          <p:nvPr>
            <p:ph idx="1"/>
          </p:nvPr>
        </p:nvSpPr>
        <p:spPr/>
        <p:txBody>
          <a:bodyPr>
            <a:normAutofit fontScale="85000" lnSpcReduction="20000"/>
          </a:bodyPr>
          <a:lstStyle/>
          <a:p>
            <a:r>
              <a:rPr lang="el-GR" dirty="0"/>
              <a:t>Υποθέσεις:</a:t>
            </a:r>
          </a:p>
          <a:p>
            <a:pPr lvl="1"/>
            <a:r>
              <a:rPr lang="el-GR" dirty="0" smtClean="0"/>
              <a:t>Μείωση </a:t>
            </a:r>
            <a:r>
              <a:rPr lang="el-GR" dirty="0"/>
              <a:t>κατανάλωσης και όχι αποταμίευσης </a:t>
            </a:r>
            <a:r>
              <a:rPr lang="el-GR" dirty="0" smtClean="0"/>
              <a:t>νοικοκυριών.</a:t>
            </a:r>
            <a:endParaRPr lang="el-GR" dirty="0"/>
          </a:p>
          <a:p>
            <a:pPr lvl="1"/>
            <a:r>
              <a:rPr lang="el-GR" dirty="0" smtClean="0"/>
              <a:t>Εξίσου </a:t>
            </a:r>
            <a:r>
              <a:rPr lang="el-GR" dirty="0"/>
              <a:t>αποδοτική τοποθέτηση από ιδιωτικό και δημόσιο </a:t>
            </a:r>
            <a:r>
              <a:rPr lang="el-GR" dirty="0" smtClean="0"/>
              <a:t>τομέα.</a:t>
            </a:r>
            <a:endParaRPr lang="el-GR" dirty="0"/>
          </a:p>
          <a:p>
            <a:pPr lvl="1"/>
            <a:r>
              <a:rPr lang="el-GR" dirty="0" smtClean="0"/>
              <a:t>Φορολογική </a:t>
            </a:r>
            <a:r>
              <a:rPr lang="el-GR" dirty="0"/>
              <a:t>ελαστικότητα μεγαλύτερη της μονάδας (ΔΤ/Τ)/(ΔΥ/Υ) &gt; </a:t>
            </a:r>
            <a:r>
              <a:rPr lang="el-GR" dirty="0" smtClean="0"/>
              <a:t>1.</a:t>
            </a:r>
            <a:endParaRPr lang="el-GR" dirty="0"/>
          </a:p>
          <a:p>
            <a:pPr lvl="1"/>
            <a:r>
              <a:rPr lang="el-GR" dirty="0" smtClean="0"/>
              <a:t>Απώλεια </a:t>
            </a:r>
            <a:r>
              <a:rPr lang="el-GR" dirty="0"/>
              <a:t>αποτελεσματικότητας από πληθωριστικό φόρο μικρότερη από απώλεια αποτελεσματικότητας από κανονική </a:t>
            </a:r>
            <a:r>
              <a:rPr lang="el-GR" dirty="0" smtClean="0"/>
              <a:t>φορολογία (σχεδόν </a:t>
            </a:r>
            <a:r>
              <a:rPr lang="el-GR" dirty="0"/>
              <a:t>σε καμία ΑΧ και σε καμία περίοδο δεν έχει παρατηρηθεί να συντρέχουν και οι τέσσερις αυτές προϋποθέσεις.  Συνήθως, μία ή δύο ή </a:t>
            </a:r>
            <a:r>
              <a:rPr lang="el-GR" dirty="0" smtClean="0"/>
              <a:t>ισχύουν).</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51</a:t>
            </a:fld>
            <a:endParaRPr lang="el-GR" dirty="0"/>
          </a:p>
        </p:txBody>
      </p:sp>
    </p:spTree>
    <p:extLst>
      <p:ext uri="{BB962C8B-B14F-4D97-AF65-F5344CB8AC3E}">
        <p14:creationId xmlns:p14="http://schemas.microsoft.com/office/powerpoint/2010/main" val="6705974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Χρηματοπιστωτικές πολιτικές (</a:t>
            </a:r>
            <a:r>
              <a:rPr lang="el-GR" dirty="0" smtClean="0"/>
              <a:t>18 </a:t>
            </a:r>
            <a:r>
              <a:rPr lang="el-GR" dirty="0"/>
              <a:t>από </a:t>
            </a:r>
            <a:r>
              <a:rPr lang="el-GR" dirty="0" smtClean="0"/>
              <a:t>32)</a:t>
            </a:r>
            <a:endParaRPr lang="el-GR" dirty="0"/>
          </a:p>
        </p:txBody>
      </p:sp>
      <p:sp>
        <p:nvSpPr>
          <p:cNvPr id="3" name="Content Placeholder 2"/>
          <p:cNvSpPr>
            <a:spLocks noGrp="1"/>
          </p:cNvSpPr>
          <p:nvPr>
            <p:ph idx="1"/>
          </p:nvPr>
        </p:nvSpPr>
        <p:spPr/>
        <p:txBody>
          <a:bodyPr>
            <a:normAutofit/>
          </a:bodyPr>
          <a:lstStyle/>
          <a:p>
            <a:r>
              <a:rPr lang="el-GR" sz="2200" dirty="0"/>
              <a:t>Συνήθως, ανάλυση βασισμένη στην Κεϋνσιανή συνάρτηση ζήτησης </a:t>
            </a:r>
            <a:r>
              <a:rPr lang="el-GR" sz="2200" dirty="0" smtClean="0"/>
              <a:t>χρήματος: Μ/P </a:t>
            </a:r>
            <a:r>
              <a:rPr lang="el-GR" sz="2200" dirty="0"/>
              <a:t>= a0 + a1Y + </a:t>
            </a:r>
            <a:r>
              <a:rPr lang="el-GR" sz="2200" dirty="0" smtClean="0"/>
              <a:t>a2r</a:t>
            </a:r>
            <a:r>
              <a:rPr lang="el-GR" sz="2200" dirty="0"/>
              <a:t>	με a1 &gt;0 και a2&lt;0.</a:t>
            </a:r>
          </a:p>
          <a:p>
            <a:r>
              <a:rPr lang="el-GR" sz="2200" dirty="0"/>
              <a:t>Αυτό είναι ορθό όταν θέλουμε να υπολογίσουμε τη ζήτηση "στενού χρήματος" (Μ0 ή Μ1 χρηματικά διαθέσιμα και άτοκοι τραπεζικοί λογαριασμοί όψεως).  </a:t>
            </a:r>
          </a:p>
          <a:p>
            <a:r>
              <a:rPr lang="el-GR" sz="2200" dirty="0"/>
              <a:t>Όμως, τα περισσότερα νοικοκυριά χρησιμοποιούν τοκοφόρους λογαριασμούς για την κάλυψη της ρευστότητάς τους (Μ2 ή Μ3 έντοκες καταθέσεις και καθαρά διαθέσιμα συναλλάγματος).  Τότε η συνάρτηση ζήτησης ρευστών διαθεσίμων </a:t>
            </a:r>
            <a:r>
              <a:rPr lang="el-GR" sz="2200" dirty="0" smtClean="0"/>
              <a:t>γίνεται: L/P </a:t>
            </a:r>
            <a:r>
              <a:rPr lang="el-GR" sz="2200" dirty="0"/>
              <a:t>= a</a:t>
            </a:r>
            <a:r>
              <a:rPr lang="el-GR" sz="2200" baseline="-25000" dirty="0"/>
              <a:t>0</a:t>
            </a:r>
            <a:r>
              <a:rPr lang="el-GR" sz="2200" dirty="0"/>
              <a:t> + a</a:t>
            </a:r>
            <a:r>
              <a:rPr lang="el-GR" sz="2200" baseline="-25000" dirty="0"/>
              <a:t>1</a:t>
            </a:r>
            <a:r>
              <a:rPr lang="el-GR" sz="2200" dirty="0"/>
              <a:t>Y + a</a:t>
            </a:r>
            <a:r>
              <a:rPr lang="el-GR" sz="2200" baseline="-25000" dirty="0"/>
              <a:t>2</a:t>
            </a:r>
            <a:r>
              <a:rPr lang="el-GR" sz="2200" dirty="0"/>
              <a:t>e + </a:t>
            </a:r>
            <a:r>
              <a:rPr lang="el-GR" sz="2200" dirty="0" smtClean="0"/>
              <a:t>a</a:t>
            </a:r>
            <a:r>
              <a:rPr lang="el-GR" sz="2200" baseline="-25000" dirty="0" smtClean="0"/>
              <a:t>3</a:t>
            </a:r>
            <a:r>
              <a:rPr lang="el-GR" sz="2200" dirty="0" smtClean="0"/>
              <a:t>r με </a:t>
            </a:r>
            <a:r>
              <a:rPr lang="el-GR" sz="2200" dirty="0"/>
              <a:t>a</a:t>
            </a:r>
            <a:r>
              <a:rPr lang="el-GR" sz="2200" baseline="-25000" dirty="0"/>
              <a:t>1</a:t>
            </a:r>
            <a:r>
              <a:rPr lang="el-GR" sz="2200" dirty="0"/>
              <a:t> &gt;0, a</a:t>
            </a:r>
            <a:r>
              <a:rPr lang="el-GR" sz="2200" baseline="-25000" dirty="0"/>
              <a:t>2</a:t>
            </a:r>
            <a:r>
              <a:rPr lang="el-GR" sz="2200" dirty="0"/>
              <a:t>&lt;0 και α</a:t>
            </a:r>
            <a:r>
              <a:rPr lang="el-GR" sz="2200" baseline="-25000" dirty="0"/>
              <a:t>3</a:t>
            </a:r>
            <a:r>
              <a:rPr lang="el-GR" sz="2200" dirty="0"/>
              <a:t>&gt;0 </a:t>
            </a:r>
            <a:r>
              <a:rPr lang="el-GR" sz="2200" dirty="0" smtClean="0"/>
              <a:t>και e</a:t>
            </a:r>
            <a:r>
              <a:rPr lang="el-GR" sz="2200" dirty="0"/>
              <a:t>: απόδοση άλλων τοποθετήσεων εκτός χρηματοπιστωτικού </a:t>
            </a:r>
            <a:r>
              <a:rPr lang="el-GR" sz="2200" dirty="0" smtClean="0"/>
              <a:t>τομέα.</a:t>
            </a:r>
            <a:endParaRPr lang="el-GR" sz="2200" dirty="0"/>
          </a:p>
          <a:p>
            <a:endParaRPr lang="el-GR" sz="2200" b="1" dirty="0">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53C4726A-630D-4CB4-B088-BAB00F4188E9}" type="slidenum">
              <a:rPr lang="el-GR" smtClean="0"/>
              <a:pPr/>
              <a:t>52</a:t>
            </a:fld>
            <a:endParaRPr lang="el-GR" dirty="0"/>
          </a:p>
        </p:txBody>
      </p:sp>
    </p:spTree>
    <p:extLst>
      <p:ext uri="{BB962C8B-B14F-4D97-AF65-F5344CB8AC3E}">
        <p14:creationId xmlns:p14="http://schemas.microsoft.com/office/powerpoint/2010/main" val="21237078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Χρηματοπιστωτικές πολιτικές (</a:t>
            </a:r>
            <a:r>
              <a:rPr lang="el-GR" dirty="0" smtClean="0"/>
              <a:t>19 </a:t>
            </a:r>
            <a:r>
              <a:rPr lang="el-GR" dirty="0"/>
              <a:t>από </a:t>
            </a:r>
            <a:r>
              <a:rPr lang="el-GR" dirty="0" smtClean="0"/>
              <a:t>32)</a:t>
            </a:r>
            <a:endParaRPr lang="el-GR" dirty="0"/>
          </a:p>
        </p:txBody>
      </p:sp>
      <p:sp>
        <p:nvSpPr>
          <p:cNvPr id="3" name="Content Placeholder 2"/>
          <p:cNvSpPr>
            <a:spLocks noGrp="1"/>
          </p:cNvSpPr>
          <p:nvPr>
            <p:ph idx="1"/>
          </p:nvPr>
        </p:nvSpPr>
        <p:spPr/>
        <p:txBody>
          <a:bodyPr>
            <a:normAutofit lnSpcReduction="10000"/>
          </a:bodyPr>
          <a:lstStyle/>
          <a:p>
            <a:r>
              <a:rPr lang="el-GR" dirty="0"/>
              <a:t>Πολλές εκτιμήσεις αυτής της συνάρτησης σε ΑΧ.  a</a:t>
            </a:r>
            <a:r>
              <a:rPr lang="el-GR" baseline="-25000" dirty="0"/>
              <a:t>3</a:t>
            </a:r>
            <a:r>
              <a:rPr lang="el-GR" dirty="0"/>
              <a:t> θετικό αλλά ελαστικότητα ζήτησης ρευστών διαθεσίμων ως προς το πραγματικό επιτόκιο ποικίλει σημαντικά μεταξύ ΑΧ.  </a:t>
            </a:r>
          </a:p>
          <a:p>
            <a:r>
              <a:rPr lang="el-GR" dirty="0"/>
              <a:t>Γενικά, στην Ασία όπου r&gt;0, σημαντική επέκταση της ζήτησης για ρευστά διαθέσιμα.  Αντίθετα, σε πολλές χώρες της Λ. Αμερικής και της Αφρικής όπου r&lt;0, στασιμότητα ή/και μείωση ζήτησης ρευστών διαθεσίμων.</a:t>
            </a:r>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53</a:t>
            </a:fld>
            <a:endParaRPr lang="el-GR" dirty="0"/>
          </a:p>
        </p:txBody>
      </p:sp>
    </p:spTree>
    <p:extLst>
      <p:ext uri="{BB962C8B-B14F-4D97-AF65-F5344CB8AC3E}">
        <p14:creationId xmlns:p14="http://schemas.microsoft.com/office/powerpoint/2010/main" val="39560347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Χρηματοπιστωτικές πολιτικές </a:t>
            </a:r>
            <a:r>
              <a:rPr lang="el-GR" dirty="0" smtClean="0"/>
              <a:t>(20 </a:t>
            </a:r>
            <a:r>
              <a:rPr lang="el-GR" dirty="0"/>
              <a:t>από </a:t>
            </a:r>
            <a:r>
              <a:rPr lang="el-GR" dirty="0" smtClean="0"/>
              <a:t>32)</a:t>
            </a:r>
            <a:endParaRPr lang="el-GR" dirty="0"/>
          </a:p>
        </p:txBody>
      </p:sp>
      <p:sp>
        <p:nvSpPr>
          <p:cNvPr id="3" name="Content Placeholder 2"/>
          <p:cNvSpPr>
            <a:spLocks noGrp="1"/>
          </p:cNvSpPr>
          <p:nvPr>
            <p:ph idx="1"/>
          </p:nvPr>
        </p:nvSpPr>
        <p:spPr/>
        <p:txBody>
          <a:bodyPr>
            <a:normAutofit fontScale="85000" lnSpcReduction="10000"/>
          </a:bodyPr>
          <a:lstStyle/>
          <a:p>
            <a:r>
              <a:rPr lang="el-GR" dirty="0"/>
              <a:t>Όμως και από την πλευρά της συνάρτησης αποταμιεύσεων, σύμφωνα με το Κεϋνσιανό </a:t>
            </a:r>
            <a:r>
              <a:rPr lang="el-GR" dirty="0" smtClean="0"/>
              <a:t>υπόδειγμα: S=S(Y</a:t>
            </a:r>
            <a:r>
              <a:rPr lang="el-GR" dirty="0"/>
              <a:t>).  </a:t>
            </a:r>
            <a:endParaRPr lang="el-GR" dirty="0" smtClean="0"/>
          </a:p>
          <a:p>
            <a:r>
              <a:rPr lang="el-GR" dirty="0" smtClean="0"/>
              <a:t>Όμως</a:t>
            </a:r>
            <a:r>
              <a:rPr lang="el-GR" dirty="0"/>
              <a:t>, όταν το r αυξάνει , η σημερινή κατανάλωση σε σχέση με την μελλοντική γίνεται "ακριβότερη" =&gt; άρα μείωση σημερινής κατανάλωσης και αύξηση των </a:t>
            </a:r>
            <a:r>
              <a:rPr lang="el-GR" dirty="0" smtClean="0"/>
              <a:t>αποταμιεύσεων: S=S(Y</a:t>
            </a:r>
            <a:r>
              <a:rPr lang="el-GR" dirty="0"/>
              <a:t>, r</a:t>
            </a:r>
            <a:r>
              <a:rPr lang="el-GR" dirty="0" smtClean="0"/>
              <a:t>).</a:t>
            </a:r>
          </a:p>
          <a:p>
            <a:r>
              <a:rPr lang="el-GR" dirty="0" smtClean="0"/>
              <a:t>Θετική </a:t>
            </a:r>
            <a:r>
              <a:rPr lang="el-GR" dirty="0"/>
              <a:t>συνάρτηση και των δύο.  </a:t>
            </a:r>
            <a:endParaRPr lang="el-GR" dirty="0" smtClean="0"/>
          </a:p>
          <a:p>
            <a:r>
              <a:rPr lang="el-GR" dirty="0" smtClean="0"/>
              <a:t>Ελαστικότητα </a:t>
            </a:r>
            <a:r>
              <a:rPr lang="el-GR" dirty="0"/>
              <a:t>αποταμιεύσεων ως προς το πραγματικό </a:t>
            </a:r>
            <a:r>
              <a:rPr lang="el-GR" dirty="0" smtClean="0"/>
              <a:t>επιτόκιο: ε </a:t>
            </a:r>
            <a:r>
              <a:rPr lang="el-GR" dirty="0"/>
              <a:t>= (ΔS/S)/(Δr/r</a:t>
            </a:r>
            <a:r>
              <a:rPr lang="el-GR" dirty="0" smtClean="0"/>
              <a:t>).</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54</a:t>
            </a:fld>
            <a:endParaRPr lang="el-GR" dirty="0"/>
          </a:p>
        </p:txBody>
      </p:sp>
    </p:spTree>
    <p:extLst>
      <p:ext uri="{BB962C8B-B14F-4D97-AF65-F5344CB8AC3E}">
        <p14:creationId xmlns:p14="http://schemas.microsoft.com/office/powerpoint/2010/main" val="26454557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Χρηματοπιστωτικές πολιτικές </a:t>
            </a:r>
            <a:r>
              <a:rPr lang="el-GR" dirty="0" smtClean="0"/>
              <a:t>(21 </a:t>
            </a:r>
            <a:r>
              <a:rPr lang="el-GR" dirty="0"/>
              <a:t>από </a:t>
            </a:r>
            <a:r>
              <a:rPr lang="el-GR" dirty="0" smtClean="0"/>
              <a:t>32)</a:t>
            </a:r>
            <a:endParaRPr lang="el-GR" dirty="0"/>
          </a:p>
        </p:txBody>
      </p:sp>
      <p:sp>
        <p:nvSpPr>
          <p:cNvPr id="3" name="Content Placeholder 2"/>
          <p:cNvSpPr>
            <a:spLocks noGrp="1"/>
          </p:cNvSpPr>
          <p:nvPr>
            <p:ph idx="1"/>
          </p:nvPr>
        </p:nvSpPr>
        <p:spPr/>
        <p:txBody>
          <a:bodyPr>
            <a:normAutofit fontScale="85000" lnSpcReduction="20000"/>
          </a:bodyPr>
          <a:lstStyle/>
          <a:p>
            <a:r>
              <a:rPr lang="el-GR" dirty="0"/>
              <a:t>Όχι πάντα ξεκάθαρα αποτελέσματα οικονομετρικών εκτιμήσεων σε ΑΧ.</a:t>
            </a:r>
          </a:p>
          <a:p>
            <a:r>
              <a:rPr lang="el-GR" dirty="0"/>
              <a:t>Συνήθως, θετική, αλλά </a:t>
            </a:r>
            <a:r>
              <a:rPr lang="el-GR" dirty="0" smtClean="0"/>
              <a:t>χαμηλή.</a:t>
            </a:r>
            <a:endParaRPr lang="el-GR" dirty="0"/>
          </a:p>
          <a:p>
            <a:r>
              <a:rPr lang="el-GR" dirty="0"/>
              <a:t>Αν οι δύο αυτές ελαστικότητες είναι θετικές, τότε η χρηματοπιστωτική πολιτική μπορεί να παίξει πολύ σημαντικό ρόλο στη διαδικασία της οικονομικής ανάπτυξης.  </a:t>
            </a:r>
          </a:p>
          <a:p>
            <a:r>
              <a:rPr lang="el-GR" dirty="0"/>
              <a:t>Αύξηση των επιτοκίων οδηγεί σε επέκταση του χρηματοπιστωτικού συστήματος, αύξηση των αποταμιεύσεων και των διαθέσιμων για επένδυση πόρων.</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55</a:t>
            </a:fld>
            <a:endParaRPr lang="el-GR" dirty="0"/>
          </a:p>
        </p:txBody>
      </p:sp>
    </p:spTree>
    <p:extLst>
      <p:ext uri="{BB962C8B-B14F-4D97-AF65-F5344CB8AC3E}">
        <p14:creationId xmlns:p14="http://schemas.microsoft.com/office/powerpoint/2010/main" val="29972481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Χρηματοπιστωτικές πολιτικές </a:t>
            </a:r>
            <a:r>
              <a:rPr lang="el-GR" dirty="0" smtClean="0"/>
              <a:t>(22 </a:t>
            </a:r>
            <a:r>
              <a:rPr lang="el-GR" dirty="0"/>
              <a:t>από </a:t>
            </a:r>
            <a:r>
              <a:rPr lang="el-GR" dirty="0" smtClean="0"/>
              <a:t>32)</a:t>
            </a:r>
            <a:endParaRPr lang="el-GR" dirty="0"/>
          </a:p>
        </p:txBody>
      </p:sp>
      <p:sp>
        <p:nvSpPr>
          <p:cNvPr id="3" name="Content Placeholder 2"/>
          <p:cNvSpPr>
            <a:spLocks noGrp="1"/>
          </p:cNvSpPr>
          <p:nvPr>
            <p:ph idx="1"/>
          </p:nvPr>
        </p:nvSpPr>
        <p:spPr/>
        <p:txBody>
          <a:bodyPr>
            <a:normAutofit fontScale="77500" lnSpcReduction="20000"/>
          </a:bodyPr>
          <a:lstStyle/>
          <a:p>
            <a:r>
              <a:rPr lang="el-GR" dirty="0"/>
              <a:t>Δύο στρατηγικές για την κινητοποίηση των αποταμιεύσεων μέσω του χρηματοπιστωτικού συστήματος.  </a:t>
            </a:r>
          </a:p>
          <a:p>
            <a:r>
              <a:rPr lang="el-GR" dirty="0"/>
              <a:t>Ρηχή χρηματοπιστωτική στρατηγική (shallow financial strategy).</a:t>
            </a:r>
          </a:p>
          <a:p>
            <a:r>
              <a:rPr lang="el-GR" dirty="0"/>
              <a:t>Ι=Ι(r) (αρνητική).  Άρα χαμηλό ή/και αρνητικό </a:t>
            </a:r>
            <a:r>
              <a:rPr lang="el-GR" dirty="0" smtClean="0"/>
              <a:t>r.</a:t>
            </a:r>
            <a:endParaRPr lang="el-GR" dirty="0"/>
          </a:p>
          <a:p>
            <a:r>
              <a:rPr lang="el-GR" dirty="0"/>
              <a:t>Στις περισσότερες ΑΧ το πιστωτικό σύστημα είναι ολιγοπωλιακό =&gt; υψηλό r (υψηλότερο από κόστος ευκαιρίας κεφαλαίου) =&gt; παρέμβαση κυβέρνησης.</a:t>
            </a:r>
          </a:p>
          <a:p>
            <a:r>
              <a:rPr lang="el-GR" dirty="0"/>
              <a:t>Όμως, στη ρηχή χρηματοπιστωτική στρατηγική, η παρέμβαση είναι εξαιρετικά σημαντική =&gt; credit rationing, καθορισμός τύπων επενδύσεων που θα χρηματοδοτηθούν, επιτοκίων, κλπ.</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56</a:t>
            </a:fld>
            <a:endParaRPr lang="el-GR" dirty="0"/>
          </a:p>
        </p:txBody>
      </p:sp>
    </p:spTree>
    <p:extLst>
      <p:ext uri="{BB962C8B-B14F-4D97-AF65-F5344CB8AC3E}">
        <p14:creationId xmlns:p14="http://schemas.microsoft.com/office/powerpoint/2010/main" val="18690653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Χρηματοπιστωτικές πολιτικές </a:t>
            </a:r>
            <a:r>
              <a:rPr lang="el-GR" dirty="0" smtClean="0"/>
              <a:t>(23 </a:t>
            </a:r>
            <a:r>
              <a:rPr lang="el-GR" dirty="0"/>
              <a:t>από </a:t>
            </a:r>
            <a:r>
              <a:rPr lang="el-GR" dirty="0" smtClean="0"/>
              <a:t>32)</a:t>
            </a:r>
            <a:endParaRPr lang="el-GR" dirty="0"/>
          </a:p>
        </p:txBody>
      </p:sp>
      <p:sp>
        <p:nvSpPr>
          <p:cNvPr id="3" name="Content Placeholder 2"/>
          <p:cNvSpPr>
            <a:spLocks noGrp="1"/>
          </p:cNvSpPr>
          <p:nvPr>
            <p:ph idx="1"/>
          </p:nvPr>
        </p:nvSpPr>
        <p:spPr/>
        <p:txBody>
          <a:bodyPr>
            <a:normAutofit fontScale="92500" lnSpcReduction="10000"/>
          </a:bodyPr>
          <a:lstStyle/>
          <a:p>
            <a:r>
              <a:rPr lang="el-GR" dirty="0" smtClean="0"/>
              <a:t>Αποτελέσματα: Είτε </a:t>
            </a:r>
            <a:r>
              <a:rPr lang="el-GR" dirty="0"/>
              <a:t>επιδοτήσεις τραπεζών, είτε αρνητικά επιτόκια </a:t>
            </a:r>
            <a:r>
              <a:rPr lang="el-GR" dirty="0" smtClean="0"/>
              <a:t>καταθέσεων.</a:t>
            </a:r>
            <a:endParaRPr lang="el-GR" dirty="0"/>
          </a:p>
          <a:p>
            <a:r>
              <a:rPr lang="el-GR" dirty="0"/>
              <a:t>Εμπειρία ΑΧ:</a:t>
            </a:r>
          </a:p>
          <a:p>
            <a:pPr lvl="1"/>
            <a:r>
              <a:rPr lang="el-GR" dirty="0"/>
              <a:t>Όταν r γύρω στο 0, αργή ανάπτυξη χρηματοπιστωτικού συστήματος, όταν r αρνητικό σύμπτυξη, όταν r θετικό ταχεία </a:t>
            </a:r>
            <a:r>
              <a:rPr lang="el-GR" dirty="0" smtClean="0"/>
              <a:t>ανάπτυξη.</a:t>
            </a:r>
            <a:endParaRPr lang="el-GR" dirty="0"/>
          </a:p>
          <a:p>
            <a:pPr lvl="1"/>
            <a:r>
              <a:rPr lang="el-GR" dirty="0"/>
              <a:t>Αυτό δεν σημαίνει ότι όσο υψηλότερο το r τόσο ταχύτερη η ανάπτυξη - απλώς ότι το r πρέπει να είναι θετικό και να αντανακλά το κόστος κεφαλαίου της </a:t>
            </a:r>
            <a:r>
              <a:rPr lang="el-GR" dirty="0" smtClean="0"/>
              <a:t>οικονομίας.</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57</a:t>
            </a:fld>
            <a:endParaRPr lang="el-GR" dirty="0"/>
          </a:p>
        </p:txBody>
      </p:sp>
    </p:spTree>
    <p:extLst>
      <p:ext uri="{BB962C8B-B14F-4D97-AF65-F5344CB8AC3E}">
        <p14:creationId xmlns:p14="http://schemas.microsoft.com/office/powerpoint/2010/main" val="659429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Χρηματοπιστωτικές πολιτικές </a:t>
            </a:r>
            <a:r>
              <a:rPr lang="el-GR" dirty="0" smtClean="0"/>
              <a:t>(24 </a:t>
            </a:r>
            <a:r>
              <a:rPr lang="el-GR" dirty="0"/>
              <a:t>από </a:t>
            </a:r>
            <a:r>
              <a:rPr lang="el-GR" dirty="0" smtClean="0"/>
              <a:t>32)</a:t>
            </a:r>
            <a:endParaRPr lang="el-GR" dirty="0"/>
          </a:p>
        </p:txBody>
      </p:sp>
      <p:sp>
        <p:nvSpPr>
          <p:cNvPr id="3" name="Content Placeholder 2"/>
          <p:cNvSpPr>
            <a:spLocks noGrp="1"/>
          </p:cNvSpPr>
          <p:nvPr>
            <p:ph idx="1"/>
          </p:nvPr>
        </p:nvSpPr>
        <p:spPr/>
        <p:txBody>
          <a:bodyPr>
            <a:normAutofit fontScale="92500" lnSpcReduction="10000"/>
          </a:bodyPr>
          <a:lstStyle/>
          <a:p>
            <a:r>
              <a:rPr lang="el-GR" dirty="0" smtClean="0"/>
              <a:t>Χαμηλές </a:t>
            </a:r>
            <a:r>
              <a:rPr lang="el-GR" dirty="0"/>
              <a:t>αποταμιεύσεις, μεγάλη επενδυτική ζήτηση, rationing (ποσοστώσεις-"ημέτεροι"), αναποτελεσματική τοποθέτηση </a:t>
            </a:r>
            <a:r>
              <a:rPr lang="el-GR" dirty="0" smtClean="0"/>
              <a:t>πόρων.</a:t>
            </a:r>
            <a:endParaRPr lang="el-GR" dirty="0"/>
          </a:p>
          <a:p>
            <a:r>
              <a:rPr lang="el-GR" dirty="0" smtClean="0"/>
              <a:t>Εφόσον </a:t>
            </a:r>
            <a:r>
              <a:rPr lang="el-GR" dirty="0"/>
              <a:t>όλα τα projects έχουν ίδια απόδοση για την τράπεζα =&gt; χρηματοδότηση projects με χαμηλό επιχειρηματικό κίνδυνο (αλλά και χαμηλή προσδοκώμενη απόδοση</a:t>
            </a:r>
            <a:r>
              <a:rPr lang="el-GR" dirty="0" smtClean="0"/>
              <a:t>).</a:t>
            </a:r>
            <a:endParaRPr lang="el-GR" dirty="0"/>
          </a:p>
          <a:p>
            <a:r>
              <a:rPr lang="el-GR" dirty="0" smtClean="0"/>
              <a:t>Χαμηλό </a:t>
            </a:r>
            <a:r>
              <a:rPr lang="el-GR" dirty="0"/>
              <a:t>κόστος κεφαλαίου =&gt; "ακατάλληλες" επενδύσεις έντασης κεφαλαίου (υψηλά ICORs), δημιουργία λίγων νέων θέσεων </a:t>
            </a:r>
            <a:r>
              <a:rPr lang="el-GR" dirty="0" smtClean="0"/>
              <a:t>απασχόλησης.</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58</a:t>
            </a:fld>
            <a:endParaRPr lang="el-GR" dirty="0"/>
          </a:p>
        </p:txBody>
      </p:sp>
    </p:spTree>
    <p:extLst>
      <p:ext uri="{BB962C8B-B14F-4D97-AF65-F5344CB8AC3E}">
        <p14:creationId xmlns:p14="http://schemas.microsoft.com/office/powerpoint/2010/main" val="9293510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Χρηματοπιστωτικές πολιτικές </a:t>
            </a:r>
            <a:r>
              <a:rPr lang="el-GR" dirty="0" smtClean="0"/>
              <a:t>(25 </a:t>
            </a:r>
            <a:r>
              <a:rPr lang="el-GR" dirty="0"/>
              <a:t>από </a:t>
            </a:r>
            <a:r>
              <a:rPr lang="el-GR" dirty="0" smtClean="0"/>
              <a:t>32)</a:t>
            </a:r>
            <a:endParaRPr lang="el-GR" dirty="0"/>
          </a:p>
        </p:txBody>
      </p:sp>
      <p:sp>
        <p:nvSpPr>
          <p:cNvPr id="3" name="Content Placeholder 2"/>
          <p:cNvSpPr>
            <a:spLocks noGrp="1"/>
          </p:cNvSpPr>
          <p:nvPr>
            <p:ph idx="1"/>
          </p:nvPr>
        </p:nvSpPr>
        <p:spPr/>
        <p:txBody>
          <a:bodyPr>
            <a:normAutofit fontScale="92500" lnSpcReduction="20000"/>
          </a:bodyPr>
          <a:lstStyle/>
          <a:p>
            <a:r>
              <a:rPr lang="el-GR" dirty="0"/>
              <a:t>Βαθειά χρηματοπιστωτική στρατηγική (deep financial strategy).</a:t>
            </a:r>
          </a:p>
          <a:p>
            <a:r>
              <a:rPr lang="el-GR" dirty="0"/>
              <a:t>Θετικά επιτόκια που οδηγούν σε υψηλότερη ζήτηση ρευστών διαθεσίμων ή/και αποταμιεύσεων =&gt; περισσότεροι διαθέσιμοι πόροι για </a:t>
            </a:r>
            <a:r>
              <a:rPr lang="el-GR" dirty="0" smtClean="0"/>
              <a:t>επενδύσεις.</a:t>
            </a:r>
            <a:endParaRPr lang="el-GR" dirty="0"/>
          </a:p>
          <a:p>
            <a:r>
              <a:rPr lang="el-GR" dirty="0"/>
              <a:t>Όταν τα επιτόκια είναι θετικά και ο πληθωρισμός μειώνεται ο πληθωριστικός φόρος είναι μικρότερος, οι εναλλακτικές τοποθετήσεις (γη, χρυσός, καταθέσεις σε συνάλλαγμα, κλπ) γίνονται λιγότερο ελκυστικές</a:t>
            </a:r>
            <a:r>
              <a:rPr lang="el-GR" dirty="0" smtClean="0"/>
              <a:t>.</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59</a:t>
            </a:fld>
            <a:endParaRPr lang="el-GR" dirty="0"/>
          </a:p>
        </p:txBody>
      </p:sp>
    </p:spTree>
    <p:extLst>
      <p:ext uri="{BB962C8B-B14F-4D97-AF65-F5344CB8AC3E}">
        <p14:creationId xmlns:p14="http://schemas.microsoft.com/office/powerpoint/2010/main" val="1051491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smtClean="0"/>
              <a:t>Σημασία εγχωρίων αποταμιεύσεων</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smtClean="0"/>
              <a:t>4: </a:t>
            </a:r>
            <a:r>
              <a:rPr lang="el-GR" dirty="0" smtClean="0"/>
              <a:t>Κινητοποίηση εγχώριων πόρων</a:t>
            </a:r>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11955029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Χρηματοπιστωτικές πολιτικές </a:t>
            </a:r>
            <a:r>
              <a:rPr lang="el-GR" dirty="0" smtClean="0"/>
              <a:t>(26 </a:t>
            </a:r>
            <a:r>
              <a:rPr lang="el-GR" dirty="0"/>
              <a:t>από </a:t>
            </a:r>
            <a:r>
              <a:rPr lang="el-GR" dirty="0" smtClean="0"/>
              <a:t>32)</a:t>
            </a:r>
            <a:endParaRPr lang="el-GR" dirty="0"/>
          </a:p>
        </p:txBody>
      </p:sp>
      <p:sp>
        <p:nvSpPr>
          <p:cNvPr id="3" name="Content Placeholder 2"/>
          <p:cNvSpPr>
            <a:spLocks noGrp="1"/>
          </p:cNvSpPr>
          <p:nvPr>
            <p:ph idx="1"/>
          </p:nvPr>
        </p:nvSpPr>
        <p:spPr/>
        <p:txBody>
          <a:bodyPr>
            <a:normAutofit/>
          </a:bodyPr>
          <a:lstStyle/>
          <a:p>
            <a:r>
              <a:rPr lang="el-GR" dirty="0"/>
              <a:t>Όχι ποσοστώσεις (rationing) - Δυνατότητα χρηματοδότησης επενδύσεων υψηλής προσδοκώμενης απόδοσης με υψηλό επιχειρηματικό κίνδυνο (με υψηλότερα επιτόκια).</a:t>
            </a:r>
          </a:p>
          <a:p>
            <a:r>
              <a:rPr lang="el-GR" dirty="0"/>
              <a:t>Χαμηλότερος λόγος κεφαλαίου/εργασίας.</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60</a:t>
            </a:fld>
            <a:endParaRPr lang="el-GR" dirty="0"/>
          </a:p>
        </p:txBody>
      </p:sp>
    </p:spTree>
    <p:extLst>
      <p:ext uri="{BB962C8B-B14F-4D97-AF65-F5344CB8AC3E}">
        <p14:creationId xmlns:p14="http://schemas.microsoft.com/office/powerpoint/2010/main" val="32008810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Χρηματοπιστωτικές πολιτικές </a:t>
            </a:r>
            <a:r>
              <a:rPr lang="el-GR" dirty="0" smtClean="0"/>
              <a:t>(27 </a:t>
            </a:r>
            <a:r>
              <a:rPr lang="el-GR" dirty="0"/>
              <a:t>από </a:t>
            </a:r>
            <a:r>
              <a:rPr lang="el-GR" dirty="0" smtClean="0"/>
              <a:t>32)</a:t>
            </a:r>
            <a:endParaRPr lang="el-GR" dirty="0"/>
          </a:p>
        </p:txBody>
      </p:sp>
      <p:sp>
        <p:nvSpPr>
          <p:cNvPr id="3" name="Content Placeholder 2"/>
          <p:cNvSpPr>
            <a:spLocks noGrp="1"/>
          </p:cNvSpPr>
          <p:nvPr>
            <p:ph idx="1"/>
          </p:nvPr>
        </p:nvSpPr>
        <p:spPr/>
        <p:txBody>
          <a:bodyPr>
            <a:normAutofit fontScale="85000" lnSpcReduction="10000"/>
          </a:bodyPr>
          <a:lstStyle/>
          <a:p>
            <a:r>
              <a:rPr lang="el-GR" dirty="0"/>
              <a:t>Σε όλες σχεδόν τις ΑΧ σημαντικότατος ρόλος του άτυπου πιστωτικού συστήματος (+ενδοοικογενειακές μεταφορές).  Πολλές φορές οι δανειστές είναι πλούσιοι ιδιώτες (που μπορεί να δανείζονται από το επίσημα τραπεζικό σύστημα).  </a:t>
            </a:r>
          </a:p>
          <a:p>
            <a:r>
              <a:rPr lang="el-GR" dirty="0"/>
              <a:t>Καλύτερη γνώση αγοράς, υψηλός επιχειρηματικός κίνδυνος, υψηλά επιτόκια, υψηλότατος βαθμός αποπληρωμής των δανείων, χαμηλό διοικητικό κόστος.  Όσο το πιστωτικό σύστημα εμβαθύνεται, τόσο περιορίζεται ο ρόλος αυτού του τομέα.</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61</a:t>
            </a:fld>
            <a:endParaRPr lang="el-GR" dirty="0"/>
          </a:p>
        </p:txBody>
      </p:sp>
    </p:spTree>
    <p:extLst>
      <p:ext uri="{BB962C8B-B14F-4D97-AF65-F5344CB8AC3E}">
        <p14:creationId xmlns:p14="http://schemas.microsoft.com/office/powerpoint/2010/main" val="41558297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Χρηματοπιστωτικές πολιτικές </a:t>
            </a:r>
            <a:r>
              <a:rPr lang="el-GR" dirty="0" smtClean="0"/>
              <a:t>(28 </a:t>
            </a:r>
            <a:r>
              <a:rPr lang="el-GR" dirty="0"/>
              <a:t>από </a:t>
            </a:r>
            <a:r>
              <a:rPr lang="el-GR" dirty="0" smtClean="0"/>
              <a:t>32)</a:t>
            </a:r>
            <a:endParaRPr lang="el-GR" dirty="0"/>
          </a:p>
        </p:txBody>
      </p:sp>
      <p:sp>
        <p:nvSpPr>
          <p:cNvPr id="3" name="Content Placeholder 2"/>
          <p:cNvSpPr>
            <a:spLocks noGrp="1"/>
          </p:cNvSpPr>
          <p:nvPr>
            <p:ph idx="1"/>
          </p:nvPr>
        </p:nvSpPr>
        <p:spPr/>
        <p:txBody>
          <a:bodyPr>
            <a:normAutofit/>
          </a:bodyPr>
          <a:lstStyle/>
          <a:p>
            <a:r>
              <a:rPr lang="el-GR" dirty="0"/>
              <a:t>Ελάχιστες ΑΧ έχουν απελευθερώσει πλήρως το χρηματοπιστωτικό τους σύστημα (ελεύθερος προσδιορισμός επιτοκίων).  </a:t>
            </a:r>
          </a:p>
          <a:p>
            <a:r>
              <a:rPr lang="el-GR" dirty="0"/>
              <a:t>Λόγοι: ολιγοπωλιακός χαρακτήρας αγορών / χάραξη αναπτυξιακής </a:t>
            </a:r>
            <a:r>
              <a:rPr lang="el-GR" dirty="0" smtClean="0"/>
              <a:t>στρατηγικής.</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62</a:t>
            </a:fld>
            <a:endParaRPr lang="el-GR" dirty="0"/>
          </a:p>
        </p:txBody>
      </p:sp>
    </p:spTree>
    <p:extLst>
      <p:ext uri="{BB962C8B-B14F-4D97-AF65-F5344CB8AC3E}">
        <p14:creationId xmlns:p14="http://schemas.microsoft.com/office/powerpoint/2010/main" val="8743380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Χρηματοπιστωτικές πολιτικές </a:t>
            </a:r>
            <a:r>
              <a:rPr lang="el-GR" dirty="0" smtClean="0"/>
              <a:t>(29 </a:t>
            </a:r>
            <a:r>
              <a:rPr lang="el-GR" dirty="0"/>
              <a:t>από </a:t>
            </a:r>
            <a:r>
              <a:rPr lang="el-GR" dirty="0" smtClean="0"/>
              <a:t>32)</a:t>
            </a:r>
            <a:endParaRPr lang="el-GR" dirty="0"/>
          </a:p>
        </p:txBody>
      </p:sp>
      <p:sp>
        <p:nvSpPr>
          <p:cNvPr id="3" name="Content Placeholder 2"/>
          <p:cNvSpPr>
            <a:spLocks noGrp="1"/>
          </p:cNvSpPr>
          <p:nvPr>
            <p:ph idx="1"/>
          </p:nvPr>
        </p:nvSpPr>
        <p:spPr/>
        <p:txBody>
          <a:bodyPr>
            <a:normAutofit fontScale="92500" lnSpcReduction="10000"/>
          </a:bodyPr>
          <a:lstStyle/>
          <a:p>
            <a:r>
              <a:rPr lang="el-GR" dirty="0"/>
              <a:t>Οι περισσότερες ΑΧ ακολουθούν κάποια μορφή ελεγχόμενων σταθερών ισοτιμιών.  Επομένως, η νομισματική πολιτική είναι σχετικά ανίσχυρη.  </a:t>
            </a:r>
          </a:p>
          <a:p>
            <a:r>
              <a:rPr lang="el-GR" dirty="0"/>
              <a:t>Υπόδειγμα Mundell-Fleming IS-LM-BP: Επεκτατική νομισματική πολιτική οδηγεί σε χαμηλότερα επιτόκια, εκροή κεφαλαίων, συστολή της νομισματικής κυκλοφορίας και επιστροφή στο αρχικό σημείο </a:t>
            </a:r>
            <a:r>
              <a:rPr lang="el-GR" dirty="0" smtClean="0"/>
              <a:t>ισορροπίας.</a:t>
            </a:r>
            <a:endParaRPr lang="el-GR" dirty="0"/>
          </a:p>
          <a:p>
            <a:r>
              <a:rPr lang="el-GR" dirty="0"/>
              <a:t>Επομένως νομισματική πολιτική κυρίως για τον έλεγχο του πληθωρισμού.</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63</a:t>
            </a:fld>
            <a:endParaRPr lang="el-GR" dirty="0"/>
          </a:p>
        </p:txBody>
      </p:sp>
    </p:spTree>
    <p:extLst>
      <p:ext uri="{BB962C8B-B14F-4D97-AF65-F5344CB8AC3E}">
        <p14:creationId xmlns:p14="http://schemas.microsoft.com/office/powerpoint/2010/main" val="3214679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Χρηματοπιστωτικές πολιτικές </a:t>
            </a:r>
            <a:r>
              <a:rPr lang="el-GR" dirty="0" smtClean="0"/>
              <a:t>(30 </a:t>
            </a:r>
            <a:r>
              <a:rPr lang="el-GR" dirty="0"/>
              <a:t>από </a:t>
            </a:r>
            <a:r>
              <a:rPr lang="el-GR" dirty="0" smtClean="0"/>
              <a:t>32)</a:t>
            </a:r>
            <a:endParaRPr lang="el-GR" dirty="0"/>
          </a:p>
        </p:txBody>
      </p:sp>
      <p:sp>
        <p:nvSpPr>
          <p:cNvPr id="3" name="Content Placeholder 2"/>
          <p:cNvSpPr>
            <a:spLocks noGrp="1"/>
          </p:cNvSpPr>
          <p:nvPr>
            <p:ph idx="1"/>
          </p:nvPr>
        </p:nvSpPr>
        <p:spPr/>
        <p:txBody>
          <a:bodyPr>
            <a:normAutofit fontScale="92500" lnSpcReduction="10000"/>
          </a:bodyPr>
          <a:lstStyle/>
          <a:p>
            <a:r>
              <a:rPr lang="el-GR" dirty="0"/>
              <a:t>Οι περισσότερες ΑΧ ακολουθούν κάποια μορφή ελεγχόμενων σταθερών ισοτιμιών.  Επομένως, η νομισματική πολιτική είναι σχετικά ανίσχυρη.  </a:t>
            </a:r>
          </a:p>
          <a:p>
            <a:r>
              <a:rPr lang="el-GR" dirty="0"/>
              <a:t>Υπόδειγμα Mundell-Fleming IS-LM-BP: Επεκτατική νομισματική πολιτική οδηγεί σε χαμηλότερα επιτόκια, εκροή κεφαλαίων, συστολή της νομισματικής κυκλοφορίας και επιστροφή στο αρχικό σημείο </a:t>
            </a:r>
            <a:r>
              <a:rPr lang="el-GR" dirty="0" smtClean="0"/>
              <a:t>ισορροπίας.</a:t>
            </a:r>
            <a:endParaRPr lang="el-GR" dirty="0"/>
          </a:p>
          <a:p>
            <a:r>
              <a:rPr lang="el-GR" dirty="0"/>
              <a:t>Επομένως νομισματική πολιτική κυρίως για τον έλεγχο του πληθωρισμού.</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64</a:t>
            </a:fld>
            <a:endParaRPr lang="el-GR" dirty="0"/>
          </a:p>
        </p:txBody>
      </p:sp>
    </p:spTree>
    <p:extLst>
      <p:ext uri="{BB962C8B-B14F-4D97-AF65-F5344CB8AC3E}">
        <p14:creationId xmlns:p14="http://schemas.microsoft.com/office/powerpoint/2010/main" val="4821518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Χρηματοπιστωτικές πολιτικές (</a:t>
            </a:r>
            <a:r>
              <a:rPr lang="el-GR" dirty="0" smtClean="0"/>
              <a:t>31 </a:t>
            </a:r>
            <a:r>
              <a:rPr lang="el-GR" dirty="0"/>
              <a:t>από </a:t>
            </a:r>
            <a:r>
              <a:rPr lang="el-GR" dirty="0" smtClean="0"/>
              <a:t>32)</a:t>
            </a:r>
            <a:endParaRPr lang="el-GR" dirty="0"/>
          </a:p>
        </p:txBody>
      </p:sp>
      <p:sp>
        <p:nvSpPr>
          <p:cNvPr id="3" name="Content Placeholder 2"/>
          <p:cNvSpPr>
            <a:spLocks noGrp="1"/>
          </p:cNvSpPr>
          <p:nvPr>
            <p:ph idx="1"/>
          </p:nvPr>
        </p:nvSpPr>
        <p:spPr/>
        <p:txBody>
          <a:bodyPr>
            <a:normAutofit lnSpcReduction="10000"/>
          </a:bodyPr>
          <a:lstStyle/>
          <a:p>
            <a:r>
              <a:rPr lang="el-GR" dirty="0"/>
              <a:t>Μέσα νομισματικής πολιτικής σε όλες τις χώρες (αναπτυγμένες και υπανάπτυκτες</a:t>
            </a:r>
            <a:r>
              <a:rPr lang="el-GR" dirty="0" smtClean="0"/>
              <a:t>):</a:t>
            </a:r>
          </a:p>
          <a:p>
            <a:pPr lvl="1"/>
            <a:r>
              <a:rPr lang="el-GR" dirty="0" smtClean="0"/>
              <a:t>Επιχειρήσεις </a:t>
            </a:r>
            <a:r>
              <a:rPr lang="el-GR" dirty="0"/>
              <a:t>ανοικτής </a:t>
            </a:r>
            <a:r>
              <a:rPr lang="el-GR" dirty="0" smtClean="0"/>
              <a:t>αγοράς (προεξοφλητικό </a:t>
            </a:r>
            <a:r>
              <a:rPr lang="el-GR" dirty="0"/>
              <a:t>επιτόκιο</a:t>
            </a:r>
            <a:r>
              <a:rPr lang="el-GR" dirty="0" smtClean="0"/>
              <a:t>).</a:t>
            </a:r>
          </a:p>
          <a:p>
            <a:pPr lvl="1"/>
            <a:r>
              <a:rPr lang="el-GR" dirty="0" smtClean="0"/>
              <a:t>Αναγκαστικά </a:t>
            </a:r>
            <a:r>
              <a:rPr lang="el-GR" dirty="0"/>
              <a:t>αποθέματα εμπορικών </a:t>
            </a:r>
            <a:r>
              <a:rPr lang="el-GR" dirty="0" smtClean="0"/>
              <a:t>τραπεζών.</a:t>
            </a:r>
          </a:p>
          <a:p>
            <a:pPr lvl="1"/>
            <a:r>
              <a:rPr lang="el-GR" dirty="0" smtClean="0"/>
              <a:t>Επιτόκιο </a:t>
            </a:r>
            <a:r>
              <a:rPr lang="el-GR" dirty="0"/>
              <a:t>δανεισμού εμπορικών τραπεζών από Κεντρική </a:t>
            </a:r>
            <a:r>
              <a:rPr lang="el-GR" dirty="0" smtClean="0"/>
              <a:t>Τράπεζα.</a:t>
            </a:r>
            <a:endParaRPr lang="el-GR" dirty="0"/>
          </a:p>
          <a:p>
            <a:pPr lvl="1"/>
            <a:r>
              <a:rPr lang="el-GR" dirty="0" smtClean="0"/>
              <a:t>Απειλές </a:t>
            </a:r>
            <a:r>
              <a:rPr lang="el-GR" dirty="0"/>
              <a:t>και πειθώ από την Κεντρική Τράπεζα προς τις Εμπορικές </a:t>
            </a:r>
            <a:r>
              <a:rPr lang="el-GR" dirty="0" smtClean="0"/>
              <a:t>Τράπεζες.</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65</a:t>
            </a:fld>
            <a:endParaRPr lang="el-GR" dirty="0"/>
          </a:p>
        </p:txBody>
      </p:sp>
    </p:spTree>
    <p:extLst>
      <p:ext uri="{BB962C8B-B14F-4D97-AF65-F5344CB8AC3E}">
        <p14:creationId xmlns:p14="http://schemas.microsoft.com/office/powerpoint/2010/main" val="20738433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Χρηματοπιστωτικές πολιτικές (</a:t>
            </a:r>
            <a:r>
              <a:rPr lang="el-GR" dirty="0" smtClean="0"/>
              <a:t>32 </a:t>
            </a:r>
            <a:r>
              <a:rPr lang="el-GR" dirty="0"/>
              <a:t>από </a:t>
            </a:r>
            <a:r>
              <a:rPr lang="el-GR" dirty="0" smtClean="0"/>
              <a:t>32)</a:t>
            </a:r>
            <a:endParaRPr lang="el-GR" dirty="0"/>
          </a:p>
        </p:txBody>
      </p:sp>
      <p:sp>
        <p:nvSpPr>
          <p:cNvPr id="3" name="Content Placeholder 2"/>
          <p:cNvSpPr>
            <a:spLocks noGrp="1"/>
          </p:cNvSpPr>
          <p:nvPr>
            <p:ph idx="1"/>
          </p:nvPr>
        </p:nvSpPr>
        <p:spPr/>
        <p:txBody>
          <a:bodyPr/>
          <a:lstStyle/>
          <a:p>
            <a:r>
              <a:rPr lang="el-GR" dirty="0"/>
              <a:t>Ειδικά για τις (περισσότερες) ΑΧ: Διοικητικός προσδιορισμός ελαχίστων επιτοκίων καταθέσεων και ορίων πιστωτικής επέκτασης εμπορικών τραπεζών.</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66</a:t>
            </a:fld>
            <a:endParaRPr lang="el-GR" dirty="0"/>
          </a:p>
        </p:txBody>
      </p:sp>
    </p:spTree>
    <p:extLst>
      <p:ext uri="{BB962C8B-B14F-4D97-AF65-F5344CB8AC3E}">
        <p14:creationId xmlns:p14="http://schemas.microsoft.com/office/powerpoint/2010/main" val="35690242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 #</a:t>
            </a:r>
            <a:r>
              <a:rPr lang="en-US" dirty="0" smtClean="0"/>
              <a:t> </a:t>
            </a:r>
            <a:r>
              <a:rPr lang="el-GR" dirty="0"/>
              <a:t>4</a:t>
            </a:r>
          </a:p>
        </p:txBody>
      </p:sp>
      <p:sp>
        <p:nvSpPr>
          <p:cNvPr id="23" name="Θέση κειμένου 5"/>
          <p:cNvSpPr>
            <a:spLocks noGrp="1"/>
          </p:cNvSpPr>
          <p:nvPr>
            <p:ph type="subTitle" idx="1"/>
          </p:nvPr>
        </p:nvSpPr>
        <p:spPr/>
        <p:txBody>
          <a:bodyPr/>
          <a:lstStyle/>
          <a:p>
            <a:r>
              <a:rPr lang="el-GR" b="1" dirty="0"/>
              <a:t>Μάθημα: </a:t>
            </a:r>
            <a:r>
              <a:rPr lang="el-GR" dirty="0" smtClean="0"/>
              <a:t>Οικονομική Ανάπτυξη, </a:t>
            </a:r>
            <a:r>
              <a:rPr lang="el-GR" b="1" dirty="0"/>
              <a:t>Ενότητα </a:t>
            </a:r>
            <a:r>
              <a:rPr lang="en-US" b="1" dirty="0"/>
              <a:t># </a:t>
            </a:r>
            <a:r>
              <a:rPr lang="el-GR" b="1" dirty="0"/>
              <a:t>4</a:t>
            </a:r>
            <a:r>
              <a:rPr lang="el-GR" b="1" dirty="0" smtClean="0"/>
              <a:t>:</a:t>
            </a:r>
            <a:r>
              <a:rPr lang="el-GR" dirty="0" smtClean="0"/>
              <a:t> Κινητοποίηση εγχώριων πόρων</a:t>
            </a:r>
            <a:endParaRPr lang="el-GR" dirty="0"/>
          </a:p>
          <a:p>
            <a:r>
              <a:rPr lang="el-GR" b="1" dirty="0"/>
              <a:t>Διδάσκων: </a:t>
            </a:r>
            <a:r>
              <a:rPr lang="el-GR" dirty="0" smtClean="0"/>
              <a:t>Πάνος Τσακλόγλου, </a:t>
            </a:r>
            <a:r>
              <a:rPr lang="el-GR" b="1" dirty="0"/>
              <a:t>Τμήμα: </a:t>
            </a:r>
            <a:r>
              <a:rPr lang="el-GR" dirty="0" smtClean="0"/>
              <a:t>Διεθνών και Ευρωπαϊκών Οικονομικών Σπουδών</a:t>
            </a:r>
            <a:endParaRPr lang="el-GR" dirty="0"/>
          </a:p>
          <a:p>
            <a:endParaRPr lang="el-GR" dirty="0"/>
          </a:p>
          <a:p>
            <a:endParaRPr lang="el-GR" dirty="0"/>
          </a:p>
        </p:txBody>
      </p:sp>
      <p:pic>
        <p:nvPicPr>
          <p:cNvPr id="27" name="Picture 2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6"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Σημασία εγχωρίων αποταμιεύσεων </a:t>
            </a:r>
            <a:endParaRPr lang="el-GR" dirty="0"/>
          </a:p>
        </p:txBody>
      </p:sp>
      <p:sp>
        <p:nvSpPr>
          <p:cNvPr id="3" name="Content Placeholder 2"/>
          <p:cNvSpPr>
            <a:spLocks noGrp="1"/>
          </p:cNvSpPr>
          <p:nvPr>
            <p:ph idx="1"/>
          </p:nvPr>
        </p:nvSpPr>
        <p:spPr/>
        <p:txBody>
          <a:bodyPr>
            <a:normAutofit fontScale="85000" lnSpcReduction="10000"/>
          </a:bodyPr>
          <a:lstStyle/>
          <a:p>
            <a:r>
              <a:rPr lang="el-GR" dirty="0"/>
              <a:t>Ρόλος κεφαλαίου σε όλα τα υποδείγματα </a:t>
            </a:r>
            <a:r>
              <a:rPr lang="el-GR" dirty="0" smtClean="0"/>
              <a:t>μεγέθυνσης.</a:t>
            </a:r>
            <a:endParaRPr lang="el-GR" dirty="0"/>
          </a:p>
          <a:p>
            <a:r>
              <a:rPr lang="el-GR" dirty="0"/>
              <a:t>Αύξηση διαθέσιμου αποθέματος κεφαλαίου: </a:t>
            </a:r>
            <a:r>
              <a:rPr lang="el-GR" dirty="0" smtClean="0"/>
              <a:t>Επενδύσεις.</a:t>
            </a:r>
            <a:endParaRPr lang="el-GR" dirty="0"/>
          </a:p>
          <a:p>
            <a:r>
              <a:rPr lang="el-GR" dirty="0"/>
              <a:t>Χρηματοδότηση επενδύσεων: </a:t>
            </a:r>
            <a:r>
              <a:rPr lang="el-GR" dirty="0" smtClean="0"/>
              <a:t>Αποταμιεύσεις.</a:t>
            </a:r>
            <a:endParaRPr lang="el-GR" dirty="0"/>
          </a:p>
          <a:p>
            <a:r>
              <a:rPr lang="el-GR" dirty="0"/>
              <a:t>Πως μπορούν οι δημόσιες οικονομικές πολιτικές να επηρεάσουν τις εγχώριες αποταμιεύσεις;</a:t>
            </a:r>
          </a:p>
          <a:p>
            <a:pPr lvl="1"/>
            <a:r>
              <a:rPr lang="el-GR" dirty="0"/>
              <a:t>Δημοσιονομικές πολιτικές</a:t>
            </a:r>
          </a:p>
          <a:p>
            <a:pPr lvl="1"/>
            <a:r>
              <a:rPr lang="el-GR" dirty="0"/>
              <a:t>Χρηματοπιστωτικές πολιτικές</a:t>
            </a:r>
          </a:p>
          <a:p>
            <a:r>
              <a:rPr lang="el-GR" dirty="0"/>
              <a:t>Ρόλος ξένων αποταμιεύσεων</a:t>
            </a:r>
            <a:r>
              <a:rPr lang="el-GR" dirty="0" smtClean="0"/>
              <a:t>;</a:t>
            </a:r>
            <a:endParaRPr lang="el-GR" dirty="0"/>
          </a:p>
          <a:p>
            <a:endParaRPr lang="el-GR" dirty="0"/>
          </a:p>
          <a:p>
            <a:endParaRPr lang="el-GR" dirty="0"/>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p14="http://schemas.microsoft.com/office/powerpoint/2010/main" val="807300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smtClean="0"/>
              <a:t>Δημοσιονομικές πολιτικές</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smtClean="0"/>
              <a:t>4: </a:t>
            </a:r>
            <a:r>
              <a:rPr lang="el-GR" dirty="0" smtClean="0"/>
              <a:t>Κινητοποίηση εγχώριων πόρων</a:t>
            </a:r>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1114699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Δημοσιονομικές πολιτικές (1 από 2)</a:t>
            </a:r>
            <a:endParaRPr lang="el-GR" dirty="0"/>
          </a:p>
        </p:txBody>
      </p:sp>
      <p:sp>
        <p:nvSpPr>
          <p:cNvPr id="3" name="Content Placeholder 2"/>
          <p:cNvSpPr>
            <a:spLocks noGrp="1"/>
          </p:cNvSpPr>
          <p:nvPr>
            <p:ph idx="1"/>
          </p:nvPr>
        </p:nvSpPr>
        <p:spPr/>
        <p:txBody>
          <a:bodyPr>
            <a:normAutofit fontScale="85000" lnSpcReduction="20000"/>
          </a:bodyPr>
          <a:lstStyle/>
          <a:p>
            <a:r>
              <a:rPr lang="el-GR" dirty="0"/>
              <a:t>Συνήθως στα απλά μακροοικονομικά υποδείγματα απλώς G, t.</a:t>
            </a:r>
          </a:p>
          <a:p>
            <a:r>
              <a:rPr lang="el-GR" dirty="0"/>
              <a:t> Όμως, η δημοσιονομική παρέμβαση του κράτους στην οικονομία έχει πολλές πτυχές που σχετίζονται τόσο με την έννοια της αποτελεσματικότητας όσο και με την έννοια της κοινωνικής δικαιοσύνης.</a:t>
            </a:r>
          </a:p>
          <a:p>
            <a:r>
              <a:rPr lang="el-GR" dirty="0"/>
              <a:t>Γιατί κρατική παρέμβαση στην οικονομία;</a:t>
            </a:r>
          </a:p>
          <a:p>
            <a:r>
              <a:rPr lang="el-GR" dirty="0"/>
              <a:t>"Καθαρό" οικονομικό επιχείρημα μόνο για αστοχία αγοράς (παρέμβαση για αποκατάσταση ανταγωνιστικών συνθηκών) ή, κυρίως, δημόσια αγαθά (Pareto efficiency).</a:t>
            </a:r>
          </a:p>
        </p:txBody>
      </p:sp>
      <p:sp>
        <p:nvSpPr>
          <p:cNvPr id="4" name="Slide Number Placeholder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p14="http://schemas.microsoft.com/office/powerpoint/2010/main" val="233294338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B098E1A-2F85-46DA-9BF7-2850C075DFD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Template_CC_BY_NC_ND_0 (1)</Template>
  <TotalTime>0</TotalTime>
  <Words>3354</Words>
  <Application>Microsoft Office PowerPoint</Application>
  <PresentationFormat>On-screen Show (4:3)</PresentationFormat>
  <Paragraphs>343</Paragraphs>
  <Slides>67</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Arial</vt:lpstr>
      <vt:lpstr>Book Antiqua</vt:lpstr>
      <vt:lpstr>Calibri</vt:lpstr>
      <vt:lpstr>Θέμα του Office</vt:lpstr>
      <vt:lpstr>Οικονομική Ανάπτυξη</vt:lpstr>
      <vt:lpstr>Χρηματοδότηση</vt:lpstr>
      <vt:lpstr>Άδειες Χρήσης</vt:lpstr>
      <vt:lpstr>Σκοποί ενότητας</vt:lpstr>
      <vt:lpstr>Περιεχόμενα ενότητας</vt:lpstr>
      <vt:lpstr>Σημασία εγχωρίων αποταμιεύσεων</vt:lpstr>
      <vt:lpstr>Σημασία εγχωρίων αποταμιεύσεων </vt:lpstr>
      <vt:lpstr>Δημοσιονομικές πολιτικές</vt:lpstr>
      <vt:lpstr>Δημοσιονομικές πολιτικές (1 από 2)</vt:lpstr>
      <vt:lpstr>Δημοσιονομικές πολιτικές (2 από 2)</vt:lpstr>
      <vt:lpstr>Δημόσιες δαπάνες (1 από 5)</vt:lpstr>
      <vt:lpstr>Δημόσιες δαπάνες (2 από 5)</vt:lpstr>
      <vt:lpstr>Δημόσιες δαπάνες (3 από 5)</vt:lpstr>
      <vt:lpstr>Δημόσιες δαπάνες (4 από 5)</vt:lpstr>
      <vt:lpstr>Δημόσιες δαπάνες (5 από 5)</vt:lpstr>
      <vt:lpstr>Δημόσια έσοδα (1 από 18)</vt:lpstr>
      <vt:lpstr>Δημόσια έσοδα (2 από 18)</vt:lpstr>
      <vt:lpstr>Δημόσια έσοδα (3 από 18)</vt:lpstr>
      <vt:lpstr>Δημόσια έσοδα (4 από 18)</vt:lpstr>
      <vt:lpstr>Δημόσια έσοδα (5 από 18)</vt:lpstr>
      <vt:lpstr>Δημόσια έσοδα (6 από 18)</vt:lpstr>
      <vt:lpstr>Δημόσια έσοδα (7 από 18)</vt:lpstr>
      <vt:lpstr>Δημόσια έσοδα (8 από 18)</vt:lpstr>
      <vt:lpstr>Δημόσια έσοδα (9 από 18)</vt:lpstr>
      <vt:lpstr>Δημόσια έσοδα (10 από 18)</vt:lpstr>
      <vt:lpstr>Δημόσια έσοδα (11 από 18)</vt:lpstr>
      <vt:lpstr>Δημόσια έσοδα (12 από 18)</vt:lpstr>
      <vt:lpstr>Δημόσια έσοδα (13 από 18)</vt:lpstr>
      <vt:lpstr>Δημόσια έσοδα (14 από 18)</vt:lpstr>
      <vt:lpstr>Δημόσια έσοδα (15 από 18)</vt:lpstr>
      <vt:lpstr>Δημόσια έσοδα (16 από 18)</vt:lpstr>
      <vt:lpstr>Δημόσια έσοδα (17 από 18)</vt:lpstr>
      <vt:lpstr>Δημόσια έσοδα (18 από 18)</vt:lpstr>
      <vt:lpstr>Χρηματοπιστωτικές πολιτικές</vt:lpstr>
      <vt:lpstr>Χρηματοπιστωτικές πολιτικές (1 από 32)</vt:lpstr>
      <vt:lpstr>Χρηματοπιστωτικές πολιτικές (2 από 32)</vt:lpstr>
      <vt:lpstr>Χρηματοπιστωτικές πολιτικές (3 από 32)</vt:lpstr>
      <vt:lpstr>Χρηματοπιστωτικές πολιτικές (4 από 32)</vt:lpstr>
      <vt:lpstr>Χρηματοπιστωτικές πολιτικές (5 από 32)</vt:lpstr>
      <vt:lpstr>Χρηματοπιστωτικές πολιτικές (6 από 32)</vt:lpstr>
      <vt:lpstr>Χρηματοπιστωτικές πολιτικές (7 από 32)</vt:lpstr>
      <vt:lpstr>Χρηματοπιστωτικές πολιτικές (8 από 32)</vt:lpstr>
      <vt:lpstr>Χρηματοπιστωτικές πολιτικές (9 από 32)</vt:lpstr>
      <vt:lpstr>Χρηματοπιστωτικές πολιτικές (10 από 32)</vt:lpstr>
      <vt:lpstr>Χρηματοπιστωτικές πολιτικές (11 από 32)</vt:lpstr>
      <vt:lpstr>Χρηματοπιστωτικές πολιτικές (12 από 32)</vt:lpstr>
      <vt:lpstr>Χρηματοπιστωτικές πολιτικές (13 από 32)</vt:lpstr>
      <vt:lpstr>Χρηματοπιστωτικές πολιτικές (14 από 32)</vt:lpstr>
      <vt:lpstr>Χρηματοπιστωτικές πολιτικές (15 από 32)</vt:lpstr>
      <vt:lpstr>Χρηματοπιστωτικές πολιτικές (16 από 32)</vt:lpstr>
      <vt:lpstr>Χρηματοπιστωτικές πολιτικές (17 από 32)</vt:lpstr>
      <vt:lpstr>Χρηματοπιστωτικές πολιτικές (18 από 32)</vt:lpstr>
      <vt:lpstr>Χρηματοπιστωτικές πολιτικές (19 από 32)</vt:lpstr>
      <vt:lpstr>Χρηματοπιστωτικές πολιτικές (20 από 32)</vt:lpstr>
      <vt:lpstr>Χρηματοπιστωτικές πολιτικές (21 από 32)</vt:lpstr>
      <vt:lpstr>Χρηματοπιστωτικές πολιτικές (22 από 32)</vt:lpstr>
      <vt:lpstr>Χρηματοπιστωτικές πολιτικές (23 από 32)</vt:lpstr>
      <vt:lpstr>Χρηματοπιστωτικές πολιτικές (24 από 32)</vt:lpstr>
      <vt:lpstr>Χρηματοπιστωτικές πολιτικές (25 από 32)</vt:lpstr>
      <vt:lpstr>Χρηματοπιστωτικές πολιτικές (26 από 32)</vt:lpstr>
      <vt:lpstr>Χρηματοπιστωτικές πολιτικές (27 από 32)</vt:lpstr>
      <vt:lpstr>Χρηματοπιστωτικές πολιτικές (28 από 32)</vt:lpstr>
      <vt:lpstr>Χρηματοπιστωτικές πολιτικές (29 από 32)</vt:lpstr>
      <vt:lpstr>Χρηματοπιστωτικές πολιτικές (30 από 32)</vt:lpstr>
      <vt:lpstr>Χρηματοπιστωτικές πολιτικές (31 από 32)</vt:lpstr>
      <vt:lpstr>Χρηματοπιστωτικές πολιτικές (32 από 32)</vt:lpstr>
      <vt:lpstr>Τέλος Ενότητας # 4</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2015-08-18T08:56:14Z</dcterms:created>
  <dcterms:modified xsi:type="dcterms:W3CDTF">2015-09-11T10:02:45Z</dcterms:modified>
</cp:coreProperties>
</file>