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1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12.xml" ContentType="application/vnd.openxmlformats-officedocument.presentationml.notesSlide+xml"/>
  <Override PartName="/ppt/embeddings/oleObject11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12.bin" ContentType="application/vnd.openxmlformats-officedocument.oleObject"/>
  <Override PartName="/ppt/notesSlides/notesSlide15.xml" ContentType="application/vnd.openxmlformats-officedocument.presentationml.notesSlide+xml"/>
  <Override PartName="/ppt/embeddings/oleObject13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18.xml" ContentType="application/vnd.openxmlformats-officedocument.presentationml.notesSlide+xml"/>
  <Override PartName="/ppt/embeddings/oleObject16.bin" ContentType="application/vnd.openxmlformats-officedocument.oleObject"/>
  <Override PartName="/ppt/notesSlides/notesSlide19.xml" ContentType="application/vnd.openxmlformats-officedocument.presentationml.notesSlide+xml"/>
  <Override PartName="/ppt/embeddings/oleObject17.bin" ContentType="application/vnd.openxmlformats-officedocument.oleObject"/>
  <Override PartName="/ppt/notesSlides/notesSlide20.xml" ContentType="application/vnd.openxmlformats-officedocument.presentationml.notesSlide+xml"/>
  <Override PartName="/ppt/embeddings/oleObject18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19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7" r:id="rId3"/>
    <p:sldId id="257" r:id="rId4"/>
    <p:sldId id="306" r:id="rId5"/>
    <p:sldId id="297" r:id="rId6"/>
    <p:sldId id="287" r:id="rId7"/>
    <p:sldId id="298" r:id="rId8"/>
    <p:sldId id="299" r:id="rId9"/>
    <p:sldId id="300" r:id="rId10"/>
    <p:sldId id="305" r:id="rId11"/>
    <p:sldId id="288" r:id="rId12"/>
    <p:sldId id="289" r:id="rId13"/>
    <p:sldId id="290" r:id="rId14"/>
    <p:sldId id="291" r:id="rId15"/>
    <p:sldId id="301" r:id="rId16"/>
    <p:sldId id="263" r:id="rId17"/>
    <p:sldId id="264" r:id="rId18"/>
    <p:sldId id="265" r:id="rId19"/>
    <p:sldId id="302" r:id="rId20"/>
    <p:sldId id="266" r:id="rId21"/>
    <p:sldId id="267" r:id="rId22"/>
    <p:sldId id="270" r:id="rId23"/>
    <p:sldId id="282" r:id="rId24"/>
    <p:sldId id="283" r:id="rId25"/>
    <p:sldId id="268" r:id="rId26"/>
    <p:sldId id="269" r:id="rId27"/>
    <p:sldId id="303" r:id="rId28"/>
    <p:sldId id="304" r:id="rId29"/>
  </p:sldIdLst>
  <p:sldSz cx="9144000" cy="6858000" type="letter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576" autoAdjust="0"/>
  </p:normalViewPr>
  <p:slideViewPr>
    <p:cSldViewPr>
      <p:cViewPr varScale="1">
        <p:scale>
          <a:sx n="172" d="100"/>
          <a:sy n="172" d="100"/>
        </p:scale>
        <p:origin x="-1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7.emf"/><Relationship Id="rId1" Type="http://schemas.openxmlformats.org/officeDocument/2006/relationships/image" Target="../media/image5.w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934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fld id="{D5FD3B6C-30AD-429F-A1C7-37B0352DAB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2150"/>
            <a:ext cx="4603750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836199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D4263-2335-461A-A4EF-988B925E60E0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76ED3-818D-4462-995E-EDE0565B624D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EEC5D-EE69-4F18-8486-4E1A4D10FE61}" type="slidenum">
              <a:rPr lang="en-US"/>
              <a:pPr/>
              <a:t>11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B2987-DC8A-492F-A667-10F96AB6BC0E}" type="slidenum">
              <a:rPr lang="en-US"/>
              <a:pPr/>
              <a:t>12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FF0DC-1753-4F49-A965-50F73524FE09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3A4B0-3A6F-4E6E-8A3F-C673C6D8DF8F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0E03E-14ED-406C-BF65-47831521D861}" type="slidenum">
              <a:rPr lang="en-US"/>
              <a:pPr/>
              <a:t>15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D54A5-4D52-49AE-B53D-97DF6973A194}" type="slidenum">
              <a:rPr lang="en-US"/>
              <a:pPr/>
              <a:t>16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4860E-C24C-4D67-A8B6-F1C826ADE771}" type="slidenum">
              <a:rPr lang="en-US"/>
              <a:pPr/>
              <a:t>17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BB83C-57DC-4AF6-97A0-F8E776051C4A}" type="slidenum">
              <a:rPr lang="en-US"/>
              <a:pPr/>
              <a:t>18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E84F8-4DF4-4A21-815E-635ABE8C1C79}" type="slidenum">
              <a:rPr lang="en-US"/>
              <a:pPr/>
              <a:t>19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3178A-4965-48A9-A67C-474C3FA38800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B7590-F31D-4A10-9544-E49DB61B4F0E}" type="slidenum">
              <a:rPr lang="en-US"/>
              <a:pPr/>
              <a:t>20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C3D3F-4A8C-4620-8ABD-EC101B19021D}" type="slidenum">
              <a:rPr lang="en-US"/>
              <a:pPr/>
              <a:t>21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C28D5-E1F0-449B-8668-1F29737DA986}" type="slidenum">
              <a:rPr lang="en-US"/>
              <a:pPr/>
              <a:t>22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56328-2C6D-433B-AF28-A75543C1305D}" type="slidenum">
              <a:rPr lang="en-US"/>
              <a:pPr/>
              <a:t>23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0ECEB-42AF-4944-BCA8-D5FADE487AFA}" type="slidenum">
              <a:rPr lang="en-US"/>
              <a:pPr/>
              <a:t>24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0ECE3-0EEC-4222-BAB1-267C17B752E6}" type="slidenum">
              <a:rPr lang="en-US"/>
              <a:pPr/>
              <a:t>25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D64A6-5CFD-4E99-A6AC-2FAA396DF5EB}" type="slidenum">
              <a:rPr lang="en-US"/>
              <a:pPr/>
              <a:t>26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55B18-60AD-4285-BEB6-295CF3D56DEF}" type="slidenum">
              <a:rPr lang="en-US"/>
              <a:pPr/>
              <a:t>27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010FE-AE6C-4C4A-BDC8-F3BAA9317A1C}" type="slidenum">
              <a:rPr lang="en-US"/>
              <a:pPr/>
              <a:t>28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606B5-2551-413E-814A-F9C1DA313986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538D0-EA9E-4E33-B9C3-3ED36FB12477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3729D-01BA-4BB2-AE3E-A2AF7ABE301D}" type="slidenum">
              <a:rPr lang="en-US"/>
              <a:pPr/>
              <a:t>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6B7DB-35A9-4145-A953-8BD75F7391C5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14DAF-770E-43E2-9542-CBD77347A439}" type="slidenum">
              <a:rPr lang="en-US"/>
              <a:pPr/>
              <a:t>7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FB890-BE1C-46D6-B7EB-D18166312B75}" type="slidenum">
              <a:rPr lang="en-US"/>
              <a:pPr/>
              <a:t>8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20B18-E45C-4085-B9B1-08514745BA30}" type="slidenum">
              <a:rPr lang="en-US"/>
              <a:pPr/>
              <a:t>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,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© John C. Hull 2005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CDBFC813-D9F8-49CF-BFA3-48221539722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349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49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49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0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2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52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F3AB0644-0CED-4FBF-91BA-0E596FE937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C3EF91C2-3BA0-4028-82C0-ACC9EB9D09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A0B9BF16-A135-4413-B015-924B22A9EB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1767C213-0E83-42DB-930B-477B8ED0B2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6BDB8D18-EC69-45E0-83B9-0B3CD5155D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16BDF8BC-4115-403B-98B9-09C355282F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ABE91597-847E-4169-97A4-867606D5DD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57431891-D534-49FB-A720-8B09E2B895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E1FF17E2-79FE-4215-8FC7-9E96D52319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6280B2B5-BD60-46E8-9632-F6E0CBCA3B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13.</a:t>
            </a:r>
            <a:fld id="{B18E7164-26FC-435E-868D-CCC4A3F6A4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latin typeface="+mn-lt"/>
              </a:defRPr>
            </a:lvl1pPr>
          </a:lstStyle>
          <a:p>
            <a:r>
              <a:rPr lang="en-US" altLang="en-US"/>
              <a:t>Options, Futures, and Other Derivatives, 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  <a:endParaRPr lang="en-US" alt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latin typeface="+mn-lt"/>
              </a:defRPr>
            </a:lvl1pPr>
          </a:lstStyle>
          <a:p>
            <a:r>
              <a:rPr lang="en-US" altLang="en-US"/>
              <a:t>13.</a:t>
            </a:r>
            <a:fld id="{D970C5CA-3538-46C3-B683-ACC729A500F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247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247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7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7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7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7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7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7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8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49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50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50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50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250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oleObject" Target="../embeddings/Microsoft_Excel_97_-_2004_Worksheet3.xls"/><Relationship Id="rId13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7.bin"/><Relationship Id="rId9" Type="http://schemas.openxmlformats.org/officeDocument/2006/relationships/oleObject" Target="../embeddings/Microsoft_Excel_97_-_2004_Worksheet2.xls"/><Relationship Id="rId10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1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1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3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4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6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1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,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© John C. Hull 2005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2579CA3E-04DC-4F54-B834-901D2FC91F8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6781800" cy="2133600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The Black-Scholes-Merton Model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8000"/>
            <a:ext cx="6248400" cy="2363788"/>
          </a:xfrm>
        </p:spPr>
        <p:txBody>
          <a:bodyPr/>
          <a:lstStyle/>
          <a:p>
            <a:r>
              <a:rPr lang="en-US"/>
              <a:t>Chapter 13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Lognormal Distribution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aphicFrame>
        <p:nvGraphicFramePr>
          <p:cNvPr id="131076" name="Object 4"/>
          <p:cNvGraphicFramePr>
            <a:graphicFrameLocks/>
          </p:cNvGraphicFramePr>
          <p:nvPr/>
        </p:nvGraphicFramePr>
        <p:xfrm>
          <a:off x="2070100" y="4800600"/>
          <a:ext cx="51006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7" name="Equation" r:id="rId4" imgW="2616120" imgH="507960" progId="Equation.2">
                  <p:embed/>
                </p:oleObj>
              </mc:Choice>
              <mc:Fallback>
                <p:oleObj name="Equation" r:id="rId4" imgW="2616120" imgH="507960" progId="Equation.2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4800600"/>
                        <a:ext cx="51006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371600" y="25146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CA" sz="3200">
              <a:latin typeface="Gloucester MT Extra Condensed" pitchFamily="18" charset="0"/>
            </a:endParaRPr>
          </a:p>
        </p:txBody>
      </p:sp>
      <p:graphicFrame>
        <p:nvGraphicFramePr>
          <p:cNvPr id="131078" name="Object 6"/>
          <p:cNvGraphicFramePr>
            <a:graphicFrameLocks/>
          </p:cNvGraphicFramePr>
          <p:nvPr/>
        </p:nvGraphicFramePr>
        <p:xfrm>
          <a:off x="1519238" y="1390650"/>
          <a:ext cx="6086475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8" name="Graphique" r:id="rId6" imgW="6096325" imgH="4067576" progId="MSGraph.Chart.5">
                  <p:embed followColorScheme="full"/>
                </p:oleObj>
              </mc:Choice>
              <mc:Fallback>
                <p:oleObj name="Graphique" r:id="rId6" imgW="6096325" imgH="4067576" progId="MSGraph.Chart.5">
                  <p:embed followColorScheme="full"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1390650"/>
                        <a:ext cx="6086475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9" name="Object 7"/>
          <p:cNvGraphicFramePr>
            <a:graphicFrameLocks/>
          </p:cNvGraphicFramePr>
          <p:nvPr/>
        </p:nvGraphicFramePr>
        <p:xfrm>
          <a:off x="1577975" y="2713038"/>
          <a:ext cx="3606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9" name="Graphique" r:id="rId9" imgW="3610458" imgH="971784" progId="Excel.Chart.8">
                  <p:embed followColorScheme="full"/>
                </p:oleObj>
              </mc:Choice>
              <mc:Fallback>
                <p:oleObj name="Graphique" r:id="rId9" imgW="3610458" imgH="971784" progId="Excel.Chart.8">
                  <p:embed followColorScheme="full"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713038"/>
                        <a:ext cx="36068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0" name="Object 8"/>
          <p:cNvGraphicFramePr>
            <a:graphicFrameLocks/>
          </p:cNvGraphicFramePr>
          <p:nvPr/>
        </p:nvGraphicFramePr>
        <p:xfrm>
          <a:off x="1930400" y="1284288"/>
          <a:ext cx="7185025" cy="413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0" name="Graphique" r:id="rId12" imgW="8610803" imgH="5963026" progId="Excel.Chart.8">
                  <p:embed followColorScheme="full"/>
                </p:oleObj>
              </mc:Choice>
              <mc:Fallback>
                <p:oleObj name="Graphique" r:id="rId12" imgW="8610803" imgH="5963026" progId="Excel.Chart.8">
                  <p:embed followColorScheme="full"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1284288"/>
                        <a:ext cx="7185025" cy="413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300"/>
              <a:t>Monte Carlo Simulation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719263"/>
            <a:ext cx="8148637" cy="4411662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We can sample random paths for the stock price by sampling values for </a:t>
            </a:r>
            <a:r>
              <a:rPr lang="en-US">
                <a:latin typeface="Symbol" pitchFamily="18" charset="2"/>
              </a:rPr>
              <a:t>e</a:t>
            </a:r>
            <a:endParaRPr lang="en-US"/>
          </a:p>
          <a:p>
            <a:r>
              <a:rPr lang="en-US"/>
              <a:t>Suppose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= 0.14, 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= 0.20, and </a:t>
            </a:r>
            <a:r>
              <a:rPr lang="en-US">
                <a:latin typeface="Symbol" pitchFamily="18" charset="2"/>
              </a:rPr>
              <a:t>D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= 0.01, then</a:t>
            </a:r>
          </a:p>
        </p:txBody>
      </p:sp>
      <p:graphicFrame>
        <p:nvGraphicFramePr>
          <p:cNvPr id="86020" name="Object 4"/>
          <p:cNvGraphicFramePr>
            <a:graphicFrameLocks/>
          </p:cNvGraphicFramePr>
          <p:nvPr/>
        </p:nvGraphicFramePr>
        <p:xfrm>
          <a:off x="685800" y="4800600"/>
          <a:ext cx="58594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Equation" r:id="rId4" imgW="2171520" imgH="431640" progId="Equation.3">
                  <p:embed/>
                </p:oleObj>
              </mc:Choice>
              <mc:Fallback>
                <p:oleObj name="Equation" r:id="rId4" imgW="2171520" imgH="43164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585946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/>
          </p:cNvGraphicFramePr>
          <p:nvPr/>
        </p:nvGraphicFramePr>
        <p:xfrm>
          <a:off x="2743200" y="4038600"/>
          <a:ext cx="411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7" name="Equation" r:id="rId6" imgW="1701720" imgH="241200" progId="Equation.3">
                  <p:embed/>
                </p:oleObj>
              </mc:Choice>
              <mc:Fallback>
                <p:oleObj name="Equation" r:id="rId6" imgW="1701720" imgH="24120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38600"/>
                        <a:ext cx="4114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000"/>
              <a:t>Monte Carlo Simulation – One Path </a:t>
            </a:r>
            <a:r>
              <a:rPr lang="en-US" sz="2000"/>
              <a:t>(See Table 12.1, page 272)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143000"/>
            <a:ext cx="3735388" cy="4476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n-US" sz="2800"/>
              <a:t>	</a:t>
            </a:r>
          </a:p>
        </p:txBody>
      </p:sp>
      <p:graphicFrame>
        <p:nvGraphicFramePr>
          <p:cNvPr id="88068" name="Object 4"/>
          <p:cNvGraphicFramePr>
            <a:graphicFrameLocks/>
          </p:cNvGraphicFramePr>
          <p:nvPr/>
        </p:nvGraphicFramePr>
        <p:xfrm>
          <a:off x="1524000" y="1524000"/>
          <a:ext cx="607695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Document" r:id="rId5" imgW="6140160" imgH="4217040" progId="Word.Document.8">
                  <p:embed/>
                </p:oleObj>
              </mc:Choice>
              <mc:Fallback>
                <p:oleObj name="Document" r:id="rId5" imgW="6140160" imgH="4217040" progId="Word.Documen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24000"/>
                        <a:ext cx="607695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300"/>
              <a:t>It</a:t>
            </a:r>
            <a:r>
              <a:rPr lang="en-US" sz="4300">
                <a:cs typeface="Times New Roman" pitchFamily="18" charset="0"/>
              </a:rPr>
              <a:t>ô</a:t>
            </a:r>
            <a:r>
              <a:rPr lang="en-US" sz="4300"/>
              <a:t>’s Lemma </a:t>
            </a:r>
            <a:r>
              <a:rPr lang="en-US" sz="2200"/>
              <a:t>(See pages 273-274)</a:t>
            </a:r>
            <a:endParaRPr lang="en-US" sz="43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905000"/>
            <a:ext cx="7127875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If we know the stochastic process followed by S, It</a:t>
            </a:r>
            <a:r>
              <a:rPr lang="en-US" sz="2800">
                <a:cs typeface="Arial" charset="0"/>
              </a:rPr>
              <a:t>ô</a:t>
            </a:r>
            <a:r>
              <a:rPr lang="en-US" sz="2800"/>
              <a:t>’s lemma tells us the stochastic process followed by some function f (S</a:t>
            </a:r>
            <a:r>
              <a:rPr lang="en-US" sz="2800" i="1">
                <a:latin typeface="Times New Roman" pitchFamily="18" charset="0"/>
              </a:rPr>
              <a:t>, t</a:t>
            </a:r>
            <a:r>
              <a:rPr lang="en-US" sz="2800"/>
              <a:t> )</a:t>
            </a:r>
          </a:p>
          <a:p>
            <a:r>
              <a:rPr lang="en-US" sz="2800"/>
              <a:t>Since a derivative security is a function of the price of the underlying and time, It</a:t>
            </a:r>
            <a:r>
              <a:rPr lang="en-US" sz="2800">
                <a:cs typeface="Arial" charset="0"/>
              </a:rPr>
              <a:t>ô</a:t>
            </a:r>
            <a:r>
              <a:rPr lang="en-US" sz="2800"/>
              <a:t>’s lemma plays an important part in the analysis of derivative securities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300"/>
              <a:t>Taylor Series Expansion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6553200" cy="6254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A Taylor’s series expansion of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/>
              <a:t>(</a:t>
            </a:r>
            <a:r>
              <a:rPr lang="en-US" sz="2800" i="1">
                <a:latin typeface="Times New Roman" pitchFamily="18" charset="0"/>
              </a:rPr>
              <a:t>S, t</a:t>
            </a:r>
            <a:r>
              <a:rPr lang="en-US" sz="2800"/>
              <a:t>) gives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624263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l-GR"/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1350963" y="3214688"/>
          <a:ext cx="6289675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9" name="Equation" r:id="rId4" imgW="1815840" imgH="431640" progId="Equation.3">
                  <p:embed/>
                </p:oleObj>
              </mc:Choice>
              <mc:Fallback>
                <p:oleObj name="Equation" r:id="rId4" imgW="18158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3214688"/>
                        <a:ext cx="6289675" cy="150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Application of Ito’s Lemma</a:t>
            </a:r>
            <a:br>
              <a:rPr lang="en-US"/>
            </a:br>
            <a:r>
              <a:rPr lang="en-US"/>
              <a:t>to a Stock Price Process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6553200" cy="625475"/>
          </a:xfrm>
          <a:noFill/>
          <a:ln/>
        </p:spPr>
        <p:txBody>
          <a:bodyPr lIns="92075" tIns="46038" rIns="92075" bIns="46038"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And Since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		</a:t>
            </a:r>
            <a:r>
              <a:rPr lang="fr-FR" sz="2800">
                <a:cs typeface="Times New Roman" pitchFamily="18" charset="0"/>
              </a:rPr>
              <a:t>dS = </a:t>
            </a:r>
            <a:r>
              <a:rPr lang="el-GR" sz="2800">
                <a:cs typeface="Times New Roman" pitchFamily="18" charset="0"/>
              </a:rPr>
              <a:t>μ</a:t>
            </a:r>
            <a:r>
              <a:rPr lang="fr-FR" sz="2800">
                <a:cs typeface="Times New Roman" pitchFamily="18" charset="0"/>
              </a:rPr>
              <a:t>Sdt + </a:t>
            </a:r>
            <a:r>
              <a:rPr lang="el-GR" sz="2800">
                <a:cs typeface="Times New Roman" pitchFamily="18" charset="0"/>
              </a:rPr>
              <a:t>σ</a:t>
            </a:r>
            <a:r>
              <a:rPr lang="fr-FR" sz="2800">
                <a:cs typeface="Times New Roman" pitchFamily="18" charset="0"/>
              </a:rPr>
              <a:t>S dW,</a:t>
            </a:r>
            <a:r>
              <a:rPr lang="fr-FR" sz="2800"/>
              <a:t> 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We have that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3624263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l-GR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3309938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l-GR"/>
          </a:p>
        </p:txBody>
      </p:sp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1143000" y="4114800"/>
          <a:ext cx="6477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4" r:id="rId4" imgW="2527300" imgH="431800" progId="Equation.3">
                  <p:embed/>
                </p:oleObj>
              </mc:Choice>
              <mc:Fallback>
                <p:oleObj r:id="rId4" imgW="2527300" imgH="431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14800"/>
                        <a:ext cx="6477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DE336BAF-8D15-458D-A583-52EDE24C354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Concepts  Underlying Black-Scholes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719263"/>
            <a:ext cx="7767638" cy="4411662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The option price and the stock price depend on the same underlying source of uncertainty</a:t>
            </a:r>
          </a:p>
          <a:p>
            <a:r>
              <a:rPr lang="en-US" sz="2800"/>
              <a:t>We can form a portfolio consisting of the stock and the option which eliminates this source of uncertainty</a:t>
            </a:r>
          </a:p>
          <a:p>
            <a:r>
              <a:rPr lang="en-US" sz="2800"/>
              <a:t>The portfolio is instantaneously riskless and must instantaneously earn the risk-free rate</a:t>
            </a:r>
          </a:p>
          <a:p>
            <a:r>
              <a:rPr lang="en-US" sz="2800"/>
              <a:t>This leads to the Black-Scholes differential equation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8DA884A0-385C-4468-8A57-62326E8B6A3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75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000"/>
              <a:t>The Derivation  of the Black-Scholes Differential Equation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8600" y="2057400"/>
            <a:ext cx="8763000" cy="3995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It follows that by choosing a portfolio of the stock and the derivative, the Wiener process can be eliminated.</a:t>
            </a:r>
          </a:p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The appropriate portfolio is</a:t>
            </a:r>
          </a:p>
          <a:p>
            <a:pPr algn="just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latin typeface="Arial" charset="0"/>
                <a:cs typeface="Times New Roman" pitchFamily="18" charset="0"/>
              </a:rPr>
              <a:t>-1 : derivative</a:t>
            </a:r>
          </a:p>
          <a:p>
            <a:pPr algn="ctr" eaLnBrk="0" hangingPunct="0"/>
            <a:r>
              <a:rPr lang="en-US" sz="2800">
                <a:latin typeface="Arial" charset="0"/>
                <a:cs typeface="Times New Roman" pitchFamily="18" charset="0"/>
              </a:rPr>
              <a:t>+    : shares</a:t>
            </a:r>
          </a:p>
          <a:p>
            <a:pPr algn="ctr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fr-FR" sz="2800">
                <a:latin typeface="Arial" charset="0"/>
                <a:cs typeface="Times New Roman" pitchFamily="18" charset="0"/>
              </a:rPr>
              <a:t>The holder of this portfolio is short one derivative and long an amount  </a:t>
            </a:r>
            <a:r>
              <a:rPr lang="en-US" sz="2800">
                <a:latin typeface="Arial" charset="0"/>
                <a:cs typeface="Times New Roman" pitchFamily="18" charset="0"/>
              </a:rPr>
              <a:t>    </a:t>
            </a:r>
            <a:r>
              <a:rPr lang="fr-FR" sz="2800">
                <a:latin typeface="Arial" charset="0"/>
                <a:cs typeface="Times New Roman" pitchFamily="18" charset="0"/>
              </a:rPr>
              <a:t>of shares</a:t>
            </a:r>
            <a:r>
              <a:rPr lang="fr-FR" sz="3200">
                <a:latin typeface="Arial" charset="0"/>
                <a:cs typeface="Times New Roman" pitchFamily="18" charset="0"/>
              </a:rPr>
              <a:t>. </a:t>
            </a:r>
            <a:endParaRPr lang="fr-FR" sz="3200">
              <a:latin typeface="Arial" charset="0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819400" y="5486400"/>
          <a:ext cx="474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r:id="rId4" imgW="228501" imgH="355446" progId="Equation.3">
                  <p:embed/>
                </p:oleObj>
              </mc:Choice>
              <mc:Fallback>
                <p:oleObj r:id="rId4" imgW="228501" imgH="355446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486400"/>
                        <a:ext cx="4746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810000" y="41910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r:id="rId6" imgW="228501" imgH="355446" progId="Equation.3">
                  <p:embed/>
                </p:oleObj>
              </mc:Choice>
              <mc:Fallback>
                <p:oleObj r:id="rId6" imgW="228501" imgH="35544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910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ECB46219-D0AB-47FB-A45B-4C28A0A0FD3A}" type="slidenum">
              <a:rPr lang="en-US" altLang="en-US"/>
              <a:pPr/>
              <a:t>18</a:t>
            </a:fld>
            <a:endParaRPr lang="en-US" altLang="en-US"/>
          </a:p>
        </p:txBody>
      </p:sp>
      <p:graphicFrame>
        <p:nvGraphicFramePr>
          <p:cNvPr id="22530" name="Object 2"/>
          <p:cNvGraphicFramePr>
            <a:graphicFrameLocks/>
          </p:cNvGraphicFramePr>
          <p:nvPr/>
        </p:nvGraphicFramePr>
        <p:xfrm>
          <a:off x="1752600" y="2057400"/>
          <a:ext cx="6624638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4" imgW="2768400" imgH="1320480" progId="Equation.3">
                  <p:embed/>
                </p:oleObj>
              </mc:Choice>
              <mc:Fallback>
                <p:oleObj name="Equation" r:id="rId4" imgW="2768400" imgH="132048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6624638" cy="310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3000"/>
              <a:t>The Derivation  of the Black-Scholes Differential Equation </a:t>
            </a:r>
            <a:r>
              <a:rPr lang="en-US" sz="2000"/>
              <a:t>continued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EE25D06B-1109-471F-AD3B-455892B068D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3000"/>
              <a:t>The Derivation  of the Black-Scholes Differential Equation </a:t>
            </a:r>
            <a:r>
              <a:rPr lang="en-US" sz="2000"/>
              <a:t>continued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81000" y="1404938"/>
            <a:ext cx="8001000" cy="5276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Substituting the above equations for </a:t>
            </a:r>
            <a:r>
              <a:rPr lang="el-GR" sz="2800">
                <a:latin typeface="Arial" charset="0"/>
                <a:cs typeface="Times New Roman" pitchFamily="18" charset="0"/>
              </a:rPr>
              <a:t>Δ</a:t>
            </a:r>
            <a:r>
              <a:rPr lang="en-US" sz="2800">
                <a:latin typeface="Arial" charset="0"/>
                <a:cs typeface="Times New Roman" pitchFamily="18" charset="0"/>
              </a:rPr>
              <a:t>f and </a:t>
            </a:r>
            <a:r>
              <a:rPr lang="el-GR" sz="2800">
                <a:latin typeface="Arial" charset="0"/>
                <a:cs typeface="Times New Roman" pitchFamily="18" charset="0"/>
              </a:rPr>
              <a:t>Δ</a:t>
            </a:r>
            <a:r>
              <a:rPr lang="en-US" sz="2800">
                <a:latin typeface="Arial" charset="0"/>
                <a:cs typeface="Times New Roman" pitchFamily="18" charset="0"/>
              </a:rPr>
              <a:t>S to the last one, we have</a:t>
            </a:r>
          </a:p>
          <a:p>
            <a:pPr algn="just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just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just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Because the equation does not involve </a:t>
            </a:r>
            <a:r>
              <a:rPr lang="el-GR" sz="2800">
                <a:latin typeface="Arial" charset="0"/>
                <a:cs typeface="Times New Roman" pitchFamily="18" charset="0"/>
              </a:rPr>
              <a:t>Δ</a:t>
            </a:r>
            <a:r>
              <a:rPr lang="en-US" sz="2800">
                <a:latin typeface="Arial" charset="0"/>
                <a:cs typeface="Times New Roman" pitchFamily="18" charset="0"/>
              </a:rPr>
              <a:t>W, </a:t>
            </a:r>
          </a:p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the portfolio must be riskless during time </a:t>
            </a:r>
            <a:r>
              <a:rPr lang="el-GR" sz="2800">
                <a:latin typeface="Arial" charset="0"/>
                <a:cs typeface="Times New Roman" pitchFamily="18" charset="0"/>
              </a:rPr>
              <a:t>Δ</a:t>
            </a:r>
            <a:r>
              <a:rPr lang="en-US" sz="2800">
                <a:latin typeface="Arial" charset="0"/>
                <a:cs typeface="Times New Roman" pitchFamily="18" charset="0"/>
              </a:rPr>
              <a:t>t. </a:t>
            </a:r>
          </a:p>
          <a:p>
            <a:pPr algn="just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Thus, the portfolio must instantaneously earn the same rate of return as other short-term risk-free security.</a:t>
            </a:r>
          </a:p>
          <a:p>
            <a:pPr eaLnBrk="0" hangingPunct="0"/>
            <a:endParaRPr lang="en-US" sz="3200">
              <a:latin typeface="Arial" charset="0"/>
            </a:endParaRP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2362200" y="2514600"/>
          <a:ext cx="449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8" r:id="rId4" imgW="1587500" imgH="431800" progId="Equation.3">
                  <p:embed/>
                </p:oleObj>
              </mc:Choice>
              <mc:Fallback>
                <p:oleObj r:id="rId4" imgW="1587500" imgH="431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14600"/>
                        <a:ext cx="4495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111B341C-BEEA-48D4-A2AA-A443824EA33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Random Walk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534400" cy="5029200"/>
          </a:xfrm>
        </p:spPr>
        <p:txBody>
          <a:bodyPr/>
          <a:lstStyle/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We begin be considering the discrete-time random walk description:</a:t>
            </a:r>
          </a:p>
          <a:p>
            <a:pPr algn="ctr">
              <a:buFont typeface="Wingdings" pitchFamily="2" charset="2"/>
              <a:buNone/>
            </a:pPr>
            <a:r>
              <a:rPr lang="de-DE" sz="2400" i="1">
                <a:latin typeface="Times New Roman" pitchFamily="18" charset="0"/>
                <a:cs typeface="Times New Roman" pitchFamily="18" charset="0"/>
              </a:rPr>
              <a:t>	W(t+1)=W(t) + e(t+1);	W(0)=W</a:t>
            </a:r>
            <a:r>
              <a:rPr lang="de-DE" sz="2400" i="1" baseline="-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de-DE" sz="2400" i="1">
                <a:latin typeface="Times New Roman" pitchFamily="18" charset="0"/>
                <a:cs typeface="Times New Roman" pitchFamily="18" charset="0"/>
              </a:rPr>
              <a:t> 	e: i.i.d. N(0,1)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The variable t represent time and is measured in discrete integer increments.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i="1">
                <a:latin typeface="Times New Roman" pitchFamily="18" charset="0"/>
                <a:cs typeface="Times New Roman" pitchFamily="18" charset="0"/>
              </a:rPr>
              <a:t>W(t)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is the level of the cumulant of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e(t);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it is called a random walk because it appears that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W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takes random steps up and down through time. We would like to describe a process that has the same characteristics as the random walk but observed more frequently:</a:t>
            </a:r>
          </a:p>
          <a:p>
            <a:pPr algn="ctr">
              <a:buFont typeface="Wingdings" pitchFamily="2" charset="2"/>
              <a:buNone/>
            </a:pPr>
            <a:r>
              <a:rPr lang="de-DE" sz="2400" i="1">
                <a:latin typeface="Times New Roman" pitchFamily="18" charset="0"/>
                <a:cs typeface="Times New Roman" pitchFamily="18" charset="0"/>
              </a:rPr>
              <a:t>	W(t+</a:t>
            </a:r>
            <a:r>
              <a:rPr lang="el-GR" sz="2400" i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de-DE" sz="2400" i="1">
                <a:latin typeface="Times New Roman" pitchFamily="18" charset="0"/>
                <a:cs typeface="Times New Roman" pitchFamily="18" charset="0"/>
              </a:rPr>
              <a:t>)=W(t) + e(t+Δ);	W(0)=W</a:t>
            </a:r>
            <a:r>
              <a:rPr lang="de-DE" sz="2400" i="1" baseline="-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de-DE" sz="2400" i="1">
                <a:latin typeface="Times New Roman" pitchFamily="18" charset="0"/>
                <a:cs typeface="Times New Roman" pitchFamily="18" charset="0"/>
              </a:rPr>
              <a:t> 	e: i.i.d. N(0,Δ)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1C66D50A-383D-4C03-BDC3-50E7ADC670E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3000"/>
              <a:t>The Derivation  of the Black-Scholes Differential Equation </a:t>
            </a:r>
            <a:r>
              <a:rPr lang="en-US" sz="2000"/>
              <a:t>continued</a:t>
            </a:r>
          </a:p>
        </p:txBody>
      </p:sp>
      <p:graphicFrame>
        <p:nvGraphicFramePr>
          <p:cNvPr id="24579" name="Object 3"/>
          <p:cNvGraphicFramePr>
            <a:graphicFrameLocks/>
          </p:cNvGraphicFramePr>
          <p:nvPr/>
        </p:nvGraphicFramePr>
        <p:xfrm>
          <a:off x="838200" y="1905000"/>
          <a:ext cx="6716713" cy="348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4" imgW="2971800" imgH="1574640" progId="Equation.3">
                  <p:embed/>
                </p:oleObj>
              </mc:Choice>
              <mc:Fallback>
                <p:oleObj name="Equation" r:id="rId4" imgW="2971800" imgH="157464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6716713" cy="348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DC6641D9-4DA8-45C8-A4F9-35023219865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6238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Differential Equation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0363"/>
            <a:ext cx="8686800" cy="4465637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Any security whose price is dependent on the stock price satisfies the differential equation</a:t>
            </a:r>
          </a:p>
          <a:p>
            <a:r>
              <a:rPr lang="en-US" sz="2800"/>
              <a:t>The particular security being valued is determined by the boundary conditions of the differential equation</a:t>
            </a:r>
          </a:p>
          <a:p>
            <a:r>
              <a:rPr lang="en-US" sz="2800"/>
              <a:t>In the case of call options the boundary condition is		ƒ = max(</a:t>
            </a:r>
            <a:r>
              <a:rPr lang="en-US" sz="2800" i="1">
                <a:latin typeface="Times New Roman" pitchFamily="18" charset="0"/>
              </a:rPr>
              <a:t>S  – K, 0)</a:t>
            </a:r>
            <a:r>
              <a:rPr lang="en-US" sz="2800"/>
              <a:t>  when </a:t>
            </a:r>
            <a:r>
              <a:rPr lang="en-US" sz="2800" i="1">
                <a:latin typeface="Times New Roman" pitchFamily="18" charset="0"/>
              </a:rPr>
              <a:t>t =T</a:t>
            </a:r>
            <a:r>
              <a:rPr lang="en-US" sz="2800"/>
              <a:t>  </a:t>
            </a:r>
          </a:p>
          <a:p>
            <a:r>
              <a:rPr lang="en-US" sz="2800"/>
              <a:t>In the case of put options the boundary condition is		ƒ = max(</a:t>
            </a:r>
            <a:r>
              <a:rPr lang="en-US" sz="2800" i="1">
                <a:latin typeface="Times New Roman" pitchFamily="18" charset="0"/>
              </a:rPr>
              <a:t>K - S, 0)</a:t>
            </a:r>
            <a:r>
              <a:rPr lang="en-US" sz="2800"/>
              <a:t>  when </a:t>
            </a:r>
            <a:r>
              <a:rPr lang="en-US" sz="2800" i="1">
                <a:latin typeface="Times New Roman" pitchFamily="18" charset="0"/>
              </a:rPr>
              <a:t>t =T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6943FD3C-911B-4804-9A64-51FB5501B62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Black-Scholes Formulas</a:t>
            </a:r>
            <a:br>
              <a:rPr lang="en-US"/>
            </a:br>
            <a:r>
              <a:rPr lang="en-US" sz="2200"/>
              <a:t>(See pages 295-297)</a:t>
            </a:r>
            <a:endParaRPr lang="en-US"/>
          </a:p>
        </p:txBody>
      </p:sp>
      <p:graphicFrame>
        <p:nvGraphicFramePr>
          <p:cNvPr id="32771" name="Object 3"/>
          <p:cNvGraphicFramePr>
            <a:graphicFrameLocks/>
          </p:cNvGraphicFramePr>
          <p:nvPr/>
        </p:nvGraphicFramePr>
        <p:xfrm>
          <a:off x="736600" y="1949450"/>
          <a:ext cx="7278688" cy="387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4" imgW="2997000" imgH="1498320" progId="Equation.3">
                  <p:embed/>
                </p:oleObj>
              </mc:Choice>
              <mc:Fallback>
                <p:oleObj name="Equation" r:id="rId4" imgW="2997000" imgH="149832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949450"/>
                        <a:ext cx="7278688" cy="387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AF8EE192-8560-4D2B-8E7D-C67E5A91021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The </a:t>
            </a:r>
            <a:r>
              <a:rPr lang="en-US" i="1"/>
              <a:t>N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Function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(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) is the probability that a normally distributed variable with a mean of zero and a standard deviation of 1 is less than </a:t>
            </a:r>
            <a:r>
              <a:rPr lang="en-US" i="1">
                <a:latin typeface="Times New Roman" pitchFamily="18" charset="0"/>
              </a:rPr>
              <a:t>x</a:t>
            </a:r>
            <a:endParaRPr lang="en-US" i="1"/>
          </a:p>
          <a:p>
            <a:r>
              <a:rPr lang="en-US"/>
              <a:t>See tables at the end of the book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3A25EA46-9D56-423F-BBA9-932748A8642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500"/>
              <a:t>Properties of Black-Scholes Formula</a:t>
            </a:r>
            <a:r>
              <a:rPr lang="en-US" sz="3500" b="0"/>
              <a:t/>
            </a:r>
            <a:br>
              <a:rPr lang="en-US" sz="3500" b="0"/>
            </a:br>
            <a:endParaRPr lang="en-US" sz="3500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As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 becomes very large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 i="1"/>
              <a:t> </a:t>
            </a:r>
            <a:r>
              <a:rPr lang="en-US"/>
              <a:t>tends to 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	S </a:t>
            </a:r>
            <a:r>
              <a:rPr lang="en-US" i="1">
                <a:cs typeface="Arial" charset="0"/>
              </a:rPr>
              <a:t>– </a:t>
            </a:r>
            <a:r>
              <a:rPr lang="en-US" i="1">
                <a:latin typeface="Times New Roman" pitchFamily="18" charset="0"/>
              </a:rPr>
              <a:t>Ke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 i="1" baseline="30000"/>
              <a:t> </a:t>
            </a:r>
            <a:r>
              <a:rPr lang="en-US"/>
              <a:t>and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/>
              <a:t> tends to zero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As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 becomes very small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/>
              <a:t> tends to zero and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/>
              <a:t> tends to </a:t>
            </a:r>
            <a:r>
              <a:rPr lang="en-US" i="1">
                <a:latin typeface="Times New Roman" pitchFamily="18" charset="0"/>
              </a:rPr>
              <a:t>Ke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 i="1">
                <a:cs typeface="Arial" charset="0"/>
              </a:rPr>
              <a:t>–</a:t>
            </a:r>
            <a:r>
              <a:rPr lang="en-US" i="1">
                <a:latin typeface="Times New Roman" pitchFamily="18" charset="0"/>
              </a:rPr>
              <a:t> S</a:t>
            </a:r>
            <a:r>
              <a:rPr lang="en-US" i="1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34D88EF4-FE28-4649-969B-5F20FAF75A3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Risk-Neutral Valuation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90700"/>
            <a:ext cx="77597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The variable </a:t>
            </a:r>
            <a:r>
              <a:rPr lang="en-US" sz="2800">
                <a:latin typeface="Symbol" pitchFamily="18" charset="2"/>
              </a:rPr>
              <a:t>m</a:t>
            </a:r>
            <a:r>
              <a:rPr lang="en-US" sz="2800"/>
              <a:t> does not  appear	in the Black-Scholes equation</a:t>
            </a:r>
          </a:p>
          <a:p>
            <a:pPr>
              <a:lnSpc>
                <a:spcPct val="90000"/>
              </a:lnSpc>
            </a:pPr>
            <a:r>
              <a:rPr lang="en-US" sz="2800"/>
              <a:t>The equation is independent of all variables affected by risk preference</a:t>
            </a:r>
          </a:p>
          <a:p>
            <a:pPr>
              <a:lnSpc>
                <a:spcPct val="90000"/>
              </a:lnSpc>
            </a:pPr>
            <a:r>
              <a:rPr lang="en-US" sz="2800"/>
              <a:t>The solution  to the differential equation is therefore	 the same  in a risk-free world as it is in the real world</a:t>
            </a:r>
          </a:p>
          <a:p>
            <a:pPr>
              <a:lnSpc>
                <a:spcPct val="90000"/>
              </a:lnSpc>
            </a:pPr>
            <a:r>
              <a:rPr lang="en-US" sz="2800"/>
              <a:t>This leads to the principle of risk-neutral valuation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1130CC7A-6004-4227-BD21-80A97C6D997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32687" cy="1228725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  <a:endParaRPr lang="en-US" sz="22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9263"/>
            <a:ext cx="8991600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Consider the situation where the stock price six months from the expiration of an option is 42.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exercise price of the option is 40.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risk-free interest rate is 10% per annum.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volatility is 20% per annum. </a:t>
            </a:r>
          </a:p>
          <a:p>
            <a:pPr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This means that S</a:t>
            </a:r>
            <a:r>
              <a:rPr lang="en-US" sz="2800" baseline="-30000">
                <a:cs typeface="Times New Roman" pitchFamily="18" charset="0"/>
              </a:rPr>
              <a:t>0</a:t>
            </a:r>
            <a:r>
              <a:rPr lang="en-US" sz="2800">
                <a:cs typeface="Times New Roman" pitchFamily="18" charset="0"/>
              </a:rPr>
              <a:t>=42, X=40, r=01, </a:t>
            </a:r>
            <a:r>
              <a:rPr lang="el-GR" sz="2800">
                <a:cs typeface="Times New Roman" pitchFamily="18" charset="0"/>
              </a:rPr>
              <a:t>σ</a:t>
            </a:r>
            <a:r>
              <a:rPr lang="en-US" sz="2800">
                <a:cs typeface="Times New Roman" pitchFamily="18" charset="0"/>
              </a:rPr>
              <a:t>=0.2 and T=0.5. 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52D72012-23CB-4BDE-9A5B-4C3308EF82D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(Continued)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0" y="1676400"/>
            <a:ext cx="9144000" cy="3935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Then</a:t>
            </a:r>
          </a:p>
          <a:p>
            <a:pPr algn="ctr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ctr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ctr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ctr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algn="ctr" eaLnBrk="0" hangingPunct="0"/>
            <a:r>
              <a:rPr lang="fr-FR" sz="2800">
                <a:latin typeface="Arial" charset="0"/>
                <a:cs typeface="Times New Roman" pitchFamily="18" charset="0"/>
              </a:rPr>
              <a:t>=0.7693-0.2 0.5</a:t>
            </a:r>
            <a:r>
              <a:rPr lang="fr-FR" sz="2800" baseline="30000">
                <a:latin typeface="Arial" charset="0"/>
                <a:cs typeface="Times New Roman" pitchFamily="18" charset="0"/>
              </a:rPr>
              <a:t>1/2</a:t>
            </a:r>
            <a:r>
              <a:rPr lang="fr-FR" sz="2800">
                <a:latin typeface="Arial" charset="0"/>
                <a:cs typeface="Times New Roman" pitchFamily="18" charset="0"/>
              </a:rPr>
              <a:t>=0.6278</a:t>
            </a:r>
            <a:endParaRPr lang="en-US" sz="2800">
              <a:latin typeface="Arial" charset="0"/>
              <a:cs typeface="Times New Roman" pitchFamily="18" charset="0"/>
            </a:endParaRPr>
          </a:p>
          <a:p>
            <a:pPr algn="ctr" eaLnBrk="0" hangingPunct="0"/>
            <a:endParaRPr lang="en-US" sz="2800"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en-US" sz="2800">
                <a:latin typeface="Arial" charset="0"/>
                <a:cs typeface="Times New Roman" pitchFamily="18" charset="0"/>
              </a:rPr>
              <a:t>        </a:t>
            </a:r>
            <a:r>
              <a:rPr lang="fr-FR" sz="2800">
                <a:latin typeface="Arial" charset="0"/>
                <a:cs typeface="Times New Roman" pitchFamily="18" charset="0"/>
              </a:rPr>
              <a:t>Xe</a:t>
            </a:r>
            <a:r>
              <a:rPr lang="fr-FR" sz="2800" baseline="30000">
                <a:latin typeface="Arial" charset="0"/>
                <a:cs typeface="Times New Roman" pitchFamily="18" charset="0"/>
              </a:rPr>
              <a:t>-rt</a:t>
            </a:r>
            <a:r>
              <a:rPr lang="fr-FR" sz="2800">
                <a:latin typeface="Arial" charset="0"/>
                <a:cs typeface="Times New Roman" pitchFamily="18" charset="0"/>
              </a:rPr>
              <a:t> =40 Xe</a:t>
            </a:r>
            <a:r>
              <a:rPr lang="fr-FR" sz="2800" baseline="30000">
                <a:latin typeface="Arial" charset="0"/>
                <a:cs typeface="Times New Roman" pitchFamily="18" charset="0"/>
              </a:rPr>
              <a:t>-0.05</a:t>
            </a:r>
            <a:r>
              <a:rPr lang="fr-FR" sz="2800">
                <a:latin typeface="Arial" charset="0"/>
                <a:cs typeface="Times New Roman" pitchFamily="18" charset="0"/>
              </a:rPr>
              <a:t> =38.049</a:t>
            </a:r>
            <a:endParaRPr lang="en-US" sz="2800">
              <a:latin typeface="Arial" charset="0"/>
              <a:cs typeface="Times New Roman" pitchFamily="18" charset="0"/>
            </a:endParaRPr>
          </a:p>
          <a:p>
            <a:pPr eaLnBrk="0" hangingPunct="0"/>
            <a:endParaRPr lang="en-US" sz="2800">
              <a:latin typeface="Arial" charset="0"/>
            </a:endParaRP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762000" y="2590800"/>
          <a:ext cx="8001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r:id="rId4" imgW="3759200" imgH="431800" progId="Equation.3">
                  <p:embed/>
                </p:oleObj>
              </mc:Choice>
              <mc:Fallback>
                <p:oleObj r:id="rId4" imgW="37592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8001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762000" y="37338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7" r:id="rId6" imgW="799753" imgH="241195" progId="Equation.3">
                  <p:embed/>
                </p:oleObj>
              </mc:Choice>
              <mc:Fallback>
                <p:oleObj r:id="rId6" imgW="799753" imgH="24119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1676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C35A5112-E944-41B8-851C-09CB6F9B9B5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(Continued)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521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Hence, if the option is a European call, its value c is given by</a:t>
            </a:r>
          </a:p>
          <a:p>
            <a:pPr algn="ctr" eaLnBrk="0" hangingPunct="0"/>
            <a:r>
              <a:rPr lang="en-US" sz="2800">
                <a:latin typeface="Arial" charset="0"/>
                <a:cs typeface="Times New Roman" pitchFamily="18" charset="0"/>
              </a:rPr>
              <a:t>c = 42 N(0.7693) - 38.049 N(0.6278)</a:t>
            </a:r>
          </a:p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And if the option is a European put option, its value, p, is given by</a:t>
            </a:r>
          </a:p>
          <a:p>
            <a:pPr algn="ctr" eaLnBrk="0" hangingPunct="0"/>
            <a:r>
              <a:rPr lang="nl-NL" sz="2800">
                <a:latin typeface="Arial" charset="0"/>
                <a:cs typeface="Times New Roman" pitchFamily="18" charset="0"/>
              </a:rPr>
              <a:t>p = 38.049 N(-0.6278) – 42 N(-0.7693)</a:t>
            </a:r>
            <a:endParaRPr lang="en-US" sz="2800">
              <a:latin typeface="Arial" charset="0"/>
              <a:cs typeface="Times New Roman" pitchFamily="18" charset="0"/>
            </a:endParaRPr>
          </a:p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Using the polynomial approximation, </a:t>
            </a:r>
          </a:p>
          <a:p>
            <a:pPr algn="ctr" eaLnBrk="0" hangingPunct="0"/>
            <a:r>
              <a:rPr lang="en-US" sz="2800">
                <a:latin typeface="Arial" charset="0"/>
                <a:cs typeface="Times New Roman" pitchFamily="18" charset="0"/>
              </a:rPr>
              <a:t>N(0.7693) = 0.7791		N(-0.7693) = 0.2209</a:t>
            </a:r>
          </a:p>
          <a:p>
            <a:pPr algn="ctr" eaLnBrk="0" hangingPunct="0"/>
            <a:r>
              <a:rPr lang="en-US" sz="2800">
                <a:latin typeface="Arial" charset="0"/>
                <a:cs typeface="Times New Roman" pitchFamily="18" charset="0"/>
              </a:rPr>
              <a:t>N(0.6278) = 0.7349		N(-0.6278) = 0.2651</a:t>
            </a:r>
          </a:p>
          <a:p>
            <a:pPr algn="just" eaLnBrk="0" hangingPunct="0"/>
            <a:r>
              <a:rPr lang="en-US" sz="2800">
                <a:latin typeface="Arial" charset="0"/>
                <a:cs typeface="Times New Roman" pitchFamily="18" charset="0"/>
              </a:rPr>
              <a:t>So that,</a:t>
            </a:r>
          </a:p>
          <a:p>
            <a:pPr algn="ctr" eaLnBrk="0" hangingPunct="0"/>
            <a:r>
              <a:rPr lang="en-US" sz="2800">
                <a:latin typeface="Arial" charset="0"/>
                <a:cs typeface="Times New Roman" pitchFamily="18" charset="0"/>
              </a:rPr>
              <a:t>c=4.76 and 		p=0.81</a:t>
            </a:r>
          </a:p>
          <a:p>
            <a:pPr eaLnBrk="0" hangingPunct="0"/>
            <a:endParaRPr lang="en-US" sz="280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EA031629-907B-4713-8D52-E0FB3A8878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Random Walk</a:t>
            </a:r>
            <a:br>
              <a:rPr lang="en-US"/>
            </a:b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299450" cy="4346575"/>
          </a:xfrm>
          <a:noFill/>
          <a:ln/>
        </p:spPr>
        <p:txBody>
          <a:bodyPr lIns="92075" tIns="46038" rIns="92075" bIns="46038"/>
          <a:lstStyle/>
          <a:p>
            <a:pPr algn="just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Now consider the behavior of the process as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	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 → dt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W(t+dt)=W(t) + e(t+dt);</a:t>
            </a:r>
            <a:endParaRPr lang="en-US" sz="280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W(0)=W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 	e: i.i.d. N(0,dt)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de-DE" sz="2800">
                <a:cs typeface="Times New Roman" pitchFamily="18" charset="0"/>
              </a:rPr>
              <a:t>Define dW(t) = W(t+dt)-W(t). </a:t>
            </a:r>
            <a:r>
              <a:rPr lang="en-US" sz="2800">
                <a:cs typeface="Times New Roman" pitchFamily="18" charset="0"/>
              </a:rPr>
              <a:t>We heuristically define dt as the smallest positive real number such that dt</a:t>
            </a:r>
            <a:r>
              <a:rPr lang="en-US" sz="2800" baseline="30000">
                <a:cs typeface="Times New Roman" pitchFamily="18" charset="0"/>
              </a:rPr>
              <a:t>a</a:t>
            </a:r>
            <a:r>
              <a:rPr lang="en-US" sz="2800">
                <a:cs typeface="Times New Roman" pitchFamily="18" charset="0"/>
              </a:rPr>
              <a:t>=0, whenever a&gt;1. Either of these processes, dW(t) or e(t+dt), is referred to as a white noise.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FBC2BD8E-A349-4A36-8B78-16FBD7CF1B1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Wiener process</a:t>
            </a:r>
            <a:br>
              <a:rPr lang="en-US"/>
            </a:b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299450" cy="4346575"/>
          </a:xfrm>
          <a:noFill/>
          <a:ln/>
        </p:spPr>
        <p:txBody>
          <a:bodyPr lIns="92075" tIns="46038" rIns="92075" bIns="46038"/>
          <a:lstStyle/>
          <a:p>
            <a:pPr marL="609600" indent="-609600"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 variable W follows a Wiener process if it has the following three properties: 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>
                <a:cs typeface="Times New Roman" pitchFamily="18" charset="0"/>
              </a:rPr>
              <a:t>The change </a:t>
            </a:r>
            <a:r>
              <a:rPr lang="en-US" sz="2800" dirty="0" err="1">
                <a:cs typeface="Times New Roman" pitchFamily="18" charset="0"/>
              </a:rPr>
              <a:t>dW</a:t>
            </a:r>
            <a:r>
              <a:rPr lang="en-US" sz="2800" dirty="0">
                <a:cs typeface="Times New Roman" pitchFamily="18" charset="0"/>
              </a:rPr>
              <a:t> during a small period of time </a:t>
            </a:r>
            <a:r>
              <a:rPr lang="en-US" sz="2800" dirty="0" err="1">
                <a:cs typeface="Times New Roman" pitchFamily="18" charset="0"/>
              </a:rPr>
              <a:t>dt</a:t>
            </a:r>
            <a:r>
              <a:rPr lang="en-US" sz="2800" dirty="0">
                <a:cs typeface="Times New Roman" pitchFamily="18" charset="0"/>
              </a:rPr>
              <a:t> is 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dW</a:t>
            </a:r>
            <a:r>
              <a:rPr lang="en-US" sz="2800" dirty="0">
                <a:cs typeface="Times New Roman" pitchFamily="18" charset="0"/>
              </a:rPr>
              <a:t>=e dt</a:t>
            </a:r>
            <a:r>
              <a:rPr lang="en-US" sz="2800" baseline="30000" dirty="0">
                <a:cs typeface="Times New Roman" pitchFamily="18" charset="0"/>
              </a:rPr>
              <a:t>1/2					</a:t>
            </a:r>
            <a:r>
              <a:rPr lang="en-US" sz="2800" dirty="0">
                <a:cs typeface="Times New Roman" pitchFamily="18" charset="0"/>
              </a:rPr>
              <a:t>         </a:t>
            </a:r>
            <a:endParaRPr lang="en-US" sz="2800" dirty="0" smtClean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800" dirty="0">
                <a:cs typeface="Times New Roman" pitchFamily="18" charset="0"/>
              </a:rPr>
              <a:t>  </a:t>
            </a:r>
            <a:r>
              <a:rPr lang="en-US" sz="2800" dirty="0" smtClean="0">
                <a:cs typeface="Times New Roman" pitchFamily="18" charset="0"/>
              </a:rPr>
              <a:t>   where </a:t>
            </a:r>
            <a:r>
              <a:rPr lang="en-US" sz="2800" dirty="0">
                <a:cs typeface="Times New Roman" pitchFamily="18" charset="0"/>
              </a:rPr>
              <a:t>e has a standardized normal distribution </a:t>
            </a:r>
            <a:r>
              <a:rPr lang="en-US" sz="2800" dirty="0" smtClean="0">
                <a:cs typeface="Times New Roman" pitchFamily="18" charset="0"/>
              </a:rPr>
              <a:t>    </a:t>
            </a:r>
            <a:r>
              <a:rPr lang="en-US" sz="2800" dirty="0" smtClean="0"/>
              <a:t>N</a:t>
            </a:r>
            <a:r>
              <a:rPr lang="el-GR" sz="2800" dirty="0"/>
              <a:t>(0,1)</a:t>
            </a:r>
            <a:endParaRPr lang="en-US" sz="2800" dirty="0"/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>
                <a:cs typeface="Times New Roman" pitchFamily="18" charset="0"/>
              </a:rPr>
              <a:t>The values of </a:t>
            </a:r>
            <a:r>
              <a:rPr lang="en-US" sz="2800" dirty="0" err="1">
                <a:cs typeface="Times New Roman" pitchFamily="18" charset="0"/>
              </a:rPr>
              <a:t>dW</a:t>
            </a:r>
            <a:r>
              <a:rPr lang="en-US" sz="2800" dirty="0">
                <a:cs typeface="Times New Roman" pitchFamily="18" charset="0"/>
              </a:rPr>
              <a:t> for any two short intervals of time are independent.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err="1">
                <a:cs typeface="Times New Roman" pitchFamily="18" charset="0"/>
              </a:rPr>
              <a:t>dW</a:t>
            </a:r>
            <a:r>
              <a:rPr lang="en-US" sz="2800" dirty="0">
                <a:cs typeface="Times New Roman" pitchFamily="18" charset="0"/>
              </a:rPr>
              <a:t> is normally distributed with mean 0 and variance </a:t>
            </a:r>
            <a:r>
              <a:rPr lang="en-US" sz="2800" dirty="0" err="1">
                <a:cs typeface="Times New Roman" pitchFamily="18" charset="0"/>
              </a:rPr>
              <a:t>dt.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80265AB9-2D5C-48A8-B045-590D36FCA4E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Random Walk</a:t>
            </a:r>
            <a:br>
              <a:rPr lang="en-US"/>
            </a:b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727575"/>
          </a:xfrm>
          <a:noFill/>
          <a:ln/>
        </p:spPr>
        <p:txBody>
          <a:bodyPr lIns="92075" tIns="46038" rIns="92075" bIns="46038"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Recall that dW may be thought of as a normally distributed random variable with mean zero and variance dt. We note three properties that follow by construction: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1.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de-DE" sz="2800">
                <a:cs typeface="Times New Roman" pitchFamily="18" charset="0"/>
              </a:rPr>
              <a:t>E[dW(t)]=0, (</a:t>
            </a:r>
            <a:r>
              <a:rPr lang="de-DE" sz="2800" i="1">
                <a:solidFill>
                  <a:srgbClr val="CC3300"/>
                </a:solidFill>
                <a:cs typeface="Times New Roman" pitchFamily="18" charset="0"/>
              </a:rPr>
              <a:t>mean</a:t>
            </a:r>
            <a:r>
              <a:rPr lang="de-DE" sz="2800">
                <a:cs typeface="Times New Roman" pitchFamily="18" charset="0"/>
              </a:rPr>
              <a:t>) </a:t>
            </a: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2.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de-DE" sz="2800">
                <a:cs typeface="Times New Roman" pitchFamily="18" charset="0"/>
              </a:rPr>
              <a:t>E(dW(t)dt]=E[dW(t)]dt=0</a:t>
            </a: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3.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de-DE" sz="2800">
                <a:cs typeface="Times New Roman" pitchFamily="18" charset="0"/>
              </a:rPr>
              <a:t>E[dW(t)</a:t>
            </a:r>
            <a:r>
              <a:rPr lang="de-DE" sz="2800" baseline="30000">
                <a:cs typeface="Times New Roman" pitchFamily="18" charset="0"/>
              </a:rPr>
              <a:t>2</a:t>
            </a:r>
            <a:r>
              <a:rPr lang="de-DE" sz="2800">
                <a:cs typeface="Times New Roman" pitchFamily="18" charset="0"/>
              </a:rPr>
              <a:t>]=dt, (</a:t>
            </a:r>
            <a:r>
              <a:rPr lang="de-DE" sz="2800">
                <a:solidFill>
                  <a:srgbClr val="CC3300"/>
                </a:solidFill>
                <a:cs typeface="Times New Roman" pitchFamily="18" charset="0"/>
              </a:rPr>
              <a:t>variance</a:t>
            </a:r>
            <a:r>
              <a:rPr lang="de-DE" sz="2800"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These properties give rise to two multiplication rules: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	Rule 1:  dW(t)</a:t>
            </a:r>
            <a:r>
              <a:rPr lang="en-US" sz="2800" baseline="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=dt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	Rule 2:  dW(t)dt=0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An Ito Process for Stock Prices: </a:t>
            </a:r>
            <a:r>
              <a:rPr lang="fr-FR">
                <a:cs typeface="Times New Roman" pitchFamily="18" charset="0"/>
              </a:rPr>
              <a:t>Geometric Brownian Motion</a:t>
            </a:r>
            <a:r>
              <a:rPr lang="fr-FR"/>
              <a:t> 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3638" y="1719263"/>
            <a:ext cx="6818312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where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 is the expected return 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 is the volatility.</a:t>
            </a:r>
          </a:p>
          <a:p>
            <a:pPr>
              <a:buFont typeface="Wingdings" pitchFamily="2" charset="2"/>
              <a:buNone/>
            </a:pPr>
            <a:r>
              <a:rPr lang="en-US"/>
              <a:t>  The discrete time equivalent is</a:t>
            </a:r>
          </a:p>
        </p:txBody>
      </p:sp>
      <p:graphicFrame>
        <p:nvGraphicFramePr>
          <p:cNvPr id="83972" name="Object 4"/>
          <p:cNvGraphicFramePr>
            <a:graphicFrameLocks/>
          </p:cNvGraphicFramePr>
          <p:nvPr/>
        </p:nvGraphicFramePr>
        <p:xfrm>
          <a:off x="2603500" y="2143125"/>
          <a:ext cx="40719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8" name="Equation" r:id="rId4" imgW="1295280" imgH="203040" progId="Equation.3">
                  <p:embed/>
                </p:oleObj>
              </mc:Choice>
              <mc:Fallback>
                <p:oleObj name="Equation" r:id="rId4" imgW="1295280" imgH="20304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2143125"/>
                        <a:ext cx="40719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5"/>
          <p:cNvGraphicFramePr>
            <a:graphicFrameLocks/>
          </p:cNvGraphicFramePr>
          <p:nvPr/>
        </p:nvGraphicFramePr>
        <p:xfrm>
          <a:off x="2987675" y="4868863"/>
          <a:ext cx="40100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9" name="Equation" r:id="rId6" imgW="1701720" imgH="241200" progId="Equation.3">
                  <p:embed/>
                </p:oleObj>
              </mc:Choice>
              <mc:Fallback>
                <p:oleObj name="Equation" r:id="rId6" imgW="1701720" imgH="24120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868863"/>
                        <a:ext cx="40100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4FA94F54-7743-4158-B421-87CB910E8B5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Properties of S</a:t>
            </a:r>
            <a:br>
              <a:rPr lang="en-US"/>
            </a:b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4953000"/>
          </a:xfrm>
          <a:noFill/>
          <a:ln/>
        </p:spPr>
        <p:txBody>
          <a:bodyPr lIns="92075" tIns="46038" rIns="92075" bIns="46038"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process of S has the following properties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1.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>
                <a:cs typeface="Times New Roman" pitchFamily="18" charset="0"/>
              </a:rPr>
              <a:t>If S starts with a positive value, it will remain positive.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2.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>
                <a:cs typeface="Times New Roman" pitchFamily="18" charset="0"/>
              </a:rPr>
              <a:t>S has an absorbing barrier at 0: Thus, if S hits 0, then S will remain at zero.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3.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>
                <a:cs typeface="Times New Roman" pitchFamily="18" charset="0"/>
              </a:rPr>
              <a:t>The conditional distribution of S</a:t>
            </a:r>
            <a:r>
              <a:rPr lang="en-US" sz="2800" baseline="-30000">
                <a:cs typeface="Times New Roman" pitchFamily="18" charset="0"/>
              </a:rPr>
              <a:t>u</a:t>
            </a:r>
            <a:r>
              <a:rPr lang="en-US" sz="2800">
                <a:cs typeface="Times New Roman" pitchFamily="18" charset="0"/>
              </a:rPr>
              <a:t> given S</a:t>
            </a:r>
            <a:r>
              <a:rPr lang="en-US" sz="2800" baseline="-30000">
                <a:cs typeface="Times New Roman" pitchFamily="18" charset="0"/>
              </a:rPr>
              <a:t>t</a:t>
            </a:r>
            <a:r>
              <a:rPr lang="en-US" sz="2800">
                <a:cs typeface="Times New Roman" pitchFamily="18" charset="0"/>
              </a:rPr>
              <a:t> is lognormal. The conditional mean of ln(S</a:t>
            </a:r>
            <a:r>
              <a:rPr lang="en-US" sz="2800" baseline="-30000">
                <a:cs typeface="Times New Roman" pitchFamily="18" charset="0"/>
              </a:rPr>
              <a:t>u</a:t>
            </a:r>
            <a:r>
              <a:rPr lang="en-US" sz="2800">
                <a:cs typeface="Times New Roman" pitchFamily="18" charset="0"/>
              </a:rPr>
              <a:t>) for u&gt;t is ln(S</a:t>
            </a:r>
            <a:r>
              <a:rPr lang="en-US" sz="2800" baseline="-30000">
                <a:cs typeface="Times New Roman" pitchFamily="18" charset="0"/>
              </a:rPr>
              <a:t>t</a:t>
            </a:r>
            <a:r>
              <a:rPr lang="en-US" sz="2800">
                <a:cs typeface="Times New Roman" pitchFamily="18" charset="0"/>
              </a:rPr>
              <a:t>)+ </a:t>
            </a:r>
            <a:r>
              <a:rPr lang="el-GR" sz="2800"/>
              <a:t>μ</a:t>
            </a:r>
            <a:r>
              <a:rPr lang="en-US" sz="2800">
                <a:cs typeface="Times New Roman" pitchFamily="18" charset="0"/>
              </a:rPr>
              <a:t>(u-t) – (1/2) </a:t>
            </a:r>
            <a:r>
              <a:rPr lang="el-GR" sz="2800">
                <a:cs typeface="Times New Roman" pitchFamily="18" charset="0"/>
              </a:rPr>
              <a:t>σ</a:t>
            </a:r>
            <a:r>
              <a:rPr lang="en-US" sz="2800" baseline="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(u-t) and the conditional standard deviation  of ln(S</a:t>
            </a:r>
            <a:r>
              <a:rPr lang="en-US" sz="2800" baseline="-30000">
                <a:cs typeface="Times New Roman" pitchFamily="18" charset="0"/>
              </a:rPr>
              <a:t>u</a:t>
            </a:r>
            <a:r>
              <a:rPr lang="en-US" sz="2800">
                <a:cs typeface="Times New Roman" pitchFamily="18" charset="0"/>
              </a:rPr>
              <a:t>) is </a:t>
            </a:r>
            <a:r>
              <a:rPr lang="el-GR" sz="2800">
                <a:cs typeface="Times New Roman" pitchFamily="18" charset="0"/>
              </a:rPr>
              <a:t>σ</a:t>
            </a:r>
            <a:r>
              <a:rPr lang="en-US" sz="2800">
                <a:cs typeface="Times New Roman" pitchFamily="18" charset="0"/>
              </a:rPr>
              <a:t>(u-t)</a:t>
            </a:r>
            <a:r>
              <a:rPr lang="en-US" sz="2800" baseline="30000">
                <a:cs typeface="Times New Roman" pitchFamily="18" charset="0"/>
              </a:rPr>
              <a:t>1/2</a:t>
            </a:r>
            <a:r>
              <a:rPr lang="en-US" sz="2800">
                <a:cs typeface="Times New Roman" pitchFamily="18" charset="0"/>
              </a:rPr>
              <a:t>. ln(S</a:t>
            </a:r>
            <a:r>
              <a:rPr lang="en-US" sz="2800" baseline="-30000">
                <a:cs typeface="Times New Roman" pitchFamily="18" charset="0"/>
              </a:rPr>
              <a:t>u</a:t>
            </a:r>
            <a:r>
              <a:rPr lang="en-US" sz="2800">
                <a:cs typeface="Times New Roman" pitchFamily="18" charset="0"/>
              </a:rPr>
              <a:t>) is normally distributed. The conditional expected value of S</a:t>
            </a:r>
            <a:r>
              <a:rPr lang="en-US" sz="2800" baseline="-30000">
                <a:cs typeface="Times New Roman" pitchFamily="18" charset="0"/>
              </a:rPr>
              <a:t>u</a:t>
            </a:r>
            <a:r>
              <a:rPr lang="en-US" sz="2800">
                <a:cs typeface="Times New Roman" pitchFamily="18" charset="0"/>
              </a:rPr>
              <a:t> is S</a:t>
            </a:r>
            <a:r>
              <a:rPr lang="en-US" sz="2800" baseline="-30000">
                <a:cs typeface="Times New Roman" pitchFamily="18" charset="0"/>
              </a:rPr>
              <a:t>t</a:t>
            </a:r>
            <a:r>
              <a:rPr lang="en-US" sz="2800">
                <a:cs typeface="Times New Roman" pitchFamily="18" charset="0"/>
              </a:rPr>
              <a:t> exp[</a:t>
            </a:r>
            <a:r>
              <a:rPr lang="el-GR" sz="2800"/>
              <a:t>μ</a:t>
            </a:r>
            <a:r>
              <a:rPr lang="en-US" sz="2800">
                <a:cs typeface="Times New Roman" pitchFamily="18" charset="0"/>
              </a:rPr>
              <a:t>(u-t)].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4.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800">
                <a:cs typeface="Times New Roman" pitchFamily="18" charset="0"/>
              </a:rPr>
              <a:t>The variance of a forecast S</a:t>
            </a:r>
            <a:r>
              <a:rPr lang="en-US" sz="2800" baseline="-30000">
                <a:cs typeface="Times New Roman" pitchFamily="18" charset="0"/>
              </a:rPr>
              <a:t>u</a:t>
            </a:r>
            <a:r>
              <a:rPr lang="en-US" sz="2800">
                <a:cs typeface="Times New Roman" pitchFamily="18" charset="0"/>
              </a:rPr>
              <a:t> tends to infinity as u does.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13.</a:t>
            </a:r>
            <a:fld id="{28BF0BB4-4E2E-4482-B6E7-80DA3C57D8E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0"/>
            <a:ext cx="7772400" cy="1219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Lognormal Property</a:t>
            </a:r>
            <a:br>
              <a:rPr lang="en-US"/>
            </a:br>
            <a:r>
              <a:rPr lang="en-US" sz="2200"/>
              <a:t>(Equations 13.2 and 13.3, page 282)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219200"/>
            <a:ext cx="8299450" cy="43465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It follows from this assumption that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Since the logarithm of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i="1" baseline="-25000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 is normal,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i="1" baseline="-25000">
                <a:latin typeface="Times New Roman" pitchFamily="18" charset="0"/>
              </a:rPr>
              <a:t>T</a:t>
            </a:r>
            <a:r>
              <a:rPr lang="en-US"/>
              <a:t>  is lognormally distributed</a:t>
            </a:r>
          </a:p>
        </p:txBody>
      </p:sp>
      <p:graphicFrame>
        <p:nvGraphicFramePr>
          <p:cNvPr id="112644" name="Object 4"/>
          <p:cNvGraphicFramePr>
            <a:graphicFrameLocks/>
          </p:cNvGraphicFramePr>
          <p:nvPr/>
        </p:nvGraphicFramePr>
        <p:xfrm>
          <a:off x="846138" y="1905000"/>
          <a:ext cx="56308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8" name="Equation" r:id="rId4" imgW="2450880" imgH="1244520" progId="Equation.2">
                  <p:embed/>
                </p:oleObj>
              </mc:Choice>
              <mc:Fallback>
                <p:oleObj name="Equation" r:id="rId4" imgW="2450880" imgH="1244520" progId="Equation.2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905000"/>
                        <a:ext cx="5630862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  <a:endParaRPr lang="en-US" altLang="en-US" i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1371600" y="25146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CA" sz="3200">
              <a:latin typeface="Gloucester MT Extra Condensed" pitchFamily="18" charset="0"/>
            </a:endParaRPr>
          </a:p>
        </p:txBody>
      </p:sp>
      <p:graphicFrame>
        <p:nvGraphicFramePr>
          <p:cNvPr id="114695" name="Object 7"/>
          <p:cNvGraphicFramePr>
            <a:graphicFrameLocks/>
          </p:cNvGraphicFramePr>
          <p:nvPr/>
        </p:nvGraphicFramePr>
        <p:xfrm>
          <a:off x="1577975" y="2713038"/>
          <a:ext cx="3606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9" name="Graphique" r:id="rId5" imgW="3610458" imgH="971784" progId="Excel.Chart.8">
                  <p:embed followColorScheme="full"/>
                </p:oleObj>
              </mc:Choice>
              <mc:Fallback>
                <p:oleObj name="Graphique" r:id="rId5" imgW="3610458" imgH="971784" progId="Excel.Chart.8">
                  <p:embed followColorScheme="full"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713038"/>
                        <a:ext cx="36068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381000" y="736600"/>
            <a:ext cx="8229600" cy="578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indent="-381000" algn="just" eaLnBrk="0" hangingPunct="0">
              <a:tabLst>
                <a:tab pos="609600" algn="l"/>
              </a:tabLst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Consider a  stock with an initial price of 40$, an expected return of 16% per annum, and a volatility of 20% per annum. From the above equation, the probability distribution of the stock price, S</a:t>
            </a:r>
            <a:r>
              <a:rPr lang="en-US" sz="22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 six months time is given by</a:t>
            </a:r>
          </a:p>
          <a:p>
            <a:pPr indent="-381000" algn="ctr" eaLnBrk="0" hangingPunct="0">
              <a:tabLst>
                <a:tab pos="609600" algn="l"/>
              </a:tabLst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lnS</a:t>
            </a:r>
            <a:r>
              <a:rPr lang="en-US" sz="22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l-GR" sz="2200">
                <a:latin typeface="Times New Roman" pitchFamily="18" charset="0"/>
              </a:rPr>
              <a:t>Φ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[lnS</a:t>
            </a:r>
            <a:r>
              <a:rPr lang="en-US" sz="2200" baseline="-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el-GR" sz="220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2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/2)T, </a:t>
            </a:r>
            <a:r>
              <a:rPr lang="el-GR" sz="22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200" baseline="3000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], </a:t>
            </a:r>
          </a:p>
          <a:p>
            <a:pPr indent="-381000" algn="ctr" eaLnBrk="0" hangingPunct="0">
              <a:tabLst>
                <a:tab pos="609600" algn="l"/>
              </a:tabLst>
            </a:pPr>
            <a:r>
              <a:rPr lang="de-DE" sz="2200">
                <a:latin typeface="Times New Roman" pitchFamily="18" charset="0"/>
                <a:cs typeface="Times New Roman" pitchFamily="18" charset="0"/>
              </a:rPr>
              <a:t>lnS</a:t>
            </a:r>
            <a:r>
              <a:rPr lang="de-DE" sz="22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sz="220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l-GR" sz="2200">
                <a:latin typeface="Times New Roman" pitchFamily="18" charset="0"/>
              </a:rPr>
              <a:t>Φ</a:t>
            </a:r>
            <a:r>
              <a:rPr lang="de-DE" sz="2200">
                <a:latin typeface="Times New Roman" pitchFamily="18" charset="0"/>
                <a:cs typeface="Times New Roman" pitchFamily="18" charset="0"/>
              </a:rPr>
              <a:t>[ln40 + (0.16-0.2</a:t>
            </a:r>
            <a:r>
              <a:rPr lang="de-DE" sz="2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e-DE" sz="2200">
                <a:latin typeface="Times New Roman" pitchFamily="18" charset="0"/>
                <a:cs typeface="Times New Roman" pitchFamily="18" charset="0"/>
              </a:rPr>
              <a:t>/2)0.5, 0.2(0.5)</a:t>
            </a:r>
            <a:r>
              <a:rPr lang="de-DE" sz="2200" baseline="3000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de-DE" sz="220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 indent="-381000" algn="ctr" eaLnBrk="0" hangingPunct="0">
              <a:tabLst>
                <a:tab pos="609600" algn="l"/>
              </a:tabLst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lnS</a:t>
            </a:r>
            <a:r>
              <a:rPr lang="en-US" sz="22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l-GR" sz="2200">
                <a:latin typeface="Times New Roman" pitchFamily="18" charset="0"/>
              </a:rPr>
              <a:t>Φ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[3.759,0.141]</a:t>
            </a:r>
          </a:p>
          <a:p>
            <a:pPr indent="-381000" algn="just" eaLnBrk="0" hangingPunct="0">
              <a:tabLst>
                <a:tab pos="609600" algn="l"/>
              </a:tabLst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There is a 95% probability that a normally distributed variable has a value within 1.96 standard deviations of its mean. Hence, with 95% confidence interval,</a:t>
            </a:r>
          </a:p>
          <a:p>
            <a:pPr indent="-381000" algn="ctr" eaLnBrk="0" hangingPunct="0">
              <a:tabLst>
                <a:tab pos="609600" algn="l"/>
              </a:tabLst>
            </a:pPr>
            <a:r>
              <a:rPr lang="el-GR" sz="2200">
                <a:latin typeface="Times New Roman" pitchFamily="18" charset="0"/>
              </a:rPr>
              <a:t>3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.759  </a:t>
            </a:r>
            <a:r>
              <a:rPr lang="en-US" sz="2200">
                <a:cs typeface="Times New Roman" pitchFamily="18" charset="0"/>
              </a:rPr>
              <a:t>- 1.96*0.141&lt;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lnS</a:t>
            </a:r>
            <a:r>
              <a:rPr lang="en-US" sz="22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&lt;3.759 + 1.96*0.141</a:t>
            </a:r>
          </a:p>
          <a:p>
            <a:pPr indent="-381000" algn="just" eaLnBrk="0" hangingPunct="0">
              <a:tabLst>
                <a:tab pos="609600" algn="l"/>
              </a:tabLst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This can be written </a:t>
            </a:r>
          </a:p>
          <a:p>
            <a:pPr indent="-381000" algn="ctr" eaLnBrk="0" hangingPunct="0">
              <a:tabLst>
                <a:tab pos="609600" algn="l"/>
              </a:tabLst>
            </a:pPr>
            <a:r>
              <a:rPr lang="de-DE" sz="22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DE" sz="2200" baseline="30000">
                <a:latin typeface="Times New Roman" pitchFamily="18" charset="0"/>
                <a:cs typeface="Times New Roman" pitchFamily="18" charset="0"/>
              </a:rPr>
              <a:t>(3.759-1.96*0.141)</a:t>
            </a:r>
            <a:r>
              <a:rPr lang="de-DE" sz="2200">
                <a:latin typeface="Times New Roman" pitchFamily="18" charset="0"/>
                <a:cs typeface="Times New Roman" pitchFamily="18" charset="0"/>
              </a:rPr>
              <a:t>  &lt; S</a:t>
            </a:r>
            <a:r>
              <a:rPr lang="de-DE" sz="22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sz="2200">
                <a:latin typeface="Times New Roman" pitchFamily="18" charset="0"/>
                <a:cs typeface="Times New Roman" pitchFamily="18" charset="0"/>
              </a:rPr>
              <a:t> &lt; e</a:t>
            </a:r>
            <a:r>
              <a:rPr lang="de-DE" sz="2200" baseline="30000">
                <a:latin typeface="Times New Roman" pitchFamily="18" charset="0"/>
                <a:cs typeface="Times New Roman" pitchFamily="18" charset="0"/>
              </a:rPr>
              <a:t>(3.759+1.96*0.141)</a:t>
            </a:r>
            <a:r>
              <a:rPr lang="de-DE" sz="2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or</a:t>
            </a:r>
          </a:p>
          <a:p>
            <a:pPr indent="-381000" algn="ctr" eaLnBrk="0" hangingPunct="0">
              <a:tabLst>
                <a:tab pos="609600" algn="l"/>
              </a:tabLst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32.55 &lt; S</a:t>
            </a:r>
            <a:r>
              <a:rPr lang="en-US" sz="22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&lt; 56.56</a:t>
            </a:r>
          </a:p>
          <a:p>
            <a:pPr indent="-381000" algn="just" eaLnBrk="0" hangingPunct="0">
              <a:tabLst>
                <a:tab pos="609600" algn="l"/>
              </a:tabLst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Thus, there is a 95% probability that the stock price in six months will lie between 32.55 and 56.56.</a:t>
            </a:r>
          </a:p>
          <a:p>
            <a:pPr indent="-381000" eaLnBrk="0" hangingPunct="0">
              <a:tabLst>
                <a:tab pos="609600" algn="l"/>
              </a:tabLst>
            </a:pPr>
            <a:endParaRPr lang="en-US" sz="22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01HullOFOD6thEd">
  <a:themeElements>
    <a:clrScheme name="Ch01HullOFOD6thEd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Ch01HullOFOD6th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Ch01HullOFOD6th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HullOFOD6th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C:\OFOD6e\slides\Ch01HullOFOD6thEd.ppt</Template>
  <TotalTime>7</TotalTime>
  <Pages>18</Pages>
  <Words>1468</Words>
  <Application>Microsoft Macintosh PowerPoint</Application>
  <PresentationFormat>Letter Paper (8.5x11 in)</PresentationFormat>
  <Paragraphs>223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Ch01HullOFOD6thEd</vt:lpstr>
      <vt:lpstr>Equation</vt:lpstr>
      <vt:lpstr>Graphique</vt:lpstr>
      <vt:lpstr>Document</vt:lpstr>
      <vt:lpstr>Equation.3</vt:lpstr>
      <vt:lpstr>  The Black-Scholes-Merton Model</vt:lpstr>
      <vt:lpstr>Random Walk</vt:lpstr>
      <vt:lpstr>Random Walk </vt:lpstr>
      <vt:lpstr>Wiener process </vt:lpstr>
      <vt:lpstr>Random Walk </vt:lpstr>
      <vt:lpstr>An Ito Process for Stock Prices: Geometric Brownian Motion  </vt:lpstr>
      <vt:lpstr>Properties of S </vt:lpstr>
      <vt:lpstr>The Lognormal Property (Equations 13.2 and 13.3, page 282)</vt:lpstr>
      <vt:lpstr>Example</vt:lpstr>
      <vt:lpstr>The Lognormal Distribution</vt:lpstr>
      <vt:lpstr>Monte Carlo Simulation</vt:lpstr>
      <vt:lpstr>Monte Carlo Simulation – One Path (See Table 12.1, page 272)</vt:lpstr>
      <vt:lpstr>Itô’s Lemma (See pages 273-274)</vt:lpstr>
      <vt:lpstr>Taylor Series Expansion</vt:lpstr>
      <vt:lpstr>Application of Ito’s Lemma to a Stock Price Process</vt:lpstr>
      <vt:lpstr>The Concepts  Underlying Black-Scholes</vt:lpstr>
      <vt:lpstr>The Derivation  of the Black-Scholes Differential Equation</vt:lpstr>
      <vt:lpstr>The Derivation  of the Black-Scholes Differential Equation continued</vt:lpstr>
      <vt:lpstr>The Derivation  of the Black-Scholes Differential Equation continued</vt:lpstr>
      <vt:lpstr>The Derivation  of the Black-Scholes Differential Equation continued</vt:lpstr>
      <vt:lpstr>The Differential Equation</vt:lpstr>
      <vt:lpstr>The Black-Scholes Formulas (See pages 295-297)</vt:lpstr>
      <vt:lpstr>The N(x) Function</vt:lpstr>
      <vt:lpstr>Properties of Black-Scholes Formula </vt:lpstr>
      <vt:lpstr>Risk-Neutral Valuation</vt:lpstr>
      <vt:lpstr>Example</vt:lpstr>
      <vt:lpstr>Example (Continued)</vt:lpstr>
      <vt:lpstr>Example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Black-Scholes-Merton Model</dc:title>
  <dc:subject>Options, Futures, and Other Derivatives, 6E</dc:subject>
  <dc:creator>John C. Hull</dc:creator>
  <cp:keywords>Chapter 13</cp:keywords>
  <dc:description>Copyright 2005 by John C. Hull._x000d_
All rights reserved. Published 2005.</dc:description>
  <cp:lastModifiedBy>Nikolas Topaloglou</cp:lastModifiedBy>
  <cp:revision>75</cp:revision>
  <cp:lastPrinted>1999-07-13T15:38:17Z</cp:lastPrinted>
  <dcterms:created xsi:type="dcterms:W3CDTF">1996-07-02T05:06:26Z</dcterms:created>
  <dcterms:modified xsi:type="dcterms:W3CDTF">2011-11-01T20:18:54Z</dcterms:modified>
</cp:coreProperties>
</file>