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y="5143500" cx="9144000"/>
  <p:notesSz cx="6858000" cy="9144000"/>
  <p:embeddedFontLst>
    <p:embeddedFont>
      <p:font typeface="Roboto Slab"/>
      <p:regular r:id="rId75"/>
      <p:bold r:id="rId76"/>
    </p:embeddedFont>
    <p:embeddedFont>
      <p:font typeface="Raleway"/>
      <p:regular r:id="rId77"/>
      <p:bold r:id="rId78"/>
      <p:italic r:id="rId79"/>
      <p:boldItalic r:id="rId80"/>
    </p:embeddedFont>
    <p:embeddedFont>
      <p:font typeface="Roboto"/>
      <p:regular r:id="rId81"/>
      <p:bold r:id="rId82"/>
      <p:italic r:id="rId83"/>
      <p:boldItalic r:id="rId84"/>
    </p:embeddedFont>
    <p:embeddedFont>
      <p:font typeface="Lato"/>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A7DFF6E-A91D-49C7-9625-A001D57D6658}">
  <a:tblStyle styleId="{FA7DFF6E-A91D-49C7-9625-A001D57D665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Roboto-boldItalic.fntdata"/><Relationship Id="rId83" Type="http://schemas.openxmlformats.org/officeDocument/2006/relationships/font" Target="fonts/Roboto-italic.fntdata"/><Relationship Id="rId42" Type="http://schemas.openxmlformats.org/officeDocument/2006/relationships/slide" Target="slides/slide35.xml"/><Relationship Id="rId86" Type="http://schemas.openxmlformats.org/officeDocument/2006/relationships/font" Target="fonts/Lato-bold.fntdata"/><Relationship Id="rId41" Type="http://schemas.openxmlformats.org/officeDocument/2006/relationships/slide" Target="slides/slide34.xml"/><Relationship Id="rId85" Type="http://schemas.openxmlformats.org/officeDocument/2006/relationships/font" Target="fonts/Lato-regular.fntdata"/><Relationship Id="rId44" Type="http://schemas.openxmlformats.org/officeDocument/2006/relationships/slide" Target="slides/slide37.xml"/><Relationship Id="rId88" Type="http://schemas.openxmlformats.org/officeDocument/2006/relationships/font" Target="fonts/Lato-boldItalic.fntdata"/><Relationship Id="rId43" Type="http://schemas.openxmlformats.org/officeDocument/2006/relationships/slide" Target="slides/slide36.xml"/><Relationship Id="rId87" Type="http://schemas.openxmlformats.org/officeDocument/2006/relationships/font" Target="fonts/Lato-italic.fnt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Raleway-boldItalic.fntdata"/><Relationship Id="rId82" Type="http://schemas.openxmlformats.org/officeDocument/2006/relationships/font" Target="fonts/Roboto-bold.fntdata"/><Relationship Id="rId81"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font" Target="fonts/RobotoSlab-regular.fntdata"/><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font" Target="fonts/Raleway-regular.fntdata"/><Relationship Id="rId32" Type="http://schemas.openxmlformats.org/officeDocument/2006/relationships/slide" Target="slides/slide25.xml"/><Relationship Id="rId76" Type="http://schemas.openxmlformats.org/officeDocument/2006/relationships/font" Target="fonts/RobotoSlab-bold.fntdata"/><Relationship Id="rId35" Type="http://schemas.openxmlformats.org/officeDocument/2006/relationships/slide" Target="slides/slide28.xml"/><Relationship Id="rId79" Type="http://schemas.openxmlformats.org/officeDocument/2006/relationships/font" Target="fonts/Raleway-italic.fntdata"/><Relationship Id="rId34" Type="http://schemas.openxmlformats.org/officeDocument/2006/relationships/slide" Target="slides/slide27.xml"/><Relationship Id="rId78" Type="http://schemas.openxmlformats.org/officeDocument/2006/relationships/font" Target="fonts/Raleway-bold.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2185fa19f_1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e2185fa19f_1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e08ab0fd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e08ab0fd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e2185fa19f_2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e2185fa19f_2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e08ab0fd8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e08ab0fd8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e08ab0fd8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e08ab0fd8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e08ab0fd8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e08ab0fd8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e08ab0fd8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e08ab0fd8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e2185fa19f_2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e2185fa19f_2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0f360c4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e0f360c4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e2185fa19f_2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e2185fa19f_2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dff46981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dff46981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1b9c65a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e1b9c65a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e1b9c65ad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e1b9c65ad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e2185fa19f_2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e2185fa19f_2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e1b9c65ad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e1b9c65ad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e1b9c65ad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e1b9c65ad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e2458cee5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e2458cee5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e20be93c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e20be93c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e20be93ce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e20be93ce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2185fa19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e2185fa19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e2185fa19f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e2185fa19f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dff469812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dff469812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e20be93ce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e20be93ce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e2185fa19f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e2185fa19f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e2896db5f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e2896db5f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e2185fa19f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e2185fa19f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e2896db5f1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e2896db5f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e2185fa19f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e2185fa19f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e2896db5f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e2896db5f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e2185fa19f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e2185fa19f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e2896db5f1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e2896db5f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e2185fa19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e2185fa19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dff469812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dff469812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e2896db5f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e2896db5f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e2896db5f1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e2896db5f1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e2896db5f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e2896db5f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e2185fa19f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e2185fa19f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e2896db5f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e2896db5f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e2185fa19f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e2185fa19f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e2896db5f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e2896db5f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e2896db5f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e2896db5f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e2896db5f1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e2896db5f1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e2185fa19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e2185fa19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dff469812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dff469812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e2896db5f1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e2896db5f1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e2185fa19f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e2185fa19f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e2185fa19f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e2185fa19f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e2896db5f1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e2896db5f1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e2185fa19f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e2185fa19f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e2185fa19f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e2185fa19f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e2185fa19f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e2185fa19f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e2185fa19f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e2185fa19f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e2185fa19f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e2185fa19f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e2896db5f1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e2896db5f1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dff469812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dff469812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e2896db5f1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e2896db5f1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e2896db5f1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e2896db5f1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e2896db5f1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e2896db5f1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e2896db5f1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e2896db5f1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e2185fa19f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e2185fa19f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e2185fa19f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e2185fa19f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e2896db5f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e2896db5f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e2185fa19f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e2185fa19f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dfc13432c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dfc13432c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e2185fa19f_1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e2185fa19f_1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e02ea4448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e02ea4448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sp>
        <p:nvSpPr>
          <p:cNvPr id="73" name="Google Shape;73;p14"/>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74" name="Google Shape;74;p14"/>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75" name="Google Shape;75;p14"/>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76" name="Google Shape;76;p14"/>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000"/>
              <a:buNone/>
              <a:defRPr sz="40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p:txBody>
      </p:sp>
      <p:sp>
        <p:nvSpPr>
          <p:cNvPr id="77" name="Google Shape;77;p14"/>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rt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78" name="Google Shape;7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cxnSp>
        <p:nvCxnSpPr>
          <p:cNvPr id="80" name="Google Shape;80;p15"/>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81" name="Google Shape;81;p15"/>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82" name="Google Shape;8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 name="Shape 83"/>
        <p:cNvGrpSpPr/>
        <p:nvPr/>
      </p:nvGrpSpPr>
      <p:grpSpPr>
        <a:xfrm>
          <a:off x="0" y="0"/>
          <a:ext cx="0" cy="0"/>
          <a:chOff x="0" y="0"/>
          <a:chExt cx="0" cy="0"/>
        </a:xfrm>
      </p:grpSpPr>
      <p:cxnSp>
        <p:nvCxnSpPr>
          <p:cNvPr id="84" name="Google Shape;84;p16"/>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85" name="Google Shape;85;p1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6" name="Google Shape;86;p1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7" name="Google Shape;8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8" name="Shape 88"/>
        <p:cNvGrpSpPr/>
        <p:nvPr/>
      </p:nvGrpSpPr>
      <p:grpSpPr>
        <a:xfrm>
          <a:off x="0" y="0"/>
          <a:ext cx="0" cy="0"/>
          <a:chOff x="0" y="0"/>
          <a:chExt cx="0" cy="0"/>
        </a:xfrm>
      </p:grpSpPr>
      <p:cxnSp>
        <p:nvCxnSpPr>
          <p:cNvPr id="89" name="Google Shape;89;p17"/>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90" name="Google Shape;90;p1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1" name="Google Shape;91;p17"/>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2" name="Google Shape;92;p17"/>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3" name="Google Shape;9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1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6" name="Google Shape;9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cxnSp>
        <p:nvCxnSpPr>
          <p:cNvPr id="98" name="Google Shape;98;p19"/>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99" name="Google Shape;99;p19"/>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0" name="Google Shape;100;p19"/>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1" name="Google Shape;10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2" name="Shape 102"/>
        <p:cNvGrpSpPr/>
        <p:nvPr/>
      </p:nvGrpSpPr>
      <p:grpSpPr>
        <a:xfrm>
          <a:off x="0" y="0"/>
          <a:ext cx="0" cy="0"/>
          <a:chOff x="0" y="0"/>
          <a:chExt cx="0" cy="0"/>
        </a:xfrm>
      </p:grpSpPr>
      <p:sp>
        <p:nvSpPr>
          <p:cNvPr id="103" name="Google Shape;103;p20"/>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4" name="Google Shape;10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5" name="Shape 105"/>
        <p:cNvGrpSpPr/>
        <p:nvPr/>
      </p:nvGrpSpPr>
      <p:grpSpPr>
        <a:xfrm>
          <a:off x="0" y="0"/>
          <a:ext cx="0" cy="0"/>
          <a:chOff x="0" y="0"/>
          <a:chExt cx="0" cy="0"/>
        </a:xfrm>
      </p:grpSpPr>
      <p:sp>
        <p:nvSpPr>
          <p:cNvPr id="106" name="Google Shape;106;p21"/>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 name="Google Shape;107;p21"/>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108" name="Google Shape;108;p21"/>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09" name="Google Shape;109;p21"/>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accent5"/>
              </a:buClr>
              <a:buSzPts val="2100"/>
              <a:buNone/>
              <a:defRPr sz="2100">
                <a:solidFill>
                  <a:schemeClr val="accent5"/>
                </a:solidFill>
              </a:defRPr>
            </a:lvl1pPr>
            <a:lvl2pPr lvl="1" rtl="0" algn="ctr">
              <a:lnSpc>
                <a:spcPct val="100000"/>
              </a:lnSpc>
              <a:spcBef>
                <a:spcPts val="0"/>
              </a:spcBef>
              <a:spcAft>
                <a:spcPts val="0"/>
              </a:spcAft>
              <a:buClr>
                <a:schemeClr val="accent5"/>
              </a:buClr>
              <a:buSzPts val="2100"/>
              <a:buNone/>
              <a:defRPr sz="2100">
                <a:solidFill>
                  <a:schemeClr val="accent5"/>
                </a:solidFill>
              </a:defRPr>
            </a:lvl2pPr>
            <a:lvl3pPr lvl="2" rtl="0" algn="ctr">
              <a:lnSpc>
                <a:spcPct val="100000"/>
              </a:lnSpc>
              <a:spcBef>
                <a:spcPts val="0"/>
              </a:spcBef>
              <a:spcAft>
                <a:spcPts val="0"/>
              </a:spcAft>
              <a:buClr>
                <a:schemeClr val="accent5"/>
              </a:buClr>
              <a:buSzPts val="2100"/>
              <a:buNone/>
              <a:defRPr sz="2100">
                <a:solidFill>
                  <a:schemeClr val="accent5"/>
                </a:solidFill>
              </a:defRPr>
            </a:lvl3pPr>
            <a:lvl4pPr lvl="3" rtl="0" algn="ctr">
              <a:lnSpc>
                <a:spcPct val="100000"/>
              </a:lnSpc>
              <a:spcBef>
                <a:spcPts val="0"/>
              </a:spcBef>
              <a:spcAft>
                <a:spcPts val="0"/>
              </a:spcAft>
              <a:buClr>
                <a:schemeClr val="accent5"/>
              </a:buClr>
              <a:buSzPts val="2100"/>
              <a:buNone/>
              <a:defRPr sz="2100">
                <a:solidFill>
                  <a:schemeClr val="accent5"/>
                </a:solidFill>
              </a:defRPr>
            </a:lvl4pPr>
            <a:lvl5pPr lvl="4" rtl="0" algn="ctr">
              <a:lnSpc>
                <a:spcPct val="100000"/>
              </a:lnSpc>
              <a:spcBef>
                <a:spcPts val="0"/>
              </a:spcBef>
              <a:spcAft>
                <a:spcPts val="0"/>
              </a:spcAft>
              <a:buClr>
                <a:schemeClr val="accent5"/>
              </a:buClr>
              <a:buSzPts val="2100"/>
              <a:buNone/>
              <a:defRPr sz="2100">
                <a:solidFill>
                  <a:schemeClr val="accent5"/>
                </a:solidFill>
              </a:defRPr>
            </a:lvl5pPr>
            <a:lvl6pPr lvl="5" rtl="0" algn="ctr">
              <a:lnSpc>
                <a:spcPct val="100000"/>
              </a:lnSpc>
              <a:spcBef>
                <a:spcPts val="0"/>
              </a:spcBef>
              <a:spcAft>
                <a:spcPts val="0"/>
              </a:spcAft>
              <a:buClr>
                <a:schemeClr val="accent5"/>
              </a:buClr>
              <a:buSzPts val="2100"/>
              <a:buNone/>
              <a:defRPr sz="2100">
                <a:solidFill>
                  <a:schemeClr val="accent5"/>
                </a:solidFill>
              </a:defRPr>
            </a:lvl6pPr>
            <a:lvl7pPr lvl="6" rtl="0" algn="ctr">
              <a:lnSpc>
                <a:spcPct val="100000"/>
              </a:lnSpc>
              <a:spcBef>
                <a:spcPts val="0"/>
              </a:spcBef>
              <a:spcAft>
                <a:spcPts val="0"/>
              </a:spcAft>
              <a:buClr>
                <a:schemeClr val="accent5"/>
              </a:buClr>
              <a:buSzPts val="2100"/>
              <a:buNone/>
              <a:defRPr sz="2100">
                <a:solidFill>
                  <a:schemeClr val="accent5"/>
                </a:solidFill>
              </a:defRPr>
            </a:lvl7pPr>
            <a:lvl8pPr lvl="7" rtl="0" algn="ctr">
              <a:lnSpc>
                <a:spcPct val="100000"/>
              </a:lnSpc>
              <a:spcBef>
                <a:spcPts val="0"/>
              </a:spcBef>
              <a:spcAft>
                <a:spcPts val="0"/>
              </a:spcAft>
              <a:buClr>
                <a:schemeClr val="accent5"/>
              </a:buClr>
              <a:buSzPts val="2100"/>
              <a:buNone/>
              <a:defRPr sz="2100">
                <a:solidFill>
                  <a:schemeClr val="accent5"/>
                </a:solidFill>
              </a:defRPr>
            </a:lvl8pPr>
            <a:lvl9pPr lvl="8" rtl="0"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110" name="Google Shape;110;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1" name="Google Shape;111;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2" name="Shape 112"/>
        <p:cNvGrpSpPr/>
        <p:nvPr/>
      </p:nvGrpSpPr>
      <p:grpSpPr>
        <a:xfrm>
          <a:off x="0" y="0"/>
          <a:ext cx="0" cy="0"/>
          <a:chOff x="0" y="0"/>
          <a:chExt cx="0" cy="0"/>
        </a:xfrm>
      </p:grpSpPr>
      <p:sp>
        <p:nvSpPr>
          <p:cNvPr id="113" name="Google Shape;113;p22"/>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114" name="Google Shape;114;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5" name="Shape 115"/>
        <p:cNvGrpSpPr/>
        <p:nvPr/>
      </p:nvGrpSpPr>
      <p:grpSpPr>
        <a:xfrm>
          <a:off x="0" y="0"/>
          <a:ext cx="0" cy="0"/>
          <a:chOff x="0" y="0"/>
          <a:chExt cx="0" cy="0"/>
        </a:xfrm>
      </p:grpSpPr>
      <p:sp>
        <p:nvSpPr>
          <p:cNvPr id="116" name="Google Shape;116;p23"/>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3"/>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5"/>
              </a:buClr>
              <a:buSzPts val="13000"/>
              <a:buNone/>
              <a:defRPr sz="13000">
                <a:solidFill>
                  <a:schemeClr val="accent5"/>
                </a:solidFill>
              </a:defRPr>
            </a:lvl1pPr>
            <a:lvl2pPr lvl="1" rtl="0" algn="ctr">
              <a:spcBef>
                <a:spcPts val="0"/>
              </a:spcBef>
              <a:spcAft>
                <a:spcPts val="0"/>
              </a:spcAft>
              <a:buClr>
                <a:schemeClr val="accent5"/>
              </a:buClr>
              <a:buSzPts val="13000"/>
              <a:buNone/>
              <a:defRPr sz="13000">
                <a:solidFill>
                  <a:schemeClr val="accent5"/>
                </a:solidFill>
              </a:defRPr>
            </a:lvl2pPr>
            <a:lvl3pPr lvl="2" rtl="0" algn="ctr">
              <a:spcBef>
                <a:spcPts val="0"/>
              </a:spcBef>
              <a:spcAft>
                <a:spcPts val="0"/>
              </a:spcAft>
              <a:buClr>
                <a:schemeClr val="accent5"/>
              </a:buClr>
              <a:buSzPts val="13000"/>
              <a:buNone/>
              <a:defRPr sz="13000">
                <a:solidFill>
                  <a:schemeClr val="accent5"/>
                </a:solidFill>
              </a:defRPr>
            </a:lvl3pPr>
            <a:lvl4pPr lvl="3" rtl="0" algn="ctr">
              <a:spcBef>
                <a:spcPts val="0"/>
              </a:spcBef>
              <a:spcAft>
                <a:spcPts val="0"/>
              </a:spcAft>
              <a:buClr>
                <a:schemeClr val="accent5"/>
              </a:buClr>
              <a:buSzPts val="13000"/>
              <a:buNone/>
              <a:defRPr sz="13000">
                <a:solidFill>
                  <a:schemeClr val="accent5"/>
                </a:solidFill>
              </a:defRPr>
            </a:lvl4pPr>
            <a:lvl5pPr lvl="4" rtl="0" algn="ctr">
              <a:spcBef>
                <a:spcPts val="0"/>
              </a:spcBef>
              <a:spcAft>
                <a:spcPts val="0"/>
              </a:spcAft>
              <a:buClr>
                <a:schemeClr val="accent5"/>
              </a:buClr>
              <a:buSzPts val="13000"/>
              <a:buNone/>
              <a:defRPr sz="13000">
                <a:solidFill>
                  <a:schemeClr val="accent5"/>
                </a:solidFill>
              </a:defRPr>
            </a:lvl5pPr>
            <a:lvl6pPr lvl="5" rtl="0" algn="ctr">
              <a:spcBef>
                <a:spcPts val="0"/>
              </a:spcBef>
              <a:spcAft>
                <a:spcPts val="0"/>
              </a:spcAft>
              <a:buClr>
                <a:schemeClr val="accent5"/>
              </a:buClr>
              <a:buSzPts val="13000"/>
              <a:buNone/>
              <a:defRPr sz="13000">
                <a:solidFill>
                  <a:schemeClr val="accent5"/>
                </a:solidFill>
              </a:defRPr>
            </a:lvl6pPr>
            <a:lvl7pPr lvl="6" rtl="0" algn="ctr">
              <a:spcBef>
                <a:spcPts val="0"/>
              </a:spcBef>
              <a:spcAft>
                <a:spcPts val="0"/>
              </a:spcAft>
              <a:buClr>
                <a:schemeClr val="accent5"/>
              </a:buClr>
              <a:buSzPts val="13000"/>
              <a:buNone/>
              <a:defRPr sz="13000">
                <a:solidFill>
                  <a:schemeClr val="accent5"/>
                </a:solidFill>
              </a:defRPr>
            </a:lvl7pPr>
            <a:lvl8pPr lvl="7" rtl="0" algn="ctr">
              <a:spcBef>
                <a:spcPts val="0"/>
              </a:spcBef>
              <a:spcAft>
                <a:spcPts val="0"/>
              </a:spcAft>
              <a:buClr>
                <a:schemeClr val="accent5"/>
              </a:buClr>
              <a:buSzPts val="13000"/>
              <a:buNone/>
              <a:defRPr sz="13000">
                <a:solidFill>
                  <a:schemeClr val="accent5"/>
                </a:solidFill>
              </a:defRPr>
            </a:lvl8pPr>
            <a:lvl9pPr lvl="8" rtl="0" algn="ctr">
              <a:spcBef>
                <a:spcPts val="0"/>
              </a:spcBef>
              <a:spcAft>
                <a:spcPts val="0"/>
              </a:spcAft>
              <a:buClr>
                <a:schemeClr val="accent5"/>
              </a:buClr>
              <a:buSzPts val="13000"/>
              <a:buNone/>
              <a:defRPr sz="13000">
                <a:solidFill>
                  <a:schemeClr val="accent5"/>
                </a:solidFill>
              </a:defRPr>
            </a:lvl9pPr>
          </a:lstStyle>
          <a:p>
            <a:r>
              <a:t>xx%</a:t>
            </a:r>
          </a:p>
        </p:txBody>
      </p:sp>
      <p:sp>
        <p:nvSpPr>
          <p:cNvPr id="118" name="Google Shape;118;p23"/>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19" name="Google Shape;11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0" name="Shape 120"/>
        <p:cNvGrpSpPr/>
        <p:nvPr/>
      </p:nvGrpSpPr>
      <p:grpSpPr>
        <a:xfrm>
          <a:off x="0" y="0"/>
          <a:ext cx="0" cy="0"/>
          <a:chOff x="0" y="0"/>
          <a:chExt cx="0" cy="0"/>
        </a:xfrm>
      </p:grpSpPr>
      <p:sp>
        <p:nvSpPr>
          <p:cNvPr id="121" name="Google Shape;121;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68" name="Shape 68"/>
        <p:cNvGrpSpPr/>
        <p:nvPr/>
      </p:nvGrpSpPr>
      <p:grpSpPr>
        <a:xfrm>
          <a:off x="0" y="0"/>
          <a:ext cx="0" cy="0"/>
          <a:chOff x="0" y="0"/>
          <a:chExt cx="0" cy="0"/>
        </a:xfrm>
      </p:grpSpPr>
      <p:sp>
        <p:nvSpPr>
          <p:cNvPr id="69" name="Google Shape;69;p13"/>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0" name="Google Shape;70;p13"/>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71" name="Google Shape;7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Roboto"/>
                <a:ea typeface="Roboto"/>
                <a:cs typeface="Roboto"/>
                <a:sym typeface="Roboto"/>
              </a:defRPr>
            </a:lvl1pPr>
            <a:lvl2pPr lvl="1" rtl="0" algn="r">
              <a:buNone/>
              <a:defRPr sz="1000">
                <a:solidFill>
                  <a:schemeClr val="dk1"/>
                </a:solidFill>
                <a:latin typeface="Roboto"/>
                <a:ea typeface="Roboto"/>
                <a:cs typeface="Roboto"/>
                <a:sym typeface="Roboto"/>
              </a:defRPr>
            </a:lvl2pPr>
            <a:lvl3pPr lvl="2" rtl="0" algn="r">
              <a:buNone/>
              <a:defRPr sz="1000">
                <a:solidFill>
                  <a:schemeClr val="dk1"/>
                </a:solidFill>
                <a:latin typeface="Roboto"/>
                <a:ea typeface="Roboto"/>
                <a:cs typeface="Roboto"/>
                <a:sym typeface="Roboto"/>
              </a:defRPr>
            </a:lvl3pPr>
            <a:lvl4pPr lvl="3" rtl="0" algn="r">
              <a:buNone/>
              <a:defRPr sz="1000">
                <a:solidFill>
                  <a:schemeClr val="dk1"/>
                </a:solidFill>
                <a:latin typeface="Roboto"/>
                <a:ea typeface="Roboto"/>
                <a:cs typeface="Roboto"/>
                <a:sym typeface="Roboto"/>
              </a:defRPr>
            </a:lvl4pPr>
            <a:lvl5pPr lvl="4" rtl="0" algn="r">
              <a:buNone/>
              <a:defRPr sz="1000">
                <a:solidFill>
                  <a:schemeClr val="dk1"/>
                </a:solidFill>
                <a:latin typeface="Roboto"/>
                <a:ea typeface="Roboto"/>
                <a:cs typeface="Roboto"/>
                <a:sym typeface="Roboto"/>
              </a:defRPr>
            </a:lvl5pPr>
            <a:lvl6pPr lvl="5" rtl="0" algn="r">
              <a:buNone/>
              <a:defRPr sz="1000">
                <a:solidFill>
                  <a:schemeClr val="dk1"/>
                </a:solidFill>
                <a:latin typeface="Roboto"/>
                <a:ea typeface="Roboto"/>
                <a:cs typeface="Roboto"/>
                <a:sym typeface="Roboto"/>
              </a:defRPr>
            </a:lvl6pPr>
            <a:lvl7pPr lvl="6" rtl="0" algn="r">
              <a:buNone/>
              <a:defRPr sz="1000">
                <a:solidFill>
                  <a:schemeClr val="dk1"/>
                </a:solidFill>
                <a:latin typeface="Roboto"/>
                <a:ea typeface="Roboto"/>
                <a:cs typeface="Roboto"/>
                <a:sym typeface="Roboto"/>
              </a:defRPr>
            </a:lvl7pPr>
            <a:lvl8pPr lvl="7" rtl="0" algn="r">
              <a:buNone/>
              <a:defRPr sz="1000">
                <a:solidFill>
                  <a:schemeClr val="dk1"/>
                </a:solidFill>
                <a:latin typeface="Roboto"/>
                <a:ea typeface="Roboto"/>
                <a:cs typeface="Roboto"/>
                <a:sym typeface="Roboto"/>
              </a:defRPr>
            </a:lvl8pPr>
            <a:lvl9pPr lvl="8" rtl="0"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l"/>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jpg"/><Relationship Id="rId4" Type="http://schemas.openxmlformats.org/officeDocument/2006/relationships/image" Target="../media/image25.png"/><Relationship Id="rId5" Type="http://schemas.openxmlformats.org/officeDocument/2006/relationships/image" Target="../media/image8.jpg"/><Relationship Id="rId6"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hyperlink" Target="http://www.consilium.europa.eu/ueDocs/cms_Data/docs/pressData/el/gena/76408.pdf" TargetMode="External"/><Relationship Id="rId4" Type="http://schemas.openxmlformats.org/officeDocument/2006/relationships/hyperlink" Target="http://www.consilium.europa.eu/ueDocs/cms_Data/docs/pressData/el/gena/76408.pdf" TargetMode="External"/><Relationship Id="rId5" Type="http://schemas.openxmlformats.org/officeDocument/2006/relationships/hyperlink" Target="http://www.consilium.europa.eu/ueDocs/cms_Data/docs/pressData/el/gena/76408.pdf" TargetMode="External"/><Relationship Id="rId6" Type="http://schemas.openxmlformats.org/officeDocument/2006/relationships/hyperlink" Target="http://www.consilium.europa.eu/ueDocs/cms_Data/docs/pressData/el/gena/76408.pdf" TargetMode="External"/><Relationship Id="rId7" Type="http://schemas.openxmlformats.org/officeDocument/2006/relationships/hyperlink" Target="http://www.consilium.europa.eu/ueDocs/cms_Data/docs/pressData/el/gena/76408.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hyperlink" Target="https://www.dw.com/el/%CE%B3%CE%B1%CE%BB%CE%BB%CE%AF%CE%B1/t-66478899" TargetMode="External"/><Relationship Id="rId4" Type="http://schemas.openxmlformats.org/officeDocument/2006/relationships/hyperlink" Target="https://www.dw.com/el/%CE%B9%CF%84%CE%B1%CE%BB%CE%AF%CE%B1/t-66480396" TargetMode="External"/><Relationship Id="rId5" Type="http://schemas.openxmlformats.org/officeDocument/2006/relationships/hyperlink" Target="https://www.dw.com/el/%CE%B3%CE%B5%CF%81%CE%BC%CE%B1%CE%BD%CE%B9%CE%BA%CE%AD%CF%82-%CE%B5%CE%BB%CF%80%CE%AF%CE%B4%CE%B5%CF%82-%CE%BA%CE%B1%CE%B9-%CE%B2%CE%B1%CE%BB%CE%BA%CE%B1%CE%BD%CE%B9%CE%BA%CE%AD%CF%82-%CF%86%CE%B9%CE%BB%CE%BF%CE%B4%CE%BF%CE%BE%CE%AF%CE%B5%CF%82/a-62097573" TargetMode="External"/><Relationship Id="rId6" Type="http://schemas.openxmlformats.org/officeDocument/2006/relationships/hyperlink" Target="https://www.dw.com/el/%CE%B2%CF%8C%CF%81%CE%B5%CE%B9%CE%BF-%CE%BA%CF%8C%CF%83%CE%BF%CE%B2%CE%BF-%CF%86%CF%8C%CE%B2%CE%BF%CE%B9-%CE%B3%CE%B9%CE%B1-%CE%BD%CE%AD%CE%B5%CF%82-%CF%83%CF%85%CE%B3%CE%BA%CF%81%CE%BF%CF%8D%CF%83%CE%B5%CE%B9%CF%82/a-66950641" TargetMode="External"/><Relationship Id="rId7" Type="http://schemas.openxmlformats.org/officeDocument/2006/relationships/hyperlink" Target="https://www.dw.com/el/%CE%B2%CE%BF%CF%83%CE%BD%CE%AF%CE%B1-%CE%B5%CF%81%CE%B6%CE%B5%CE%B3%CE%BF%CE%B2%CE%AF%CE%BD%CE%B7/t-66748226" TargetMode="External"/><Relationship Id="rId8" Type="http://schemas.openxmlformats.org/officeDocument/2006/relationships/hyperlink" Target="https://www.dw.com/el/%CF%81%CF%89%CF%83%CE%AF%CE%B1/t-66520580"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28.png"/><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1" Type="http://schemas.openxmlformats.org/officeDocument/2006/relationships/hyperlink" Target="https://youtu.be/a4LV6VnV9UI?si=9mXrXmni1HOASFqX" TargetMode="External"/><Relationship Id="rId10" Type="http://schemas.openxmlformats.org/officeDocument/2006/relationships/hyperlink" Target="https://neighbourhood-enlargement.ec.europa.eu/european-neighbourhood-policy/eastern-partnership_en" TargetMode="External"/><Relationship Id="rId13" Type="http://schemas.openxmlformats.org/officeDocument/2006/relationships/hyperlink" Target="https://neighbourhood-enlargement.ec.europa.eu/european-neighbourhood-policy/countries-region/georgia_en" TargetMode="External"/><Relationship Id="rId12" Type="http://schemas.openxmlformats.org/officeDocument/2006/relationships/hyperlink" Target="https://neighbourhood-enlargement.ec.europa.eu/european-neighbourhood-policy/countries-region/moldova_en" TargetMode="External"/><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hyperlink" Target="https://youtu.be/qkU1TkSGkUE?si=IC9KMCreUdFyv6iu" TargetMode="External"/><Relationship Id="rId4" Type="http://schemas.openxmlformats.org/officeDocument/2006/relationships/hyperlink" Target="https://neighbourhood-enlargement.ec.europa.eu/enlargement-policy/turkiye_en" TargetMode="External"/><Relationship Id="rId9" Type="http://schemas.openxmlformats.org/officeDocument/2006/relationships/hyperlink" Target="https://www.ot.gr/2024/01/28/epikairothta/kosmos/oukrania-nea-apati-me-stratiotikes-promitheies-orgiazei-i-diafthora/" TargetMode="External"/><Relationship Id="rId14" Type="http://schemas.openxmlformats.org/officeDocument/2006/relationships/hyperlink" Target="https://www.consilium.europa.eu/en/policies/eastern-partnership/ukraine/" TargetMode="External"/><Relationship Id="rId5" Type="http://schemas.openxmlformats.org/officeDocument/2006/relationships/hyperlink" Target="https://eur-lex.europa.eu/EN/legal-content/glossary/candidate-countries.html" TargetMode="External"/><Relationship Id="rId6" Type="http://schemas.openxmlformats.org/officeDocument/2006/relationships/hyperlink" Target="https://dione.lib.unipi.gr/xmlui/bitstream/handle/unipi/6388/Skordili.pdf?sequence=2&amp;isAllowed=y" TargetMode="External"/><Relationship Id="rId7" Type="http://schemas.openxmlformats.org/officeDocument/2006/relationships/hyperlink" Target="https://eclass.aueb.gr/modules/document/?course=DEOS166" TargetMode="External"/><Relationship Id="rId8" Type="http://schemas.openxmlformats.org/officeDocument/2006/relationships/hyperlink" Target="https://eclass.aueb.gr/courses/DEOS404/" TargetMode="External"/></Relationships>
</file>

<file path=ppt/slides/_rels/slide65.xml.rels><?xml version="1.0" encoding="UTF-8" standalone="yes"?><Relationships xmlns="http://schemas.openxmlformats.org/package/2006/relationships"><Relationship Id="rId10" Type="http://schemas.openxmlformats.org/officeDocument/2006/relationships/hyperlink" Target="https://www.dw.com/el/%CE%B5%CE%BA%CF%84%CF%8C%CF%82-%CF%83%CF%85%CE%BC%CE%B2%CE%BF%CF%85%CE%BB%CE%AF%CE%BF%CF%85-%CF%84%CE%B7%CF%82-%CE%B5%CF%85%CF%81%CF%8E%CF%80%CE%B7%CF%82-%CF%84%CE%BF-%CE%BA%CE%BF%CF%83%CF%83%CF%85%CF%86%CE%BF%CF%80%CE%AD%CE%B4%CE%B9%CE%BF/a-69093439" TargetMode="External"/><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hyperlink" Target="https://www.iri.org/resources/poll-georgians-support-eu-membership-distrust-russia-but-favor-dialogue/" TargetMode="External"/><Relationship Id="rId4" Type="http://schemas.openxmlformats.org/officeDocument/2006/relationships/hyperlink" Target="https://op.europa.eu/webpub/eca/special-reports/ukraine-23-2021/el/" TargetMode="External"/><Relationship Id="rId9" Type="http://schemas.openxmlformats.org/officeDocument/2006/relationships/hyperlink" Target="https://tdhj.org/blog/post/western-balkans-between-east-west/" TargetMode="External"/><Relationship Id="rId5" Type="http://schemas.openxmlformats.org/officeDocument/2006/relationships/hyperlink" Target="https://youtu.be/g99_PK0Ob9M?si=RHsseNu0_5Fp235f" TargetMode="External"/><Relationship Id="rId6" Type="http://schemas.openxmlformats.org/officeDocument/2006/relationships/hyperlink" Target="https://ec.europa.eu/commission/presscorner/detail/el/IP_03_860" TargetMode="External"/><Relationship Id="rId7" Type="http://schemas.openxmlformats.org/officeDocument/2006/relationships/hyperlink" Target="https://op.europa.eu/en/publication-detail/-/publication/2e066c35-81d4-489f-8ba3-3e83d56acf1b/language-el" TargetMode="External"/><Relationship Id="rId8" Type="http://schemas.openxmlformats.org/officeDocument/2006/relationships/hyperlink" Target="https://www.researchgate.net/publication/341121617_Vote_Selling_Party_Serving_and_Clientelist_Benefit-Seeking_Citizen_Engagement_in_Political_Clientelism_in_the_Western_Balkans/figures" TargetMode="External"/></Relationships>
</file>

<file path=ppt/slides/_rels/slide66.xml.rels><?xml version="1.0" encoding="UTF-8" standalone="yes"?><Relationships xmlns="http://schemas.openxmlformats.org/package/2006/relationships"><Relationship Id="rId11" Type="http://schemas.openxmlformats.org/officeDocument/2006/relationships/hyperlink" Target="https://www.europarl.europa.eu/factsheets/el/sheet/167/%CE%B7-%CE%B4%CE%B9%CE%B5%CF%85%CF%81%CF%85%CE%BD%CF%83%CE%B7-%CF%84%CE%B7%CF%82-%CE%B5%CE%BD%CF%89%CF%83%CE%B7%CF%82" TargetMode="External"/><Relationship Id="rId10" Type="http://schemas.openxmlformats.org/officeDocument/2006/relationships/hyperlink" Target="https://www.mfa.gr/exoteriki-politiki/i-ellada-stin-ee/exoterikes-sheseis-dievrinsi.html?page=5" TargetMode="External"/><Relationship Id="rId13" Type="http://schemas.openxmlformats.org/officeDocument/2006/relationships/hyperlink" Target="https://www.iwm.at/blog/chinese-influence-in-the-western-balkans-and-its-impact-on-the-regions-european-union" TargetMode="External"/><Relationship Id="rId12" Type="http://schemas.openxmlformats.org/officeDocument/2006/relationships/hyperlink" Target="https://neighbourhood-enlargement.ec.europa.eu/enlargement-policy/enhanced-eu-engagement-western-balkans_en" TargetMode="External"/><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hyperlink" Target="https://www.europarl.europa.eu/factsheets/el/sheet/168/the-western-balkans" TargetMode="External"/><Relationship Id="rId4" Type="http://schemas.openxmlformats.org/officeDocument/2006/relationships/hyperlink" Target="https://www.researchgate.net/publication/341121617_Vote_Selling_Party_Serving_and_Clientelist_Benefit-Seeking_Citizen_Engagement_in_Political_Clientelism_in_the_Western_Balkans" TargetMode="External"/><Relationship Id="rId9" Type="http://schemas.openxmlformats.org/officeDocument/2006/relationships/hyperlink" Target="https://www.europarl.europa.eu/factsheets/el/sheet/168/%CF%84%CE%B1-%CE%B4%CF%85%CF%84%CE%B9%CE%BA%CE%B1-%CE%B2%CE%B1%CE%BB%CE%BA%CE%B1%CE%BD%CE%B9%CE%B1" TargetMode="External"/><Relationship Id="rId5" Type="http://schemas.openxmlformats.org/officeDocument/2006/relationships/hyperlink" Target="https://en.wikipedia.org/wiki/International_recognition_of_Kosovo" TargetMode="External"/><Relationship Id="rId6" Type="http://schemas.openxmlformats.org/officeDocument/2006/relationships/hyperlink" Target="https://www.mfa.gr/exoteriki-politiki/i-ellada-stin-ee/exoterikes-sheseis-dievrinsi.html?page=5" TargetMode="External"/><Relationship Id="rId7" Type="http://schemas.openxmlformats.org/officeDocument/2006/relationships/hyperlink" Target="https://www.europarl.europa.eu/news/el/agenda/briefing/2023-04-17/8/apeleutherosi-theoriseon-gia-to-kosovo" TargetMode="External"/><Relationship Id="rId8" Type="http://schemas.openxmlformats.org/officeDocument/2006/relationships/hyperlink" Target="https://ec.europa.eu/eurostat/statistics-explained/index.php?title=Archive:Western_Balkans-EU_-_international_trade_in_goods_statistics#The_Western_Balkans_trade_with_the_EU_and_other_main_partner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hyperlink" Target="https://publications.parliament.uk/pa/ld201719/ldselect/ldintrel/53/5304.htm" TargetMode="External"/><Relationship Id="rId4" Type="http://schemas.openxmlformats.org/officeDocument/2006/relationships/hyperlink" Target="https://en.wikipedia.org/wiki/File:Western_Balkans.P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5"/>
          <p:cNvSpPr txBox="1"/>
          <p:nvPr>
            <p:ph type="ctrTitle"/>
          </p:nvPr>
        </p:nvSpPr>
        <p:spPr>
          <a:xfrm>
            <a:off x="311708" y="5191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l" sz="3300"/>
              <a:t>Διεύρυνση και Γειτνίαση της ΕΕ </a:t>
            </a:r>
            <a:endParaRPr b="1" sz="3300"/>
          </a:p>
        </p:txBody>
      </p:sp>
      <p:sp>
        <p:nvSpPr>
          <p:cNvPr id="127" name="Google Shape;127;p25"/>
          <p:cNvSpPr txBox="1"/>
          <p:nvPr>
            <p:ph idx="1" type="subTitle"/>
          </p:nvPr>
        </p:nvSpPr>
        <p:spPr>
          <a:xfrm>
            <a:off x="311700" y="2834125"/>
            <a:ext cx="8520600" cy="15156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l"/>
              <a:t>Μία εργασία των: </a:t>
            </a:r>
            <a:endParaRPr/>
          </a:p>
          <a:p>
            <a:pPr indent="0" lvl="0" marL="0" rtl="0" algn="ctr">
              <a:spcBef>
                <a:spcPts val="0"/>
              </a:spcBef>
              <a:spcAft>
                <a:spcPts val="0"/>
              </a:spcAft>
              <a:buNone/>
            </a:pPr>
            <a:r>
              <a:rPr lang="el"/>
              <a:t>Διονύσης Βεργεράκης</a:t>
            </a:r>
            <a:endParaRPr/>
          </a:p>
          <a:p>
            <a:pPr indent="0" lvl="0" marL="0" rtl="0" algn="ctr">
              <a:spcBef>
                <a:spcPts val="0"/>
              </a:spcBef>
              <a:spcAft>
                <a:spcPts val="0"/>
              </a:spcAft>
              <a:buNone/>
            </a:pPr>
            <a:r>
              <a:rPr lang="el"/>
              <a:t>Παναγιώτης Ρογκάκος </a:t>
            </a:r>
            <a:endParaRPr/>
          </a:p>
          <a:p>
            <a:pPr indent="0" lvl="0" marL="0" rtl="0" algn="ctr">
              <a:spcBef>
                <a:spcPts val="0"/>
              </a:spcBef>
              <a:spcAft>
                <a:spcPts val="0"/>
              </a:spcAft>
              <a:buNone/>
            </a:pPr>
            <a:r>
              <a:rPr lang="el"/>
              <a:t>Μαργαρίτα Σιδερή</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188" name="Google Shape;188;p34"/>
          <p:cNvSpPr txBox="1"/>
          <p:nvPr>
            <p:ph idx="1" type="body"/>
          </p:nvPr>
        </p:nvSpPr>
        <p:spPr>
          <a:xfrm>
            <a:off x="346475" y="1489825"/>
            <a:ext cx="8707800" cy="3355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9" name="Google Shape;189;p34"/>
          <p:cNvPicPr preferRelativeResize="0"/>
          <p:nvPr/>
        </p:nvPicPr>
        <p:blipFill>
          <a:blip r:embed="rId3">
            <a:alphaModFix/>
          </a:blip>
          <a:stretch>
            <a:fillRect/>
          </a:stretch>
        </p:blipFill>
        <p:spPr>
          <a:xfrm>
            <a:off x="387900" y="1561600"/>
            <a:ext cx="3930900" cy="3007125"/>
          </a:xfrm>
          <a:prstGeom prst="rect">
            <a:avLst/>
          </a:prstGeom>
          <a:noFill/>
          <a:ln>
            <a:noFill/>
          </a:ln>
        </p:spPr>
      </p:pic>
      <p:pic>
        <p:nvPicPr>
          <p:cNvPr id="190" name="Google Shape;190;p34"/>
          <p:cNvPicPr preferRelativeResize="0"/>
          <p:nvPr/>
        </p:nvPicPr>
        <p:blipFill>
          <a:blip r:embed="rId4">
            <a:alphaModFix/>
          </a:blip>
          <a:stretch>
            <a:fillRect/>
          </a:stretch>
        </p:blipFill>
        <p:spPr>
          <a:xfrm>
            <a:off x="4391600" y="1561600"/>
            <a:ext cx="4662675" cy="2277724"/>
          </a:xfrm>
          <a:prstGeom prst="rect">
            <a:avLst/>
          </a:prstGeom>
          <a:noFill/>
          <a:ln>
            <a:noFill/>
          </a:ln>
        </p:spPr>
      </p:pic>
      <p:graphicFrame>
        <p:nvGraphicFramePr>
          <p:cNvPr id="191" name="Google Shape;191;p34"/>
          <p:cNvGraphicFramePr/>
          <p:nvPr/>
        </p:nvGraphicFramePr>
        <p:xfrm>
          <a:off x="4561400" y="3784350"/>
          <a:ext cx="3000000" cy="3000000"/>
        </p:xfrm>
        <a:graphic>
          <a:graphicData uri="http://schemas.openxmlformats.org/drawingml/2006/table">
            <a:tbl>
              <a:tblPr>
                <a:noFill/>
                <a:tableStyleId>{FA7DFF6E-A91D-49C7-9625-A001D57D6658}</a:tableStyleId>
              </a:tblPr>
              <a:tblGrid>
                <a:gridCol w="4323075"/>
              </a:tblGrid>
              <a:tr h="381000">
                <a:tc>
                  <a:txBody>
                    <a:bodyPr/>
                    <a:lstStyle/>
                    <a:p>
                      <a:pPr indent="0" lvl="0" marL="0" rtl="0" algn="ctr">
                        <a:spcBef>
                          <a:spcPts val="0"/>
                        </a:spcBef>
                        <a:spcAft>
                          <a:spcPts val="0"/>
                        </a:spcAft>
                        <a:buNone/>
                      </a:pPr>
                      <a:r>
                        <a:rPr lang="el"/>
                        <a:t>Μία από τις </a:t>
                      </a:r>
                      <a:r>
                        <a:rPr lang="el"/>
                        <a:t>κύριες</a:t>
                      </a:r>
                      <a:r>
                        <a:rPr lang="el"/>
                        <a:t> </a:t>
                      </a:r>
                      <a:r>
                        <a:rPr lang="el"/>
                        <a:t>ανησυχίες</a:t>
                      </a:r>
                      <a:r>
                        <a:rPr lang="el"/>
                        <a:t> των ευρωπαιων </a:t>
                      </a:r>
                      <a:r>
                        <a:rPr lang="el"/>
                        <a:t>εταιρων</a:t>
                      </a:r>
                      <a:r>
                        <a:rPr lang="el"/>
                        <a:t> της Τουρκιας ηταν </a:t>
                      </a:r>
                      <a:r>
                        <a:rPr lang="el"/>
                        <a:t>όσον</a:t>
                      </a:r>
                      <a:r>
                        <a:rPr lang="el"/>
                        <a:t> αφορά τη αντιμετώπιση της </a:t>
                      </a:r>
                      <a:r>
                        <a:rPr lang="el"/>
                        <a:t>μειονότητας</a:t>
                      </a:r>
                      <a:r>
                        <a:rPr lang="el"/>
                        <a:t> των κούρδων.</a:t>
                      </a:r>
                      <a:endParaRPr/>
                    </a:p>
                  </a:txBody>
                  <a:tcPr marT="91425" marB="91425" marR="91425" marL="9142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5"/>
          <p:cNvSpPr txBox="1"/>
          <p:nvPr>
            <p:ph type="title"/>
          </p:nvPr>
        </p:nvSpPr>
        <p:spPr>
          <a:xfrm>
            <a:off x="311700" y="0"/>
            <a:ext cx="8520600" cy="97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Η Κοινή Πορεία του Candidate Trio</a:t>
            </a:r>
            <a:endParaRPr sz="2820"/>
          </a:p>
          <a:p>
            <a:pPr indent="0" lvl="0" marL="0" rtl="0" algn="ctr">
              <a:spcBef>
                <a:spcPts val="0"/>
              </a:spcBef>
              <a:spcAft>
                <a:spcPts val="0"/>
              </a:spcAft>
              <a:buSzPts val="990"/>
              <a:buNone/>
            </a:pPr>
            <a:r>
              <a:rPr lang="el" sz="2820"/>
              <a:t>(Ουκρανία,Μολδαβία, Γεωργία) προς την Ε.Ε</a:t>
            </a:r>
            <a:endParaRPr sz="2820"/>
          </a:p>
        </p:txBody>
      </p:sp>
      <p:sp>
        <p:nvSpPr>
          <p:cNvPr id="197" name="Google Shape;197;p35"/>
          <p:cNvSpPr txBox="1"/>
          <p:nvPr>
            <p:ph idx="1" type="body"/>
          </p:nvPr>
        </p:nvSpPr>
        <p:spPr>
          <a:xfrm>
            <a:off x="311700" y="976800"/>
            <a:ext cx="8520600" cy="4166700"/>
          </a:xfrm>
          <a:prstGeom prst="rect">
            <a:avLst/>
          </a:prstGeom>
        </p:spPr>
        <p:txBody>
          <a:bodyPr anchorCtr="0" anchor="t" bIns="91425" lIns="91425" spcFirstLastPara="1" rIns="91425" wrap="square" tIns="91425">
            <a:noAutofit/>
          </a:bodyPr>
          <a:lstStyle/>
          <a:p>
            <a:pPr indent="-309562" lvl="0" marL="457200" rtl="0" algn="l">
              <a:lnSpc>
                <a:spcPct val="105000"/>
              </a:lnSpc>
              <a:spcBef>
                <a:spcPts val="0"/>
              </a:spcBef>
              <a:spcAft>
                <a:spcPts val="0"/>
              </a:spcAft>
              <a:buSzPts val="1275"/>
              <a:buChar char="-"/>
            </a:pPr>
            <a:r>
              <a:rPr i="1" lang="el" sz="1275"/>
              <a:t>2009</a:t>
            </a:r>
            <a:r>
              <a:rPr lang="el" sz="1275"/>
              <a:t>: Δημιουργία της </a:t>
            </a:r>
            <a:r>
              <a:rPr b="1" lang="el" sz="1275"/>
              <a:t>Ανατολικής Συνεργασιας</a:t>
            </a:r>
            <a:r>
              <a:rPr lang="el" sz="1275"/>
              <a:t> (Eastern </a:t>
            </a:r>
            <a:r>
              <a:rPr lang="el" sz="1275"/>
              <a:t>Partnership</a:t>
            </a:r>
            <a:r>
              <a:rPr lang="el" sz="1275"/>
              <a:t>), μια κοινή πρωτοβουλία ώστε να </a:t>
            </a:r>
            <a:r>
              <a:rPr lang="el" sz="1275"/>
              <a:t>γίνουν</a:t>
            </a:r>
            <a:r>
              <a:rPr lang="el" sz="1275"/>
              <a:t> πιο ισχυρές οι σχέσεις </a:t>
            </a:r>
            <a:r>
              <a:rPr lang="el" sz="1275"/>
              <a:t>μεταξύ</a:t>
            </a:r>
            <a:r>
              <a:rPr lang="el" sz="1275"/>
              <a:t> της Ε.Ε και της Ουκρανίας, </a:t>
            </a:r>
            <a:r>
              <a:rPr lang="el" sz="1275"/>
              <a:t>Μολδαβίας</a:t>
            </a:r>
            <a:r>
              <a:rPr lang="el" sz="1275"/>
              <a:t>, Γεωργίας καθώς και της  Αρμενίας, </a:t>
            </a:r>
            <a:r>
              <a:rPr lang="el" sz="1275"/>
              <a:t>Αζερμπαϊτζάν</a:t>
            </a:r>
            <a:r>
              <a:rPr lang="el" sz="1275"/>
              <a:t> και Λευκορωσίας.</a:t>
            </a:r>
            <a:endParaRPr sz="1275"/>
          </a:p>
          <a:p>
            <a:pPr indent="-309562" lvl="0" marL="457200" rtl="0" algn="l">
              <a:lnSpc>
                <a:spcPct val="105000"/>
              </a:lnSpc>
              <a:spcBef>
                <a:spcPts val="0"/>
              </a:spcBef>
              <a:spcAft>
                <a:spcPts val="0"/>
              </a:spcAft>
              <a:buSzPts val="1275"/>
              <a:buChar char="-"/>
            </a:pPr>
            <a:r>
              <a:rPr i="1" lang="el" sz="1275"/>
              <a:t>2014, 8 Απριλιου</a:t>
            </a:r>
            <a:r>
              <a:rPr lang="el" sz="1275"/>
              <a:t>: </a:t>
            </a:r>
            <a:r>
              <a:rPr b="1" lang="el" sz="1275"/>
              <a:t>Ελευθέρωση του </a:t>
            </a:r>
            <a:r>
              <a:rPr b="1" lang="el" sz="1275"/>
              <a:t>καθεστώτος</a:t>
            </a:r>
            <a:r>
              <a:rPr b="1" lang="el" sz="1275"/>
              <a:t> </a:t>
            </a:r>
            <a:r>
              <a:rPr b="1" lang="el" sz="1275"/>
              <a:t>θεωρήσεων</a:t>
            </a:r>
            <a:r>
              <a:rPr lang="el" sz="1275"/>
              <a:t> μεταξύ Ε.Ε και Μολδαβίας και Γεωργίας (μη απαραίτητη </a:t>
            </a:r>
            <a:r>
              <a:rPr lang="el" sz="1275"/>
              <a:t>χρήση</a:t>
            </a:r>
            <a:r>
              <a:rPr lang="el" sz="1275"/>
              <a:t> VISA, αντί του βιομετρικού διαβατηρίου, στην μετακίνηση κατοίκων Γεωργίας, Μολδαβίας  οταν εισέρχονται στο χώρο </a:t>
            </a:r>
            <a:r>
              <a:rPr lang="el" sz="1275"/>
              <a:t>Σένγκεν</a:t>
            </a:r>
            <a:r>
              <a:rPr lang="el" sz="1275"/>
              <a:t>). Την ίδια συμφωνία κατόρθωσε η Ε.Ε με την Ουκρανια τον Απρίλιο του 2016 </a:t>
            </a:r>
            <a:endParaRPr sz="1275"/>
          </a:p>
          <a:p>
            <a:pPr indent="-309562" lvl="0" marL="457200" rtl="0" algn="l">
              <a:lnSpc>
                <a:spcPct val="105000"/>
              </a:lnSpc>
              <a:spcBef>
                <a:spcPts val="0"/>
              </a:spcBef>
              <a:spcAft>
                <a:spcPts val="0"/>
              </a:spcAft>
              <a:buSzPts val="1275"/>
              <a:buChar char="-"/>
            </a:pPr>
            <a:r>
              <a:rPr i="1" lang="el" sz="1275"/>
              <a:t>2016, 1 Ιουλιου</a:t>
            </a:r>
            <a:r>
              <a:rPr lang="el" sz="1275"/>
              <a:t>: </a:t>
            </a:r>
            <a:r>
              <a:rPr lang="el" sz="1275"/>
              <a:t>Τίθενται</a:t>
            </a:r>
            <a:r>
              <a:rPr lang="el" sz="1275"/>
              <a:t> σε πλήρη </a:t>
            </a:r>
            <a:r>
              <a:rPr lang="el" sz="1275"/>
              <a:t>ισχύ</a:t>
            </a:r>
            <a:r>
              <a:rPr lang="el" sz="1275"/>
              <a:t> </a:t>
            </a:r>
            <a:r>
              <a:rPr b="1" lang="el" sz="1275"/>
              <a:t>Συμφωνίες </a:t>
            </a:r>
            <a:r>
              <a:rPr b="1" lang="el" sz="1275"/>
              <a:t>Σύνδεσης</a:t>
            </a:r>
            <a:r>
              <a:rPr lang="el" sz="1275"/>
              <a:t> </a:t>
            </a:r>
            <a:r>
              <a:rPr lang="el" sz="1275"/>
              <a:t>Μολδαβίας</a:t>
            </a:r>
            <a:r>
              <a:rPr lang="el" sz="1275"/>
              <a:t>-ΕΕ και Γεωργίας-Ε.Ε, οι </a:t>
            </a:r>
            <a:r>
              <a:rPr lang="el" sz="1275"/>
              <a:t>οποίες</a:t>
            </a:r>
            <a:r>
              <a:rPr lang="el" sz="1275"/>
              <a:t> </a:t>
            </a:r>
            <a:r>
              <a:rPr lang="el" sz="1275"/>
              <a:t>αποσκοπούν</a:t>
            </a:r>
            <a:r>
              <a:rPr lang="el" sz="1275"/>
              <a:t> στην σταδιακή </a:t>
            </a:r>
            <a:r>
              <a:rPr lang="el" sz="1275"/>
              <a:t>εμπέδωση</a:t>
            </a:r>
            <a:r>
              <a:rPr lang="el" sz="1275"/>
              <a:t> μιας σε βάθος ζώνης </a:t>
            </a:r>
            <a:r>
              <a:rPr lang="el" sz="1275"/>
              <a:t>ελευθέρων</a:t>
            </a:r>
            <a:r>
              <a:rPr lang="el" sz="1275"/>
              <a:t> </a:t>
            </a:r>
            <a:r>
              <a:rPr lang="el" sz="1275"/>
              <a:t>συναλλαγών</a:t>
            </a:r>
            <a:r>
              <a:rPr lang="el" sz="1275"/>
              <a:t>. Με την </a:t>
            </a:r>
            <a:r>
              <a:rPr lang="el" sz="1275"/>
              <a:t>ζώνη</a:t>
            </a:r>
            <a:r>
              <a:rPr lang="el" sz="1275"/>
              <a:t> ελεύθερων συναλλαγών επιτρέπεται η </a:t>
            </a:r>
            <a:r>
              <a:rPr lang="el" sz="1275"/>
              <a:t>πρόσβαση</a:t>
            </a:r>
            <a:r>
              <a:rPr lang="el" sz="1275"/>
              <a:t> των χωρών στην </a:t>
            </a:r>
            <a:r>
              <a:rPr lang="el" sz="1275"/>
              <a:t>Ευρωπαϊκή</a:t>
            </a:r>
            <a:r>
              <a:rPr lang="el" sz="1275"/>
              <a:t> Εσωτερική Αγορά σε συγκεκριμένους </a:t>
            </a:r>
            <a:r>
              <a:rPr lang="el" sz="1275"/>
              <a:t>τομείς</a:t>
            </a:r>
            <a:r>
              <a:rPr lang="el" sz="1275"/>
              <a:t> και τερματισμός στους δασμούς για ποικίλα εισερχόμενα αγαθά απο τις προαναφερόμενες χώρες. Αντίστοιχη συμφωνία </a:t>
            </a:r>
            <a:r>
              <a:rPr lang="el" sz="1275"/>
              <a:t>σύνδεσης</a:t>
            </a:r>
            <a:r>
              <a:rPr lang="el" sz="1275"/>
              <a:t> </a:t>
            </a:r>
            <a:r>
              <a:rPr lang="el" sz="1275"/>
              <a:t>υπογράφηκε</a:t>
            </a:r>
            <a:r>
              <a:rPr lang="el" sz="1275"/>
              <a:t> </a:t>
            </a:r>
            <a:r>
              <a:rPr lang="el" sz="1275"/>
              <a:t>μεταξύ</a:t>
            </a:r>
            <a:r>
              <a:rPr lang="el" sz="1275"/>
              <a:t> της Ε.Ε και της Ουκρανίας το 2014, όμως άρχισε να ισχύει τον </a:t>
            </a:r>
            <a:r>
              <a:rPr lang="el" sz="1275"/>
              <a:t>Σεπτέμβριο</a:t>
            </a:r>
            <a:r>
              <a:rPr lang="el" sz="1275"/>
              <a:t> του 2017.</a:t>
            </a:r>
            <a:endParaRPr sz="1275"/>
          </a:p>
          <a:p>
            <a:pPr indent="-309562" lvl="0" marL="457200" rtl="0" algn="l">
              <a:lnSpc>
                <a:spcPct val="105000"/>
              </a:lnSpc>
              <a:spcBef>
                <a:spcPts val="0"/>
              </a:spcBef>
              <a:spcAft>
                <a:spcPts val="0"/>
              </a:spcAft>
              <a:buSzPts val="1275"/>
              <a:buChar char="-"/>
            </a:pPr>
            <a:r>
              <a:rPr i="1" lang="el" sz="1275"/>
              <a:t>2022</a:t>
            </a:r>
            <a:r>
              <a:rPr lang="el" sz="1275"/>
              <a:t>: Όλες οι χώρες αποστέλλουν αίτημα υποψηφιότητας για </a:t>
            </a:r>
            <a:r>
              <a:rPr lang="el" sz="1275"/>
              <a:t>ένταξη</a:t>
            </a:r>
            <a:r>
              <a:rPr lang="el" sz="1275"/>
              <a:t> στην Ε.Ε έπειτα απο </a:t>
            </a:r>
            <a:r>
              <a:rPr lang="el" sz="1275"/>
              <a:t>την επίθεση της Ρωσικής Ομοσπονδίας στην Ουκρανία εκείνη την χρονιά. Χορηγείται  </a:t>
            </a:r>
            <a:r>
              <a:rPr b="1" lang="el" sz="1275"/>
              <a:t>καθεστως υποψηφιοτητας</a:t>
            </a:r>
            <a:r>
              <a:rPr lang="el" sz="1275"/>
              <a:t> στην Ουκρανία και στην Μολδαβία μεσα στην ίδια χρονιά, ενώ το ίδιο αργεί να συμβεί για την Γεωργία λόγω επίμονων ενστάσεων της Ουγγαρίας αλλά και για λόγους όπως την άρνηση της να θέσει κυρωσεις ενάντια της Ρωσίας (οι οποιοί θα αναλυθούν περαιτέρω παρακάτω). Καταφέρνει όμως επιτέλους να χορηγηθεί και η ίδια καθεστώς υποψηφιότητας τον Δεκέμβριο του 2023.</a:t>
            </a:r>
            <a:endParaRPr sz="1275"/>
          </a:p>
        </p:txBody>
      </p:sp>
      <p:sp>
        <p:nvSpPr>
          <p:cNvPr id="198" name="Google Shape;198;p35"/>
          <p:cNvSpPr/>
          <p:nvPr/>
        </p:nvSpPr>
        <p:spPr>
          <a:xfrm>
            <a:off x="480925" y="1232650"/>
            <a:ext cx="749100" cy="81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204" name="Google Shape;204;p3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5" name="Google Shape;205;p36"/>
          <p:cNvPicPr preferRelativeResize="0"/>
          <p:nvPr/>
        </p:nvPicPr>
        <p:blipFill>
          <a:blip r:embed="rId3">
            <a:alphaModFix/>
          </a:blip>
          <a:stretch>
            <a:fillRect/>
          </a:stretch>
        </p:blipFill>
        <p:spPr>
          <a:xfrm>
            <a:off x="0" y="1"/>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7"/>
          <p:cNvSpPr txBox="1"/>
          <p:nvPr>
            <p:ph type="title"/>
          </p:nvPr>
        </p:nvSpPr>
        <p:spPr>
          <a:xfrm>
            <a:off x="311700" y="155950"/>
            <a:ext cx="8520600" cy="57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Μολδαβία: Σχέσεις με Ε.Ε </a:t>
            </a:r>
            <a:endParaRPr sz="2820"/>
          </a:p>
        </p:txBody>
      </p:sp>
      <p:sp>
        <p:nvSpPr>
          <p:cNvPr id="211" name="Google Shape;211;p37"/>
          <p:cNvSpPr txBox="1"/>
          <p:nvPr>
            <p:ph idx="1" type="body"/>
          </p:nvPr>
        </p:nvSpPr>
        <p:spPr>
          <a:xfrm>
            <a:off x="311700" y="804750"/>
            <a:ext cx="8520600" cy="4023600"/>
          </a:xfrm>
          <a:prstGeom prst="rect">
            <a:avLst/>
          </a:prstGeom>
        </p:spPr>
        <p:txBody>
          <a:bodyPr anchorCtr="0" anchor="t" bIns="91425" lIns="91425" spcFirstLastPara="1" rIns="91425" wrap="square" tIns="91425">
            <a:normAutofit fontScale="70000" lnSpcReduction="20000"/>
          </a:bodyPr>
          <a:lstStyle/>
          <a:p>
            <a:pPr indent="-308610" lvl="0" marL="457200" rtl="0" algn="l">
              <a:spcBef>
                <a:spcPts val="0"/>
              </a:spcBef>
              <a:spcAft>
                <a:spcPts val="0"/>
              </a:spcAft>
              <a:buSzPct val="100000"/>
              <a:buChar char="-"/>
            </a:pPr>
            <a:r>
              <a:rPr i="1" lang="el"/>
              <a:t>2022, 17 Μαρτίου</a:t>
            </a:r>
            <a:r>
              <a:rPr lang="el"/>
              <a:t>: </a:t>
            </a:r>
            <a:r>
              <a:rPr b="1" lang="el"/>
              <a:t>Συμφωνία Συνόρων Μολδαβίας-Ε.Ε</a:t>
            </a:r>
            <a:r>
              <a:rPr lang="el"/>
              <a:t> που επιτρέπει στην Frontex (Οργανισμός Ευρωπαϊκής Συνοριοφυλακής και Ακτοφυλακής) να βοηθήσει την Μολδαβία στην αποδοχή μεταναστών από την Ουκρανία</a:t>
            </a:r>
            <a:endParaRPr/>
          </a:p>
          <a:p>
            <a:pPr indent="-308610" lvl="0" marL="457200" rtl="0" algn="l">
              <a:spcBef>
                <a:spcPts val="0"/>
              </a:spcBef>
              <a:spcAft>
                <a:spcPts val="0"/>
              </a:spcAft>
              <a:buSzPct val="100000"/>
              <a:buChar char="-"/>
            </a:pPr>
            <a:r>
              <a:rPr i="1" lang="el"/>
              <a:t>2023, 24 Απριλίου</a:t>
            </a:r>
            <a:r>
              <a:rPr lang="el"/>
              <a:t>: Αποστολή της Ε.Ε στην Μολδαβία με σκοπό την </a:t>
            </a:r>
            <a:r>
              <a:rPr lang="el"/>
              <a:t>ενίσχυση</a:t>
            </a:r>
            <a:r>
              <a:rPr lang="el"/>
              <a:t> του τομέα ασφαλείας της χώρας ενάντια σε </a:t>
            </a:r>
            <a:r>
              <a:rPr b="1" lang="el"/>
              <a:t>υβριδικές απειλές</a:t>
            </a:r>
            <a:r>
              <a:rPr lang="el"/>
              <a:t> (cybersecurity, χειραγώγηση των πληροφοριών και παρεμβάσεις </a:t>
            </a:r>
            <a:r>
              <a:rPr lang="el"/>
              <a:t>από</a:t>
            </a:r>
            <a:r>
              <a:rPr lang="el"/>
              <a:t> το εξωτερικό). Υπήρξαν </a:t>
            </a:r>
            <a:r>
              <a:rPr lang="el"/>
              <a:t>ανησυχίες</a:t>
            </a:r>
            <a:r>
              <a:rPr lang="el"/>
              <a:t> για τέτοιες απειλές μετα απο </a:t>
            </a:r>
            <a:r>
              <a:rPr lang="el"/>
              <a:t>κατηγορίες</a:t>
            </a:r>
            <a:r>
              <a:rPr lang="el"/>
              <a:t>,  οτι οι διαμαρτυρίες που είχαν ξε</a:t>
            </a:r>
            <a:r>
              <a:rPr lang="el"/>
              <a:t>σηκώσει</a:t>
            </a:r>
            <a:r>
              <a:rPr lang="el"/>
              <a:t> την χωρα λόγω του πληθωρισμού ο οποίος </a:t>
            </a:r>
            <a:r>
              <a:rPr lang="el"/>
              <a:t>είχε</a:t>
            </a:r>
            <a:r>
              <a:rPr lang="el"/>
              <a:t> προκύψει από τις κυρώσεις της Μολδαβίας στην Ρώσια και την παγίωση του εμπορίου μεταξύ των δύο χώρων, ειδικά στην ενέργεια, </a:t>
            </a:r>
            <a:r>
              <a:rPr lang="el"/>
              <a:t>ήταν</a:t>
            </a:r>
            <a:r>
              <a:rPr lang="el"/>
              <a:t> στην πραγματικότητα </a:t>
            </a:r>
            <a:r>
              <a:rPr lang="el"/>
              <a:t>επί</a:t>
            </a:r>
            <a:r>
              <a:rPr lang="el"/>
              <a:t> πληρωμή της Ρωσίας διαμαρτυρίες για να δημιουργήσουν αστάθεια στην χάρα. Οι διαμαρτυρίες αποτέλεσαν εν μέρη το λόγο που η πρωθυπουργός της χώρας Ναταλία Γκαβρίλιτσα, γνώστη για την στάση της υπέρ της ένταξης της Μολδαβίας στην Ε.Ε, </a:t>
            </a:r>
            <a:r>
              <a:rPr lang="el"/>
              <a:t>υπέβαλε</a:t>
            </a:r>
            <a:r>
              <a:rPr lang="el"/>
              <a:t> την παραίτηση τον </a:t>
            </a:r>
            <a:r>
              <a:rPr lang="el"/>
              <a:t>Φεβρουάριο</a:t>
            </a:r>
            <a:r>
              <a:rPr lang="el"/>
              <a:t> του 2023. </a:t>
            </a:r>
            <a:endParaRPr/>
          </a:p>
          <a:p>
            <a:pPr indent="-308610" lvl="0" marL="457200" rtl="0" algn="l">
              <a:spcBef>
                <a:spcPts val="0"/>
              </a:spcBef>
              <a:spcAft>
                <a:spcPts val="0"/>
              </a:spcAft>
              <a:buSzPct val="100000"/>
              <a:buChar char="-"/>
            </a:pPr>
            <a:r>
              <a:rPr i="1" lang="el"/>
              <a:t>2023, 28 Απριλίου</a:t>
            </a:r>
            <a:r>
              <a:rPr lang="el"/>
              <a:t>: Το </a:t>
            </a:r>
            <a:r>
              <a:rPr lang="el"/>
              <a:t>ευρωπαϊκό</a:t>
            </a:r>
            <a:r>
              <a:rPr lang="el"/>
              <a:t> κοινοβούλιο </a:t>
            </a:r>
            <a:r>
              <a:rPr lang="el"/>
              <a:t>υιοθετεί</a:t>
            </a:r>
            <a:r>
              <a:rPr lang="el"/>
              <a:t> μια νέα δομή η οποία του επιτρέπει να επιβάλλει κυρώσεις εναντίων συγκεκριμένων </a:t>
            </a:r>
            <a:r>
              <a:rPr lang="el"/>
              <a:t>ατόμων</a:t>
            </a:r>
            <a:r>
              <a:rPr lang="el"/>
              <a:t> που απειλούν την εθνική κυριαρχία της Μολδαβίας (κυρίως </a:t>
            </a:r>
            <a:r>
              <a:rPr lang="el"/>
              <a:t>Ρώσους</a:t>
            </a:r>
            <a:r>
              <a:rPr lang="el"/>
              <a:t> </a:t>
            </a:r>
            <a:r>
              <a:rPr lang="el"/>
              <a:t>ολιγάρχες</a:t>
            </a:r>
            <a:r>
              <a:rPr lang="el"/>
              <a:t> οι οποίοι </a:t>
            </a:r>
            <a:r>
              <a:rPr lang="el"/>
              <a:t>ήταν</a:t>
            </a:r>
            <a:r>
              <a:rPr lang="el"/>
              <a:t> οι κύριοι </a:t>
            </a:r>
            <a:r>
              <a:rPr lang="el"/>
              <a:t>ύποπτοι</a:t>
            </a:r>
            <a:r>
              <a:rPr lang="el"/>
              <a:t> για τις επι πληρωμή διαμαρτυρίες). 13 ατομα δέχτηκαν κυρώσεις (όπως δέσμευση των </a:t>
            </a:r>
            <a:r>
              <a:rPr lang="el"/>
              <a:t>περιουσιακών</a:t>
            </a:r>
            <a:r>
              <a:rPr lang="el"/>
              <a:t> τους </a:t>
            </a:r>
            <a:r>
              <a:rPr lang="el"/>
              <a:t>στοιχείων</a:t>
            </a:r>
            <a:r>
              <a:rPr lang="el"/>
              <a:t> και ταξιδιωτική </a:t>
            </a:r>
            <a:r>
              <a:rPr lang="el"/>
              <a:t>απαγόρευση</a:t>
            </a:r>
            <a:r>
              <a:rPr lang="el"/>
              <a:t>  μέσα στην Ε.Ε)</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12" name="Google Shape;212;p37"/>
          <p:cNvSpPr/>
          <p:nvPr/>
        </p:nvSpPr>
        <p:spPr>
          <a:xfrm>
            <a:off x="464500" y="1229925"/>
            <a:ext cx="512400" cy="5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8"/>
          <p:cNvSpPr txBox="1"/>
          <p:nvPr>
            <p:ph type="title"/>
          </p:nvPr>
        </p:nvSpPr>
        <p:spPr>
          <a:xfrm>
            <a:off x="311700" y="0"/>
            <a:ext cx="8520600" cy="57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Μολδαβια: Οικονομικες Σχεσεις με Ε.Ε</a:t>
            </a:r>
            <a:endParaRPr sz="2820"/>
          </a:p>
        </p:txBody>
      </p:sp>
      <p:sp>
        <p:nvSpPr>
          <p:cNvPr id="218" name="Google Shape;218;p38"/>
          <p:cNvSpPr txBox="1"/>
          <p:nvPr>
            <p:ph idx="1" type="body"/>
          </p:nvPr>
        </p:nvSpPr>
        <p:spPr>
          <a:xfrm>
            <a:off x="270350" y="640725"/>
            <a:ext cx="8520600" cy="4164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l"/>
              <a:t> </a:t>
            </a:r>
            <a:r>
              <a:rPr lang="el"/>
              <a:t>! Η Ε.Ε αποτελούσε τον </a:t>
            </a:r>
            <a:r>
              <a:rPr b="1" lang="el"/>
              <a:t>μεγαλύτερο εμπορικό </a:t>
            </a:r>
            <a:r>
              <a:rPr b="1" lang="el"/>
              <a:t>εταίρο</a:t>
            </a:r>
            <a:r>
              <a:rPr b="1" lang="el"/>
              <a:t> της Μολδαβίας</a:t>
            </a:r>
            <a:r>
              <a:rPr lang="el"/>
              <a:t> το 2020 (52% όλων των συναλλαγών ήταν με την Ε.Ε)</a:t>
            </a:r>
            <a:endParaRPr/>
          </a:p>
          <a:p>
            <a:pPr indent="0" lvl="0" marL="0" rtl="0" algn="l">
              <a:spcBef>
                <a:spcPts val="1200"/>
              </a:spcBef>
              <a:spcAft>
                <a:spcPts val="0"/>
              </a:spcAft>
              <a:buClr>
                <a:schemeClr val="dk1"/>
              </a:buClr>
              <a:buSzPts val="1100"/>
              <a:buFont typeface="Arial"/>
              <a:buNone/>
            </a:pPr>
            <a:r>
              <a:rPr lang="el"/>
              <a:t>-</a:t>
            </a:r>
            <a:r>
              <a:rPr i="1" lang="el"/>
              <a:t>2021, 2 Ιουνίου</a:t>
            </a:r>
            <a:r>
              <a:rPr lang="el"/>
              <a:t>: 600€ εκ. δόθηκαν </a:t>
            </a:r>
            <a:r>
              <a:rPr lang="el"/>
              <a:t>από</a:t>
            </a:r>
            <a:r>
              <a:rPr lang="el"/>
              <a:t> την Ε.Ε σε ένα </a:t>
            </a:r>
            <a:r>
              <a:rPr lang="el"/>
              <a:t>σχέδιο</a:t>
            </a:r>
            <a:r>
              <a:rPr lang="el"/>
              <a:t> που είχε σκοπό την οικονομική </a:t>
            </a:r>
            <a:r>
              <a:rPr lang="el"/>
              <a:t>ανάκαμψη</a:t>
            </a:r>
            <a:r>
              <a:rPr lang="el"/>
              <a:t> της Μολδαβίας απο τον covid, προωθώντας επενδύσεις στην χώρα</a:t>
            </a:r>
            <a:endParaRPr/>
          </a:p>
          <a:p>
            <a:pPr indent="0" lvl="0" marL="0" rtl="0" algn="l">
              <a:spcBef>
                <a:spcPts val="1200"/>
              </a:spcBef>
              <a:spcAft>
                <a:spcPts val="0"/>
              </a:spcAft>
              <a:buNone/>
            </a:pPr>
            <a:r>
              <a:rPr lang="el"/>
              <a:t>! Μεταξύ του 2022-2024 η Ε.Ε έχει </a:t>
            </a:r>
            <a:r>
              <a:rPr lang="el"/>
              <a:t>δώσει</a:t>
            </a:r>
            <a:r>
              <a:rPr lang="el"/>
              <a:t> 840€ εκ. για ανθρωπιστική </a:t>
            </a:r>
            <a:r>
              <a:rPr lang="el"/>
              <a:t>βοήθεια</a:t>
            </a:r>
            <a:r>
              <a:rPr lang="el"/>
              <a:t> σε </a:t>
            </a:r>
            <a:r>
              <a:rPr lang="el"/>
              <a:t>πολίτες</a:t>
            </a:r>
            <a:r>
              <a:rPr lang="el"/>
              <a:t> που επηρεάστηκαν </a:t>
            </a:r>
            <a:r>
              <a:rPr lang="el"/>
              <a:t>από</a:t>
            </a:r>
            <a:r>
              <a:rPr lang="el"/>
              <a:t> τον πόλεμο στην Ουκρανία (785€ εκ. στην Ουκρανία και 58€ εκ. στην Μολδαβία ώστε να έχει τις κατάλληλες </a:t>
            </a:r>
            <a:r>
              <a:rPr lang="el"/>
              <a:t>εγκαταστάσεις</a:t>
            </a:r>
            <a:r>
              <a:rPr lang="el"/>
              <a:t> για την αποδοχή μεταναστών)</a:t>
            </a:r>
            <a:endParaRPr/>
          </a:p>
          <a:p>
            <a:pPr indent="0" lvl="0" marL="0" rtl="0" algn="l">
              <a:spcBef>
                <a:spcPts val="1200"/>
              </a:spcBef>
              <a:spcAft>
                <a:spcPts val="0"/>
              </a:spcAft>
              <a:buNone/>
            </a:pPr>
            <a:r>
              <a:t/>
            </a:r>
            <a:endParaRPr>
              <a:highlight>
                <a:srgbClr val="FFFFFF"/>
              </a:highlight>
            </a:endParaRPr>
          </a:p>
          <a:p>
            <a:pPr indent="0" lvl="0" marL="0" rtl="0" algn="l">
              <a:spcBef>
                <a:spcPts val="1200"/>
              </a:spcBef>
              <a:spcAft>
                <a:spcPts val="0"/>
              </a:spcAft>
              <a:buNone/>
            </a:pPr>
            <a:r>
              <a:t/>
            </a:r>
            <a:endParaRPr>
              <a:highlight>
                <a:srgbClr val="FFFFFF"/>
              </a:highlight>
            </a:endParaRPr>
          </a:p>
          <a:p>
            <a:pPr indent="0" lvl="0" marL="0" rtl="0" algn="l">
              <a:spcBef>
                <a:spcPts val="1200"/>
              </a:spcBef>
              <a:spcAft>
                <a:spcPts val="1200"/>
              </a:spcAft>
              <a:buNone/>
            </a:pPr>
            <a:r>
              <a:t/>
            </a:r>
            <a:endParaRPr/>
          </a:p>
        </p:txBody>
      </p:sp>
      <p:sp>
        <p:nvSpPr>
          <p:cNvPr id="219" name="Google Shape;219;p38"/>
          <p:cNvSpPr/>
          <p:nvPr/>
        </p:nvSpPr>
        <p:spPr>
          <a:xfrm>
            <a:off x="346025" y="1235675"/>
            <a:ext cx="846900" cy="158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220" name="Google Shape;220;p38"/>
          <p:cNvPicPr preferRelativeResize="0"/>
          <p:nvPr/>
        </p:nvPicPr>
        <p:blipFill rotWithShape="1">
          <a:blip r:embed="rId3">
            <a:alphaModFix/>
          </a:blip>
          <a:srcRect b="52682" l="0" r="0" t="0"/>
          <a:stretch/>
        </p:blipFill>
        <p:spPr>
          <a:xfrm>
            <a:off x="490650" y="3397450"/>
            <a:ext cx="8080000" cy="1674625"/>
          </a:xfrm>
          <a:prstGeom prst="rect">
            <a:avLst/>
          </a:prstGeom>
          <a:noFill/>
          <a:ln>
            <a:noFill/>
          </a:ln>
        </p:spPr>
      </p:pic>
      <p:pic>
        <p:nvPicPr>
          <p:cNvPr id="221" name="Google Shape;221;p38"/>
          <p:cNvPicPr preferRelativeResize="0"/>
          <p:nvPr/>
        </p:nvPicPr>
        <p:blipFill rotWithShape="1">
          <a:blip r:embed="rId3">
            <a:alphaModFix/>
          </a:blip>
          <a:srcRect b="42925" l="0" r="0" t="50000"/>
          <a:stretch/>
        </p:blipFill>
        <p:spPr>
          <a:xfrm>
            <a:off x="7835225" y="3674850"/>
            <a:ext cx="727300" cy="289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9"/>
          <p:cNvSpPr txBox="1"/>
          <p:nvPr>
            <p:ph type="title"/>
          </p:nvPr>
        </p:nvSpPr>
        <p:spPr>
          <a:xfrm>
            <a:off x="311700" y="0"/>
            <a:ext cx="8520600" cy="1016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Μολδαβία: Ένωση με την Ρουμανία ως εναλλακτικός τρόπος ένταξης στην Ε.Ε (1)</a:t>
            </a:r>
            <a:endParaRPr sz="2820"/>
          </a:p>
        </p:txBody>
      </p:sp>
      <p:sp>
        <p:nvSpPr>
          <p:cNvPr id="227" name="Google Shape;227;p39"/>
          <p:cNvSpPr txBox="1"/>
          <p:nvPr>
            <p:ph idx="1" type="body"/>
          </p:nvPr>
        </p:nvSpPr>
        <p:spPr>
          <a:xfrm>
            <a:off x="311700" y="971700"/>
            <a:ext cx="8520600" cy="41268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l"/>
              <a:t>! Ι</a:t>
            </a:r>
            <a:r>
              <a:rPr lang="el" sz="1900"/>
              <a:t>στορικά η Μολδαβία και η Ρουμανία αποτελούσαν την ίδια χώρα από το Βασίλειο της Ρουμανίας (1881) μέχρι τον Β’ Παγκόσμιο Πόλεμο όπου την πήραν οι Σοβιετικοί και επέφεραν επανακατοίκηση με Ουκρανούς και Ρώσους και εισήγαγαν το κυριλλικό αλφάβητο.</a:t>
            </a:r>
            <a:endParaRPr sz="1900"/>
          </a:p>
          <a:p>
            <a:pPr indent="0" lvl="0" marL="0" rtl="0" algn="l">
              <a:spcBef>
                <a:spcPts val="1200"/>
              </a:spcBef>
              <a:spcAft>
                <a:spcPts val="0"/>
              </a:spcAft>
              <a:buNone/>
            </a:pPr>
            <a:r>
              <a:rPr lang="el"/>
              <a:t>! </a:t>
            </a:r>
            <a:r>
              <a:rPr lang="el" sz="1900"/>
              <a:t>Τον </a:t>
            </a:r>
            <a:r>
              <a:rPr i="1" lang="el" sz="1900"/>
              <a:t>Μάιο του 2021</a:t>
            </a:r>
            <a:r>
              <a:rPr lang="el" sz="1900"/>
              <a:t>, σε μια έρευνα της εταιρείας iData στη Μολδαβία, αποκαλύφθηκε ότι το 41% θα ψήφιζε υπέρ μιας ένωσης με τη Ρουμανία. Ενώ το 2018 μια αντίστοιχη έρευνα του Romanian Bureau of Social Research στη Ρουμανία έδειξε ότι το 74% των Ρουμάνων θα ψήφιζε επίσης υπέρ της ένωσης. Αυτά τα ποσοστά έχουν πέσει από τότε, διότι:</a:t>
            </a:r>
            <a:endParaRPr sz="1900"/>
          </a:p>
          <a:p>
            <a:pPr indent="-342309" lvl="0" marL="457200" rtl="0" algn="l">
              <a:spcBef>
                <a:spcPts val="1200"/>
              </a:spcBef>
              <a:spcAft>
                <a:spcPts val="0"/>
              </a:spcAft>
              <a:buSzPct val="130641"/>
              <a:buChar char="-"/>
            </a:pPr>
            <a:r>
              <a:rPr b="1" lang="el" sz="1958"/>
              <a:t>Υπερδνειστερία</a:t>
            </a:r>
            <a:r>
              <a:rPr lang="el" sz="1958"/>
              <a:t> (</a:t>
            </a:r>
            <a:r>
              <a:rPr lang="el" sz="1958"/>
              <a:t>Τρανσνίστρια</a:t>
            </a:r>
            <a:r>
              <a:rPr lang="el" sz="1958"/>
              <a:t>): Μια αποσχισθείσα περιοχή της Μολδαβίας από το 1990, υποστηριζόμενη και υπό την επιρροή της Ρωσικής Ομοσπονδίας, η οποία κατέχει και στρατιωτική παρουσία στην περιοχή με τη μορφή 1.500 Ρώσων φαντάρων παρόντων, οι οποίοι έχουν τον ρόλο ειρηνευτικών δυνάμεων στην περιοχή. Η περιοχή αποτελείται στην πλειοψηφία της από εθνικά Ρώσους και ρωσόφωνο πληθυσμό. Έτσι, ειδικά μετά την επίθεση της Ουκρανίας, η Ρουμανία φανερώνει ενδοιασμό στην ένωση μιας χώρας με τόσο μεγάλο ρωσικό πληθυσμό, ανησυχώντας ότι στο μέλλον η ασφάλεια της ρωσικής μειονότητας μπορεί να χρησιμοποιηθεί ως δικαιολογία από τη Ρωσία για επίθεση στη χώρα, όπως υποστηρίζει ότι έγινε και στην Ουκρανία. Κυρίως, όμως, ανησυχεί για την επιρροή και την στρατιωτική παρουσία που κατέχει η Ρωσία σε αυτή την περιοχή. Συνεπώς, για να υπάρξει ρεαλιστική πιθανότητα ένωσης των δύο χωρών, η Μολδαβία θα πρέπει να “αφήσει πίσω” την Υπερδνειστερία.</a:t>
            </a:r>
            <a:endParaRPr sz="2558"/>
          </a:p>
        </p:txBody>
      </p:sp>
      <p:sp>
        <p:nvSpPr>
          <p:cNvPr id="228" name="Google Shape;228;p39"/>
          <p:cNvSpPr/>
          <p:nvPr/>
        </p:nvSpPr>
        <p:spPr>
          <a:xfrm>
            <a:off x="454600" y="1237525"/>
            <a:ext cx="479700" cy="50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0"/>
          <p:cNvSpPr txBox="1"/>
          <p:nvPr>
            <p:ph type="title"/>
          </p:nvPr>
        </p:nvSpPr>
        <p:spPr>
          <a:xfrm>
            <a:off x="311700" y="0"/>
            <a:ext cx="8520600" cy="1564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ct val="31395"/>
              <a:buFont typeface="Arial"/>
              <a:buNone/>
            </a:pPr>
            <a:r>
              <a:rPr lang="el" sz="3153"/>
              <a:t>Μολδαβία: Ένωση με την Ρουμανία ως εναλλακτικός τρόπος ένταξης στην Ε.Ε (2)</a:t>
            </a:r>
            <a:endParaRPr sz="3153"/>
          </a:p>
          <a:p>
            <a:pPr indent="0" lvl="0" marL="0" rtl="0" algn="l">
              <a:spcBef>
                <a:spcPts val="0"/>
              </a:spcBef>
              <a:spcAft>
                <a:spcPts val="0"/>
              </a:spcAft>
              <a:buNone/>
            </a:pPr>
            <a:r>
              <a:t/>
            </a:r>
            <a:endParaRPr/>
          </a:p>
        </p:txBody>
      </p:sp>
      <p:sp>
        <p:nvSpPr>
          <p:cNvPr id="234" name="Google Shape;234;p40"/>
          <p:cNvSpPr txBox="1"/>
          <p:nvPr>
            <p:ph idx="1" type="body"/>
          </p:nvPr>
        </p:nvSpPr>
        <p:spPr>
          <a:xfrm>
            <a:off x="311700" y="1452450"/>
            <a:ext cx="8520600" cy="3574500"/>
          </a:xfrm>
          <a:prstGeom prst="rect">
            <a:avLst/>
          </a:prstGeom>
        </p:spPr>
        <p:txBody>
          <a:bodyPr anchorCtr="0" anchor="t" bIns="91425" lIns="91425" spcFirstLastPara="1" rIns="91425" wrap="square" tIns="91425">
            <a:normAutofit fontScale="62500" lnSpcReduction="20000"/>
          </a:bodyPr>
          <a:lstStyle/>
          <a:p>
            <a:pPr indent="-329803" lvl="0" marL="457200" rtl="0" algn="l">
              <a:spcBef>
                <a:spcPts val="0"/>
              </a:spcBef>
              <a:spcAft>
                <a:spcPts val="0"/>
              </a:spcAft>
              <a:buSzPct val="100000"/>
              <a:buChar char="-"/>
            </a:pPr>
            <a:r>
              <a:rPr lang="el" sz="2550"/>
              <a:t>Η Ρουμανία είναι μέλος του </a:t>
            </a:r>
            <a:r>
              <a:rPr b="1" lang="el" sz="2550"/>
              <a:t>ΝΑΤΟ</a:t>
            </a:r>
            <a:r>
              <a:rPr lang="el" sz="2550"/>
              <a:t> από το 2004, στο οποίο θα πρέπει να ενταχθεί και η Μολδαβία σε μια υποθετική ένωση, κάτι τέτοιο όμως της απαγορεύει το ίδιο της το σύνταγμα, θέτοντας αντισυνταγματική οποιαδήποτε στρατιωτική συμμαχία με άλλα κράτη.</a:t>
            </a:r>
            <a:endParaRPr sz="2550"/>
          </a:p>
          <a:p>
            <a:pPr indent="-349409" lvl="0" marL="457200" rtl="0" algn="l">
              <a:spcBef>
                <a:spcPts val="0"/>
              </a:spcBef>
              <a:spcAft>
                <a:spcPts val="0"/>
              </a:spcAft>
              <a:buSzPct val="119373"/>
              <a:buChar char="-"/>
            </a:pPr>
            <a:r>
              <a:rPr lang="el" sz="2550"/>
              <a:t>Η πρωτεύουσα της χώρας θα γινόταν αυτομάτως το Βουκουρέστι, αφήνοντας το Κισινάου με </a:t>
            </a:r>
            <a:r>
              <a:rPr b="1" lang="el" sz="2550"/>
              <a:t>λιγότερη πολιτική δύναμη</a:t>
            </a:r>
            <a:r>
              <a:rPr lang="el" sz="2550"/>
              <a:t> στον έλεγχο των πολιτικών υποθέσεων της Μολδαβίας</a:t>
            </a:r>
            <a:r>
              <a:rPr lang="el" sz="2444"/>
              <a:t>.</a:t>
            </a:r>
            <a:endParaRPr sz="3044"/>
          </a:p>
          <a:p>
            <a:pPr indent="-355303" lvl="0" marL="457200" rtl="0" algn="l">
              <a:spcBef>
                <a:spcPts val="0"/>
              </a:spcBef>
              <a:spcAft>
                <a:spcPts val="0"/>
              </a:spcAft>
              <a:buSzPct val="123143"/>
              <a:buChar char="-"/>
            </a:pPr>
            <a:r>
              <a:rPr lang="el" sz="2592"/>
              <a:t>Μειονότητες όπως οι Γκαγκαούζοι (θρησκευτικά ορθόδοξοι και εθνικά Τούρκοι) στην πλειοψηφία τους προτιμούν σχέσεις με τη Μόσχα παρά με την Ε.Ε. (το 2014 το 91% ψήφισαν για ένταξη στην τελωνειακή ένωση της Μόσχας αντί της ένταξης στην Ε.Ε.).</a:t>
            </a:r>
            <a:endParaRPr sz="3192"/>
          </a:p>
          <a:p>
            <a:pPr indent="0" lvl="0" marL="0" rtl="0" algn="l">
              <a:spcBef>
                <a:spcPts val="1200"/>
              </a:spcBef>
              <a:spcAft>
                <a:spcPts val="0"/>
              </a:spcAft>
              <a:buClr>
                <a:schemeClr val="dk1"/>
              </a:buClr>
              <a:buSzPct val="61111"/>
              <a:buFont typeface="Arial"/>
              <a:buNone/>
            </a:pPr>
            <a:r>
              <a:rPr lang="el"/>
              <a:t> </a:t>
            </a:r>
            <a:endParaRPr/>
          </a:p>
          <a:p>
            <a:pPr indent="0" lvl="0" marL="0" rtl="0" algn="l">
              <a:spcBef>
                <a:spcPts val="120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240" name="Google Shape;240;p4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1" name="Google Shape;241;p41"/>
          <p:cNvPicPr preferRelativeResize="0"/>
          <p:nvPr/>
        </p:nvPicPr>
        <p:blipFill>
          <a:blip r:embed="rId3">
            <a:alphaModFix/>
          </a:blip>
          <a:stretch>
            <a:fillRect/>
          </a:stretch>
        </p:blipFill>
        <p:spPr>
          <a:xfrm>
            <a:off x="1" y="0"/>
            <a:ext cx="4572000" cy="5143500"/>
          </a:xfrm>
          <a:prstGeom prst="rect">
            <a:avLst/>
          </a:prstGeom>
          <a:noFill/>
          <a:ln>
            <a:noFill/>
          </a:ln>
        </p:spPr>
      </p:pic>
      <p:pic>
        <p:nvPicPr>
          <p:cNvPr id="242" name="Google Shape;242;p41"/>
          <p:cNvPicPr preferRelativeResize="0"/>
          <p:nvPr/>
        </p:nvPicPr>
        <p:blipFill>
          <a:blip r:embed="rId4">
            <a:alphaModFix/>
          </a:blip>
          <a:stretch>
            <a:fillRect/>
          </a:stretch>
        </p:blipFill>
        <p:spPr>
          <a:xfrm>
            <a:off x="4572000" y="0"/>
            <a:ext cx="4572001"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2"/>
          <p:cNvSpPr txBox="1"/>
          <p:nvPr>
            <p:ph type="title"/>
          </p:nvPr>
        </p:nvSpPr>
        <p:spPr>
          <a:xfrm>
            <a:off x="311700" y="0"/>
            <a:ext cx="8520600" cy="54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Γεωργία: Πρώτη Προσπάθεια ένταξης στην Δύση</a:t>
            </a:r>
            <a:endParaRPr sz="2820"/>
          </a:p>
        </p:txBody>
      </p:sp>
      <p:sp>
        <p:nvSpPr>
          <p:cNvPr id="248" name="Google Shape;248;p42"/>
          <p:cNvSpPr txBox="1"/>
          <p:nvPr>
            <p:ph idx="1" type="body"/>
          </p:nvPr>
        </p:nvSpPr>
        <p:spPr>
          <a:xfrm>
            <a:off x="311700" y="548100"/>
            <a:ext cx="8520600" cy="4595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i="1" lang="el"/>
              <a:t>2003</a:t>
            </a:r>
            <a:r>
              <a:rPr lang="el"/>
              <a:t>: </a:t>
            </a:r>
            <a:r>
              <a:rPr b="1" lang="el"/>
              <a:t>Επανάσταση των Ρόδων</a:t>
            </a:r>
            <a:r>
              <a:rPr lang="el"/>
              <a:t>, μια επανάσταση που αποτελούνταν από ειρηνικές διαμαρτυρίες και είχε ως αποτέλεσμα την παραίτηση του ρωσόφιλου προέδρου Έντβαρντ Σεβαρντνάντζε. Την θέση του πήρε ο ανοιχτά φιλοδυτικός Μίκαελ Σαακασβίλι και δεν καθυστέρησε να χτίσει την συνεργασία της χώρας του με την Δύση</a:t>
            </a:r>
            <a:endParaRPr/>
          </a:p>
          <a:p>
            <a:pPr indent="0" lvl="0" marL="0" rtl="0" algn="l">
              <a:spcBef>
                <a:spcPts val="1200"/>
              </a:spcBef>
              <a:spcAft>
                <a:spcPts val="0"/>
              </a:spcAft>
              <a:buNone/>
            </a:pPr>
            <a:r>
              <a:rPr i="1" lang="el"/>
              <a:t>2005</a:t>
            </a:r>
            <a:r>
              <a:rPr lang="el"/>
              <a:t>: </a:t>
            </a:r>
            <a:r>
              <a:rPr lang="el" sz="1750"/>
              <a:t>Ολοκλήρωση του </a:t>
            </a:r>
            <a:r>
              <a:rPr b="1" lang="el" sz="1750"/>
              <a:t>αγωγού μεταφοράς πετρελαίου μέσω των Μπακού (Αζερμπαϊτζάν) - </a:t>
            </a:r>
            <a:r>
              <a:rPr b="1" lang="el" sz="1750"/>
              <a:t>Τιφλίδας</a:t>
            </a:r>
            <a:r>
              <a:rPr b="1" lang="el" sz="1750"/>
              <a:t> (Γεωργία) - </a:t>
            </a:r>
            <a:r>
              <a:rPr b="1" lang="el" sz="1750"/>
              <a:t>Τσεϊχάν</a:t>
            </a:r>
            <a:r>
              <a:rPr b="1" lang="el" sz="1750"/>
              <a:t> (Τουρκία)</a:t>
            </a:r>
            <a:r>
              <a:rPr lang="el" sz="1750"/>
              <a:t>. Έτσι επιτέλους ανοίγουν οι πόρτες στις πηγές πετρελαίου του Αζερμπαϊτζάν για τη Δύση, κόβοντας τελείως τη Ρωσία ως διαμεσολαβητή.</a:t>
            </a:r>
            <a:endParaRPr sz="1750"/>
          </a:p>
          <a:p>
            <a:pPr indent="0" lvl="0" marL="0" rtl="0" algn="l">
              <a:spcBef>
                <a:spcPts val="1200"/>
              </a:spcBef>
              <a:spcAft>
                <a:spcPts val="0"/>
              </a:spcAft>
              <a:buNone/>
            </a:pPr>
            <a:r>
              <a:rPr i="1" lang="el"/>
              <a:t>2006</a:t>
            </a:r>
            <a:r>
              <a:rPr lang="el"/>
              <a:t>:  </a:t>
            </a:r>
            <a:r>
              <a:rPr lang="el" sz="1900"/>
              <a:t>Αποχώρηση από το συμβούλιο ασφαλείας της </a:t>
            </a:r>
            <a:r>
              <a:rPr b="1" lang="el" sz="1900"/>
              <a:t>Κοινοπολιτεία Ανεξαρτήτων Κρατών</a:t>
            </a:r>
            <a:r>
              <a:rPr lang="el" sz="1900"/>
              <a:t> (Οργανισμός που δημιουργήθηκε μεταξύ χωρών της πρώην Ε.Σ.Σ.Δ. μετά τη διάλυσή της που προωθεί τη συνεργασία σε οικονομικές, πολιτικές και στρατιωτικές υποθέσεις μεταξύ των χωρών). Κίνηση η οποία έκανε ξεκάθαρη την επιθυμία της Γεωργίας να συμμετέχει στο ΝΑΤΟ.</a:t>
            </a:r>
            <a:endParaRPr sz="1900"/>
          </a:p>
          <a:p>
            <a:pPr indent="0" lvl="0" marL="0" rtl="0" algn="l">
              <a:spcBef>
                <a:spcPts val="1200"/>
              </a:spcBef>
              <a:spcAft>
                <a:spcPts val="1200"/>
              </a:spcAft>
              <a:buNone/>
            </a:pPr>
            <a:r>
              <a:rPr i="1" lang="el"/>
              <a:t>2008</a:t>
            </a:r>
            <a:r>
              <a:rPr lang="el"/>
              <a:t>: </a:t>
            </a:r>
            <a:r>
              <a:rPr b="1" lang="el" sz="1940"/>
              <a:t>Ρωσο-Γεωργιανός Πόλεμος</a:t>
            </a:r>
            <a:r>
              <a:rPr lang="el" sz="1940"/>
              <a:t>: Με αφορμή μια μετακίνηση γεωργιανών στρατευμάτων στις ιστορικά “ανήσυχες” περιοχές της Νότιας </a:t>
            </a:r>
            <a:r>
              <a:rPr lang="el" sz="1940"/>
              <a:t>Οσετίας</a:t>
            </a:r>
            <a:r>
              <a:rPr lang="el" sz="1940"/>
              <a:t> και Αμπχαζίας (οι οποίες νόμιμα αποτελούν έδαφος της Γεωργίας) αλλά στην πραγματικότητα ως αντίδραση στις φιλοδυτικές μεταρρυθμίσεις της Γεωργίας, η Ρωσία ξεκίνησε έναν πενθήμερο πόλεμο κατά της Γεωργίας, ο οποίος είχε ως αποτέλεσμα οι προαναφερόμενες περιοχές να αφεθούν στον έλεγχο της Ρωσίας και να κηρυχθούν ανεξάρτητες. </a:t>
            </a:r>
            <a:r>
              <a:rPr b="1" lang="el" sz="1940"/>
              <a:t>Η Ρωσία κατάφερε να διαλύσει τις φιλοδυτικές φιλοδοξίες της Γεωργίας και να ανακτήσει την επιρροή της στον Καύκασο.</a:t>
            </a:r>
            <a:endParaRPr b="1" sz="2540"/>
          </a:p>
        </p:txBody>
      </p:sp>
      <p:sp>
        <p:nvSpPr>
          <p:cNvPr id="249" name="Google Shape;249;p42"/>
          <p:cNvSpPr/>
          <p:nvPr/>
        </p:nvSpPr>
        <p:spPr>
          <a:xfrm>
            <a:off x="404875" y="1232175"/>
            <a:ext cx="616500" cy="68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255" name="Google Shape;255;p43"/>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6" name="Google Shape;256;p43"/>
          <p:cNvPicPr preferRelativeResize="0"/>
          <p:nvPr/>
        </p:nvPicPr>
        <p:blipFill>
          <a:blip r:embed="rId3">
            <a:alphaModFix/>
          </a:blip>
          <a:stretch>
            <a:fillRect/>
          </a:stretch>
        </p:blipFill>
        <p:spPr>
          <a:xfrm>
            <a:off x="0" y="-8025"/>
            <a:ext cx="4571999" cy="2571750"/>
          </a:xfrm>
          <a:prstGeom prst="rect">
            <a:avLst/>
          </a:prstGeom>
          <a:noFill/>
          <a:ln>
            <a:noFill/>
          </a:ln>
        </p:spPr>
      </p:pic>
      <p:pic>
        <p:nvPicPr>
          <p:cNvPr id="257" name="Google Shape;257;p43"/>
          <p:cNvPicPr preferRelativeResize="0"/>
          <p:nvPr/>
        </p:nvPicPr>
        <p:blipFill rotWithShape="1">
          <a:blip r:embed="rId4">
            <a:alphaModFix/>
          </a:blip>
          <a:srcRect b="17224" l="3595" r="22109" t="18338"/>
          <a:stretch/>
        </p:blipFill>
        <p:spPr>
          <a:xfrm>
            <a:off x="4572000" y="0"/>
            <a:ext cx="4572000" cy="2571750"/>
          </a:xfrm>
          <a:prstGeom prst="rect">
            <a:avLst/>
          </a:prstGeom>
          <a:noFill/>
          <a:ln>
            <a:noFill/>
          </a:ln>
        </p:spPr>
      </p:pic>
      <p:pic>
        <p:nvPicPr>
          <p:cNvPr id="258" name="Google Shape;258;p43"/>
          <p:cNvPicPr preferRelativeResize="0"/>
          <p:nvPr/>
        </p:nvPicPr>
        <p:blipFill rotWithShape="1">
          <a:blip r:embed="rId5">
            <a:alphaModFix/>
          </a:blip>
          <a:srcRect b="25667" l="0" r="12388" t="0"/>
          <a:stretch/>
        </p:blipFill>
        <p:spPr>
          <a:xfrm>
            <a:off x="0" y="2571750"/>
            <a:ext cx="4572000" cy="2571750"/>
          </a:xfrm>
          <a:prstGeom prst="rect">
            <a:avLst/>
          </a:prstGeom>
          <a:noFill/>
          <a:ln>
            <a:noFill/>
          </a:ln>
        </p:spPr>
      </p:pic>
      <p:pic>
        <p:nvPicPr>
          <p:cNvPr id="259" name="Google Shape;259;p43"/>
          <p:cNvPicPr preferRelativeResize="0"/>
          <p:nvPr/>
        </p:nvPicPr>
        <p:blipFill>
          <a:blip r:embed="rId6">
            <a:alphaModFix/>
          </a:blip>
          <a:stretch>
            <a:fillRect/>
          </a:stretch>
        </p:blipFill>
        <p:spPr>
          <a:xfrm>
            <a:off x="4572000" y="2563725"/>
            <a:ext cx="4572000" cy="2571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6"/>
          <p:cNvSpPr txBox="1"/>
          <p:nvPr>
            <p:ph type="title"/>
          </p:nvPr>
        </p:nvSpPr>
        <p:spPr>
          <a:xfrm>
            <a:off x="387900" y="1517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l"/>
              <a:t>Περιεχόμενα</a:t>
            </a:r>
            <a:endParaRPr/>
          </a:p>
        </p:txBody>
      </p:sp>
      <p:sp>
        <p:nvSpPr>
          <p:cNvPr id="133" name="Google Shape;133;p26"/>
          <p:cNvSpPr txBox="1"/>
          <p:nvPr>
            <p:ph idx="1" type="body"/>
          </p:nvPr>
        </p:nvSpPr>
        <p:spPr>
          <a:xfrm>
            <a:off x="387900" y="1379875"/>
            <a:ext cx="8368200" cy="35751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b="1" lang="el"/>
              <a:t>Τα κριτήρια της Κοπεγχάγης</a:t>
            </a:r>
            <a:endParaRPr b="1"/>
          </a:p>
          <a:p>
            <a:pPr indent="-334327" lvl="0" marL="457200" rtl="0" algn="l">
              <a:spcBef>
                <a:spcPts val="0"/>
              </a:spcBef>
              <a:spcAft>
                <a:spcPts val="0"/>
              </a:spcAft>
              <a:buSzPct val="100000"/>
              <a:buChar char="●"/>
            </a:pPr>
            <a:r>
              <a:rPr b="1" lang="el"/>
              <a:t>Διαδικασία Ένταξης στην Ε.Ε</a:t>
            </a:r>
            <a:endParaRPr b="1"/>
          </a:p>
          <a:p>
            <a:pPr indent="-334327" lvl="0" marL="457200" rtl="0" algn="l">
              <a:spcBef>
                <a:spcPts val="0"/>
              </a:spcBef>
              <a:spcAft>
                <a:spcPts val="0"/>
              </a:spcAft>
              <a:buSzPct val="100000"/>
              <a:buChar char="●"/>
            </a:pPr>
            <a:r>
              <a:rPr b="1" lang="el"/>
              <a:t>Τουρκία</a:t>
            </a:r>
            <a:r>
              <a:rPr lang="el"/>
              <a:t> : Ιστορική αναδρομή, Γ</a:t>
            </a:r>
            <a:r>
              <a:rPr lang="el"/>
              <a:t>ιατι να ενταχθει η τουρκια στην ΕΕ;</a:t>
            </a:r>
            <a:endParaRPr/>
          </a:p>
          <a:p>
            <a:pPr indent="-334327" lvl="0" marL="457200" rtl="0" algn="l">
              <a:spcBef>
                <a:spcPts val="0"/>
              </a:spcBef>
              <a:spcAft>
                <a:spcPts val="0"/>
              </a:spcAft>
              <a:buSzPct val="100000"/>
              <a:buChar char="●"/>
            </a:pPr>
            <a:r>
              <a:rPr lang="el"/>
              <a:t>Η Κοινή Πορεία του </a:t>
            </a:r>
            <a:r>
              <a:rPr b="1" lang="el"/>
              <a:t>Candidate Trio</a:t>
            </a:r>
            <a:r>
              <a:rPr lang="el"/>
              <a:t> προς την ΕΕ</a:t>
            </a:r>
            <a:endParaRPr/>
          </a:p>
          <a:p>
            <a:pPr indent="-334327" lvl="0" marL="457200" rtl="0" algn="l">
              <a:spcBef>
                <a:spcPts val="0"/>
              </a:spcBef>
              <a:spcAft>
                <a:spcPts val="0"/>
              </a:spcAft>
              <a:buSzPct val="100000"/>
              <a:buChar char="●"/>
            </a:pPr>
            <a:r>
              <a:rPr b="1" lang="el"/>
              <a:t>Μολδαβία</a:t>
            </a:r>
            <a:r>
              <a:rPr lang="el"/>
              <a:t>: Πολιτικές σχέσεις με Ε.Ε, </a:t>
            </a:r>
            <a:r>
              <a:rPr lang="el"/>
              <a:t>Οικονομικές σχέσεις με Ε.Ε, Ένωση με την Ρουμανία ως εναλλακτικός τρόπος ένταξης στην Ε.Ε</a:t>
            </a:r>
            <a:endParaRPr/>
          </a:p>
          <a:p>
            <a:pPr indent="-334327" lvl="0" marL="457200" rtl="0" algn="l">
              <a:spcBef>
                <a:spcPts val="0"/>
              </a:spcBef>
              <a:spcAft>
                <a:spcPts val="0"/>
              </a:spcAft>
              <a:buSzPct val="100000"/>
              <a:buChar char="●"/>
            </a:pPr>
            <a:r>
              <a:rPr b="1" lang="el"/>
              <a:t>Γεωργία</a:t>
            </a:r>
            <a:r>
              <a:rPr lang="el"/>
              <a:t>: </a:t>
            </a:r>
            <a:r>
              <a:rPr lang="el"/>
              <a:t>Πρώτη</a:t>
            </a:r>
            <a:r>
              <a:rPr lang="el"/>
              <a:t> προσπάθεια ένταξης στη Δύση, </a:t>
            </a:r>
            <a:r>
              <a:rPr lang="el"/>
              <a:t>Δυσκολίες ένταξης στην Ε.Ε</a:t>
            </a:r>
            <a:endParaRPr/>
          </a:p>
          <a:p>
            <a:pPr indent="-334327" lvl="0" marL="457200" rtl="0" algn="l">
              <a:spcBef>
                <a:spcPts val="0"/>
              </a:spcBef>
              <a:spcAft>
                <a:spcPts val="0"/>
              </a:spcAft>
              <a:buSzPct val="100000"/>
              <a:buChar char="●"/>
            </a:pPr>
            <a:r>
              <a:rPr b="1" lang="el"/>
              <a:t>Ουκρανία</a:t>
            </a:r>
            <a:r>
              <a:rPr lang="el"/>
              <a:t>: Σχέσεις με την Ε.Ε, </a:t>
            </a:r>
            <a:r>
              <a:rPr lang="el"/>
              <a:t>Καταπολέμηση μείζονος διαφθοράς</a:t>
            </a:r>
            <a:endParaRPr/>
          </a:p>
          <a:p>
            <a:pPr indent="-334327" lvl="0" marL="457200" rtl="0" algn="l">
              <a:spcBef>
                <a:spcPts val="0"/>
              </a:spcBef>
              <a:spcAft>
                <a:spcPts val="0"/>
              </a:spcAft>
              <a:buSzPct val="100000"/>
              <a:buChar char="●"/>
            </a:pPr>
            <a:r>
              <a:rPr lang="el"/>
              <a:t>Οι χώρες των </a:t>
            </a:r>
            <a:r>
              <a:rPr b="1" lang="el"/>
              <a:t>Δυτικών Βαλκανίων</a:t>
            </a:r>
            <a:endParaRPr b="1"/>
          </a:p>
          <a:p>
            <a:pPr indent="-334327" lvl="0" marL="457200" rtl="0" algn="l">
              <a:spcBef>
                <a:spcPts val="0"/>
              </a:spcBef>
              <a:spcAft>
                <a:spcPts val="0"/>
              </a:spcAft>
              <a:buSzPct val="100000"/>
              <a:buChar char="●"/>
            </a:pPr>
            <a:r>
              <a:rPr lang="el"/>
              <a:t>Τρέχουσα σχέση Δυτικών Βαλκανίων με την ΕΕ</a:t>
            </a:r>
            <a:endParaRPr/>
          </a:p>
          <a:p>
            <a:pPr indent="-334327" lvl="0" marL="457200" rtl="0" algn="l">
              <a:spcBef>
                <a:spcPts val="0"/>
              </a:spcBef>
              <a:spcAft>
                <a:spcPts val="0"/>
              </a:spcAft>
              <a:buSzPct val="100000"/>
              <a:buChar char="●"/>
            </a:pPr>
            <a:r>
              <a:rPr lang="el"/>
              <a:t>Ιστορική Αναδρομή</a:t>
            </a:r>
            <a:endParaRPr/>
          </a:p>
          <a:p>
            <a:pPr indent="-334327" lvl="0" marL="457200" rtl="0" algn="l">
              <a:spcBef>
                <a:spcPts val="0"/>
              </a:spcBef>
              <a:spcAft>
                <a:spcPts val="0"/>
              </a:spcAft>
              <a:buSzPct val="100000"/>
              <a:buChar char="●"/>
            </a:pPr>
            <a:r>
              <a:rPr lang="el"/>
              <a:t>Διαμάχη </a:t>
            </a:r>
            <a:r>
              <a:rPr b="1" lang="el"/>
              <a:t>Σερβίας - Κοσόβου</a:t>
            </a:r>
            <a:endParaRPr b="1"/>
          </a:p>
          <a:p>
            <a:pPr indent="-334327" lvl="0" marL="457200" rtl="0" algn="l">
              <a:spcBef>
                <a:spcPts val="0"/>
              </a:spcBef>
              <a:spcAft>
                <a:spcPts val="0"/>
              </a:spcAft>
              <a:buSzPct val="100000"/>
              <a:buChar char="●"/>
            </a:pPr>
            <a:r>
              <a:rPr lang="el"/>
              <a:t>Στατιστικά στοιχεία Βαλκανίων</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4"/>
          <p:cNvSpPr txBox="1"/>
          <p:nvPr>
            <p:ph type="title"/>
          </p:nvPr>
        </p:nvSpPr>
        <p:spPr>
          <a:xfrm>
            <a:off x="311700" y="0"/>
            <a:ext cx="8520600" cy="530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Γεωργία: Δυσκολίες Ένταξης στην Ε.Ε (1)</a:t>
            </a:r>
            <a:endParaRPr sz="2820"/>
          </a:p>
        </p:txBody>
      </p:sp>
      <p:sp>
        <p:nvSpPr>
          <p:cNvPr id="265" name="Google Shape;265;p44"/>
          <p:cNvSpPr txBox="1"/>
          <p:nvPr>
            <p:ph idx="1" type="body"/>
          </p:nvPr>
        </p:nvSpPr>
        <p:spPr>
          <a:xfrm>
            <a:off x="311700" y="614025"/>
            <a:ext cx="8520600" cy="44886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l" sz="1700"/>
              <a:t>! </a:t>
            </a:r>
            <a:r>
              <a:rPr lang="el"/>
              <a:t>Το πιο εμφανές πρόβλημα που πλήττει την πορεία της Γεωργίας στην Ε.Ε. είναι η αντιμετώπιση της </a:t>
            </a:r>
            <a:r>
              <a:rPr b="1" lang="el"/>
              <a:t>ολιγαρχίας</a:t>
            </a:r>
            <a:r>
              <a:rPr lang="el"/>
              <a:t> που κυριαρχεί στη χώρα. Εκτός από το ότι η ύπαρξη ολιγαρχίας από μόνη της είναι ενάντια στα κριτήρια και προϋποθέσεις για την ένταξη στην Ε.Ε., είναι ακόμα πιο δύσκολο να αγνοηθεί το σκάνδαλο που συνδέει τον πρώην πρωθυπουργό και ιδρυτή του τρέχοντος κυβερνώντος κόμματος της Γεωργίας, Μπιτζίνα Ιβανισβίλι, με Ρώσους ολιγάρχες και </a:t>
            </a:r>
            <a:r>
              <a:rPr lang="el"/>
              <a:t>εταιρείες</a:t>
            </a:r>
            <a:r>
              <a:rPr lang="el"/>
              <a:t> offshore στη Ρωσία.</a:t>
            </a:r>
            <a:endParaRPr/>
          </a:p>
          <a:p>
            <a:pPr indent="0" lvl="0" marL="0" rtl="0" algn="l">
              <a:spcBef>
                <a:spcPts val="1200"/>
              </a:spcBef>
              <a:spcAft>
                <a:spcPts val="1200"/>
              </a:spcAft>
              <a:buNone/>
            </a:pPr>
            <a:r>
              <a:rPr lang="el" sz="1700"/>
              <a:t>! Έτσι, οδηγούμαστε στο κύριο εμπόδιο που αντιμετωπίζει η Γεωργία αναπτύσσοντας σχέσεις με την Ε.Ε., τις </a:t>
            </a:r>
            <a:r>
              <a:rPr b="1" lang="el" sz="1700"/>
              <a:t>θεμελιώδεις οικονομικές της σχέσεις με τη Ρωσία</a:t>
            </a:r>
            <a:r>
              <a:rPr lang="el" sz="1700"/>
              <a:t>. Οι ελίτ/ολιγάρχες στη χώρα έχουν όλοι εταιρίες και περιουσιακά στοιχεία στη Ρωσία. Συνεπώς το 2022, αφού η χώρα υπέβαλε την αίτησή της στην Ε.Ε., </a:t>
            </a:r>
            <a:r>
              <a:rPr i="1" lang="el" sz="1700"/>
              <a:t>α)</a:t>
            </a:r>
            <a:r>
              <a:rPr lang="el" sz="1700"/>
              <a:t> δίστασε να προχωρήσει σε κυρώσεις κατά της Ρωσίας (όπως η Ουκρανία και η Μολδαβία). Μάλιστα </a:t>
            </a:r>
            <a:r>
              <a:rPr i="1" lang="el" sz="1700"/>
              <a:t>β)</a:t>
            </a:r>
            <a:r>
              <a:rPr lang="el" sz="1700"/>
              <a:t> επανεκκίνησαν τις απευθείας πτήσεις στη Μόσχα και στη βουλή </a:t>
            </a:r>
            <a:r>
              <a:rPr i="1" lang="el" sz="1700"/>
              <a:t>γ)</a:t>
            </a:r>
            <a:r>
              <a:rPr lang="el" sz="1700"/>
              <a:t> υπήρξε πρόταση ενός νομοσχεδίου (αντιγραφή ενός αντίστοιχου ρωσικού νομοσχεδίου), που θέτει όλα τα ΜΜΕ από το εξωτερικό ως “ξένους πράκτορες” με σκοπό να δυσφημίσει τους κριτικούς της χώρας. Όλα αυτά καθυστερούν τη χορήγηση καθεστώτος υποψηφιότητας ένταξης της χώρας στην Ε.Ε.</a:t>
            </a:r>
            <a:endParaRPr sz="1700"/>
          </a:p>
        </p:txBody>
      </p:sp>
      <p:sp>
        <p:nvSpPr>
          <p:cNvPr id="266" name="Google Shape;266;p44"/>
          <p:cNvSpPr/>
          <p:nvPr/>
        </p:nvSpPr>
        <p:spPr>
          <a:xfrm>
            <a:off x="374150" y="1214050"/>
            <a:ext cx="594000" cy="70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5"/>
          <p:cNvSpPr txBox="1"/>
          <p:nvPr>
            <p:ph type="title"/>
          </p:nvPr>
        </p:nvSpPr>
        <p:spPr>
          <a:xfrm>
            <a:off x="311700" y="0"/>
            <a:ext cx="8520600" cy="530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Γεωργία: Δυσκολίες Ένταξης στην Ε.Ε (2)</a:t>
            </a:r>
            <a:endParaRPr sz="2820"/>
          </a:p>
        </p:txBody>
      </p:sp>
      <p:sp>
        <p:nvSpPr>
          <p:cNvPr id="272" name="Google Shape;272;p45"/>
          <p:cNvSpPr txBox="1"/>
          <p:nvPr>
            <p:ph idx="1" type="body"/>
          </p:nvPr>
        </p:nvSpPr>
        <p:spPr>
          <a:xfrm>
            <a:off x="311700" y="530400"/>
            <a:ext cx="8520600" cy="403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l"/>
              <a:t>! </a:t>
            </a:r>
            <a:r>
              <a:rPr lang="el"/>
              <a:t>Σε πρόσφατες εξελίξεις (Μάιο 2024) φαίνεται πως η Γεωργία ενισχύει περαιτέρω τις σχέσεις της με τη Ρωσία, περνώντας ένα νομοσχέδιο το οποίο μετατρέπει τη χώρα σε φορολογικό παράδεισο για Ρώσους ολιγάρχες και έφερε την πρόταση για το νομοσχέδιο με τους “ξένους πράκτορες”, το οποίο συγκεκριμένα έχει πυροδοτήσει μαζικές διαμαρτυρίες στη χώρα.</a:t>
            </a:r>
            <a:endParaRPr/>
          </a:p>
          <a:p>
            <a:pPr indent="0" lvl="0" marL="0" rtl="0" algn="l">
              <a:spcBef>
                <a:spcPts val="1200"/>
              </a:spcBef>
              <a:spcAft>
                <a:spcPts val="1200"/>
              </a:spcAft>
              <a:buNone/>
            </a:pPr>
            <a:r>
              <a:rPr lang="el"/>
              <a:t>! </a:t>
            </a:r>
            <a:r>
              <a:rPr lang="el"/>
              <a:t>Σημαντικό εμπόδιο επίσης αποτελούν οι περιοχές της Νότιας </a:t>
            </a:r>
            <a:r>
              <a:rPr lang="el"/>
              <a:t>Οσετίας</a:t>
            </a:r>
            <a:r>
              <a:rPr lang="el"/>
              <a:t> και Αμπχαζίας (</a:t>
            </a:r>
            <a:r>
              <a:rPr b="1" lang="el"/>
              <a:t>20% του εδάφους της χώρας</a:t>
            </a:r>
            <a:r>
              <a:rPr lang="el"/>
              <a:t>), οι οποίες, λόγω της ρωσικής παρουσίας εκεί, ρεαλιστικά θα πρέπει να εγκαταλειφθούν από τη Γεωργία ώστε να μπορέσει να εισέλθει η χώρα στην Ε.Ε.</a:t>
            </a:r>
            <a:endParaRPr/>
          </a:p>
        </p:txBody>
      </p:sp>
      <p:sp>
        <p:nvSpPr>
          <p:cNvPr id="273" name="Google Shape;273;p45"/>
          <p:cNvSpPr/>
          <p:nvPr/>
        </p:nvSpPr>
        <p:spPr>
          <a:xfrm>
            <a:off x="380100" y="1201625"/>
            <a:ext cx="645600" cy="90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279" name="Google Shape;279;p4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0" name="Google Shape;280;p46"/>
          <p:cNvPicPr preferRelativeResize="0"/>
          <p:nvPr/>
        </p:nvPicPr>
        <p:blipFill rotWithShape="1">
          <a:blip r:embed="rId3">
            <a:alphaModFix/>
          </a:blip>
          <a:srcRect b="15081" l="0" r="0" t="0"/>
          <a:stretch/>
        </p:blipFill>
        <p:spPr>
          <a:xfrm>
            <a:off x="0" y="0"/>
            <a:ext cx="9144001" cy="5143500"/>
          </a:xfrm>
          <a:prstGeom prst="rect">
            <a:avLst/>
          </a:prstGeom>
          <a:noFill/>
          <a:ln>
            <a:noFill/>
          </a:ln>
        </p:spPr>
      </p:pic>
      <p:pic>
        <p:nvPicPr>
          <p:cNvPr id="281" name="Google Shape;281;p46"/>
          <p:cNvPicPr preferRelativeResize="0"/>
          <p:nvPr/>
        </p:nvPicPr>
        <p:blipFill rotWithShape="1">
          <a:blip r:embed="rId4">
            <a:alphaModFix/>
          </a:blip>
          <a:srcRect b="0" l="3388" r="12747" t="1107"/>
          <a:stretch/>
        </p:blipFill>
        <p:spPr>
          <a:xfrm>
            <a:off x="4378200" y="928700"/>
            <a:ext cx="4765798" cy="42147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7"/>
          <p:cNvSpPr txBox="1"/>
          <p:nvPr>
            <p:ph type="title"/>
          </p:nvPr>
        </p:nvSpPr>
        <p:spPr>
          <a:xfrm>
            <a:off x="311700" y="79750"/>
            <a:ext cx="8520600" cy="52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Ουκρανία: Σχέσεις με την Ε.Ε</a:t>
            </a:r>
            <a:endParaRPr sz="2820"/>
          </a:p>
        </p:txBody>
      </p:sp>
      <p:sp>
        <p:nvSpPr>
          <p:cNvPr id="287" name="Google Shape;287;p47"/>
          <p:cNvSpPr txBox="1"/>
          <p:nvPr>
            <p:ph idx="1" type="body"/>
          </p:nvPr>
        </p:nvSpPr>
        <p:spPr>
          <a:xfrm>
            <a:off x="311700" y="680800"/>
            <a:ext cx="8520600" cy="40485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l"/>
              <a:t>!</a:t>
            </a:r>
            <a:r>
              <a:rPr lang="el" sz="1750"/>
              <a:t> </a:t>
            </a:r>
            <a:r>
              <a:rPr lang="el" sz="1750"/>
              <a:t>Η Ουκρανία προχωρά σταθερά στην ευρύνηση των σχέσεών της με την Ε.Ε. μέσω του συμβουλίου σύνδεσης που καθορίστηκε από την προαναφερόμενη </a:t>
            </a:r>
            <a:r>
              <a:rPr b="1" lang="el" sz="1750"/>
              <a:t>Συμφωνία Σύνδεσης</a:t>
            </a:r>
            <a:r>
              <a:rPr lang="el" sz="1750"/>
              <a:t> (υπογράφηκε το 2014 μετά την προσάρτηση της Κριμαίας και διαφυγή του ρωσόφιλου πρωθυπουργού Βίκτορ Γιανουκόβιτς στη Ρωσία λόγω των διαμαρτυριών κατά του). Το Συμβούλιο επικαλεί συνόδους (μέχρι στιγμής 9) για θέματα όπως ο εκσυγχρονισμός της Ουκρανίας και (στις τελευταίες δύο συνόδους) την υποστήριξη της Ε.Ε. για την Ουκρανία στον πόλεμο κατά της Ρωσίας.</a:t>
            </a:r>
            <a:endParaRPr sz="1750"/>
          </a:p>
          <a:p>
            <a:pPr indent="0" lvl="0" marL="0" rtl="0" algn="l">
              <a:spcBef>
                <a:spcPts val="1200"/>
              </a:spcBef>
              <a:spcAft>
                <a:spcPts val="0"/>
              </a:spcAft>
              <a:buNone/>
            </a:pPr>
            <a:r>
              <a:rPr lang="el"/>
              <a:t>!</a:t>
            </a:r>
            <a:r>
              <a:rPr lang="el"/>
              <a:t> </a:t>
            </a:r>
            <a:r>
              <a:rPr lang="el" sz="1738"/>
              <a:t>Η υποστήριξη αυτή περιλαμβάνει μέτρα όπως την άρση σε δασμούς εισαγωγών για όλα τα ουκρανικά προϊόντα το 2022 και ένα σύνολο $</a:t>
            </a:r>
            <a:r>
              <a:rPr b="1" lang="el" sz="1738"/>
              <a:t>107 δισ.</a:t>
            </a:r>
            <a:r>
              <a:rPr lang="el" sz="1738"/>
              <a:t> σε οικονομική, στρατιωτική και ανθρωπιστική βοήθεια στην Ουκρανία</a:t>
            </a:r>
            <a:r>
              <a:rPr lang="el" sz="1750"/>
              <a:t>.</a:t>
            </a:r>
            <a:endParaRPr sz="1750"/>
          </a:p>
          <a:p>
            <a:pPr indent="0" lvl="0" marL="0" rtl="0" algn="l">
              <a:spcBef>
                <a:spcPts val="1200"/>
              </a:spcBef>
              <a:spcAft>
                <a:spcPts val="1200"/>
              </a:spcAft>
              <a:buNone/>
            </a:pPr>
            <a:r>
              <a:rPr lang="el" sz="1867"/>
              <a:t>!</a:t>
            </a:r>
            <a:r>
              <a:rPr lang="el" sz="1867"/>
              <a:t> </a:t>
            </a:r>
            <a:r>
              <a:rPr lang="el" sz="1867"/>
              <a:t>Επίσης, η Ε.Ε. έχει εκδώσει στην Ουκρανία, μαζί με τη Μολδαβία και τη Γεωργία, παρόμοια πλάνα για τη σταδιακή ένταξή τους στην Ένωση, με μορφή 12 προτεραιοτήτων που οφείλουν να ακολουθήσουν. Οι προτεραιότητες χωρίζονται κυρίως σε </a:t>
            </a:r>
            <a:r>
              <a:rPr i="1" lang="el" sz="1867"/>
              <a:t>α)</a:t>
            </a:r>
            <a:r>
              <a:rPr lang="el" sz="1867"/>
              <a:t> </a:t>
            </a:r>
            <a:r>
              <a:rPr b="1" lang="el" sz="1867"/>
              <a:t>πολιτικές</a:t>
            </a:r>
            <a:r>
              <a:rPr lang="el" sz="1867"/>
              <a:t> (Δημοκρατία, Μεταρρυθμίσεις του Δημόσιου Τομέα, Κανόνες Δικαίου ώστε να είναι σύμφωνα με το Ευρωπαϊκό Πρωτόκολλο) και </a:t>
            </a:r>
            <a:r>
              <a:rPr i="1" lang="el" sz="1867"/>
              <a:t>β)</a:t>
            </a:r>
            <a:r>
              <a:rPr lang="el" sz="1867"/>
              <a:t> </a:t>
            </a:r>
            <a:r>
              <a:rPr b="1" lang="el" sz="1867"/>
              <a:t>οικονομικές</a:t>
            </a:r>
            <a:r>
              <a:rPr lang="el" sz="1867"/>
              <a:t> (κυρίως διασφάλιση της ικανότητας των χωρών να ανταπεξέλθουν στην ανταγωνιστικότητα της Ευρωπαϊκής Εσωτερικής Αγοράς)</a:t>
            </a:r>
            <a:r>
              <a:rPr lang="el" sz="1867"/>
              <a:t>.</a:t>
            </a:r>
            <a:endParaRPr sz="1867"/>
          </a:p>
        </p:txBody>
      </p:sp>
      <p:sp>
        <p:nvSpPr>
          <p:cNvPr id="288" name="Google Shape;288;p47"/>
          <p:cNvSpPr/>
          <p:nvPr/>
        </p:nvSpPr>
        <p:spPr>
          <a:xfrm>
            <a:off x="358750" y="1199450"/>
            <a:ext cx="691800" cy="77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8"/>
          <p:cNvSpPr txBox="1"/>
          <p:nvPr>
            <p:ph type="title"/>
          </p:nvPr>
        </p:nvSpPr>
        <p:spPr>
          <a:xfrm>
            <a:off x="311700" y="0"/>
            <a:ext cx="8520600" cy="54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Ουκρανία: Καταπολέμηση </a:t>
            </a:r>
            <a:r>
              <a:rPr lang="el" sz="2820"/>
              <a:t>Μείζονος</a:t>
            </a:r>
            <a:r>
              <a:rPr lang="el" sz="2820"/>
              <a:t> Διαφθοράς</a:t>
            </a:r>
            <a:endParaRPr sz="2820"/>
          </a:p>
        </p:txBody>
      </p:sp>
      <p:sp>
        <p:nvSpPr>
          <p:cNvPr id="294" name="Google Shape;294;p48"/>
          <p:cNvSpPr txBox="1"/>
          <p:nvPr>
            <p:ph idx="1" type="body"/>
          </p:nvPr>
        </p:nvSpPr>
        <p:spPr>
          <a:xfrm>
            <a:off x="311700" y="540300"/>
            <a:ext cx="8520600" cy="460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l"/>
              <a:t>! Εκτός </a:t>
            </a:r>
            <a:r>
              <a:rPr lang="el"/>
              <a:t>από</a:t>
            </a:r>
            <a:r>
              <a:rPr lang="el"/>
              <a:t> τον τρέχοντα πόλεμο, το κύριο εμπόδιο της Ουκρανίας για να </a:t>
            </a:r>
            <a:r>
              <a:rPr lang="el"/>
              <a:t>μπορέσει</a:t>
            </a:r>
            <a:r>
              <a:rPr lang="el"/>
              <a:t> να </a:t>
            </a:r>
            <a:r>
              <a:rPr lang="el"/>
              <a:t>συμμορφωθεί</a:t>
            </a:r>
            <a:r>
              <a:rPr lang="el"/>
              <a:t> με τα </a:t>
            </a:r>
            <a:r>
              <a:rPr lang="el"/>
              <a:t>πρωτόκολλα</a:t>
            </a:r>
            <a:r>
              <a:rPr lang="el"/>
              <a:t> της Ε.Ε ειναι η καταπολέμηση της μείζονος διαφθοράς, δηλαδη η </a:t>
            </a:r>
            <a:r>
              <a:rPr b="1" lang="el"/>
              <a:t>κατάχρηση της κρατικής εξουσίας</a:t>
            </a:r>
            <a:r>
              <a:rPr lang="el"/>
              <a:t> με σκοπό να ωφελεί ο κρατικός </a:t>
            </a:r>
            <a:r>
              <a:rPr lang="el"/>
              <a:t>μηχανισμός</a:t>
            </a:r>
            <a:r>
              <a:rPr lang="el"/>
              <a:t> λίγους και να προκαλεί σοβαρές ζημιές στην κοινωνία.</a:t>
            </a:r>
            <a:endParaRPr/>
          </a:p>
          <a:p>
            <a:pPr indent="-342900" lvl="0" marL="457200" rtl="0" algn="l">
              <a:spcBef>
                <a:spcPts val="1200"/>
              </a:spcBef>
              <a:spcAft>
                <a:spcPts val="0"/>
              </a:spcAft>
              <a:buSzPts val="1800"/>
              <a:buChar char="-"/>
            </a:pPr>
            <a:r>
              <a:rPr i="1" lang="el"/>
              <a:t>2024, 28 Ιανουαρίου</a:t>
            </a:r>
            <a:r>
              <a:rPr lang="el"/>
              <a:t>: Η Ουκρανική Μυστική Υπηρεσία (SBU) αποκαλύπτει ένα σκάνδαλο όπου υψηλόβαθμοι </a:t>
            </a:r>
            <a:r>
              <a:rPr lang="el"/>
              <a:t>αξιωματούχοι</a:t>
            </a:r>
            <a:r>
              <a:rPr lang="el"/>
              <a:t> στο Υπουργείο Άμυνας έκλεψαν 40</a:t>
            </a:r>
            <a:r>
              <a:rPr lang="el"/>
              <a:t>$ εκ. που </a:t>
            </a:r>
            <a:r>
              <a:rPr lang="el"/>
              <a:t>προορίζονταν</a:t>
            </a:r>
            <a:r>
              <a:rPr lang="el"/>
              <a:t> για </a:t>
            </a:r>
            <a:r>
              <a:rPr lang="el"/>
              <a:t>αγορά</a:t>
            </a:r>
            <a:r>
              <a:rPr lang="el"/>
              <a:t> οβίδων</a:t>
            </a:r>
            <a:endParaRPr/>
          </a:p>
          <a:p>
            <a:pPr indent="-342900" lvl="0" marL="457200" rtl="0" algn="l">
              <a:spcBef>
                <a:spcPts val="0"/>
              </a:spcBef>
              <a:spcAft>
                <a:spcPts val="0"/>
              </a:spcAft>
              <a:buSzPts val="1800"/>
              <a:buChar char="-"/>
            </a:pPr>
            <a:r>
              <a:rPr lang="el"/>
              <a:t>Η </a:t>
            </a:r>
            <a:r>
              <a:rPr lang="el"/>
              <a:t>ΕΕ</a:t>
            </a:r>
            <a:r>
              <a:rPr lang="el"/>
              <a:t> </a:t>
            </a:r>
            <a:r>
              <a:rPr lang="el"/>
              <a:t>αντιμετωπίζει</a:t>
            </a:r>
            <a:r>
              <a:rPr lang="el"/>
              <a:t> αυτή τη κατάσταση, υποστηρίζοντας και </a:t>
            </a:r>
            <a:r>
              <a:rPr lang="el"/>
              <a:t>αναπτύσσοντας</a:t>
            </a:r>
            <a:r>
              <a:rPr lang="el"/>
              <a:t>  κρατικούς </a:t>
            </a:r>
            <a:r>
              <a:rPr lang="el"/>
              <a:t>θεσμούς</a:t>
            </a:r>
            <a:r>
              <a:rPr lang="el"/>
              <a:t> για την εξάλειψη της διαφθοράς, </a:t>
            </a:r>
            <a:r>
              <a:rPr lang="el"/>
              <a:t>μέσω</a:t>
            </a:r>
            <a:r>
              <a:rPr lang="el"/>
              <a:t> της </a:t>
            </a:r>
            <a:r>
              <a:rPr lang="el"/>
              <a:t>Ευρωπαϊκής</a:t>
            </a:r>
            <a:r>
              <a:rPr lang="el"/>
              <a:t> Υπηρεσίας Εξωτερικής Δράσης. </a:t>
            </a:r>
            <a:endParaRPr/>
          </a:p>
        </p:txBody>
      </p:sp>
      <p:sp>
        <p:nvSpPr>
          <p:cNvPr id="295" name="Google Shape;295;p48"/>
          <p:cNvSpPr/>
          <p:nvPr/>
        </p:nvSpPr>
        <p:spPr>
          <a:xfrm>
            <a:off x="423325" y="1219050"/>
            <a:ext cx="556500" cy="90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Συμπεράσματα:</a:t>
            </a:r>
            <a:endParaRPr sz="2800"/>
          </a:p>
        </p:txBody>
      </p:sp>
      <p:sp>
        <p:nvSpPr>
          <p:cNvPr id="301" name="Google Shape;301;p49"/>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l"/>
              <a:t>  Για τώρα, το καθεστώς υποψηφιότητας των τριών αυτών χώρων είναι </a:t>
            </a:r>
            <a:r>
              <a:rPr lang="el"/>
              <a:t>συμβολικό</a:t>
            </a:r>
            <a:r>
              <a:rPr lang="el"/>
              <a:t> παρά οτιδήποτε άλλο. Είναι ενδεικτικό περισσότερο της στάσης της ΕΕ </a:t>
            </a:r>
            <a:r>
              <a:rPr lang="el"/>
              <a:t>έναντι</a:t>
            </a:r>
            <a:r>
              <a:rPr lang="el"/>
              <a:t> της ρωσικής επέκτασης παρά των πιθανοτήτων των χωρών να εισέλθουν στο κοντινό μέλλον στην ΕΕ και να συμμορφωθούν στα </a:t>
            </a:r>
            <a:r>
              <a:rPr lang="el"/>
              <a:t>ευρωπαϊκά</a:t>
            </a:r>
            <a:r>
              <a:rPr lang="el"/>
              <a:t> </a:t>
            </a:r>
            <a:r>
              <a:rPr lang="el"/>
              <a:t>πρωτόκολλα</a:t>
            </a:r>
            <a:r>
              <a:rPr lang="el"/>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50"/>
          <p:cNvPicPr preferRelativeResize="0"/>
          <p:nvPr/>
        </p:nvPicPr>
        <p:blipFill>
          <a:blip r:embed="rId3">
            <a:alphaModFix/>
          </a:blip>
          <a:stretch>
            <a:fillRect/>
          </a:stretch>
        </p:blipFill>
        <p:spPr>
          <a:xfrm>
            <a:off x="3614900" y="0"/>
            <a:ext cx="5529101" cy="5143498"/>
          </a:xfrm>
          <a:prstGeom prst="rect">
            <a:avLst/>
          </a:prstGeom>
          <a:noFill/>
          <a:ln>
            <a:noFill/>
          </a:ln>
        </p:spPr>
      </p:pic>
      <p:sp>
        <p:nvSpPr>
          <p:cNvPr id="307" name="Google Shape;307;p50"/>
          <p:cNvSpPr txBox="1"/>
          <p:nvPr/>
        </p:nvSpPr>
        <p:spPr>
          <a:xfrm>
            <a:off x="183700" y="1367525"/>
            <a:ext cx="3180600" cy="12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800">
                <a:solidFill>
                  <a:schemeClr val="dk1"/>
                </a:solidFill>
                <a:latin typeface="Roboto Slab"/>
                <a:ea typeface="Roboto Slab"/>
                <a:cs typeface="Roboto Slab"/>
                <a:sym typeface="Roboto Slab"/>
              </a:rPr>
              <a:t>Δυτικά Βαλκάνια και ΕΕ</a:t>
            </a:r>
            <a:endParaRPr sz="2800">
              <a:solidFill>
                <a:schemeClr val="dk1"/>
              </a:solidFill>
              <a:latin typeface="Roboto Slab"/>
              <a:ea typeface="Roboto Slab"/>
              <a:cs typeface="Roboto Slab"/>
              <a:sym typeface="Roboto Slab"/>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1"/>
          <p:cNvSpPr txBox="1"/>
          <p:nvPr>
            <p:ph type="title"/>
          </p:nvPr>
        </p:nvSpPr>
        <p:spPr>
          <a:xfrm>
            <a:off x="311700" y="425225"/>
            <a:ext cx="8520600" cy="57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Οι χώρες των Δυτικών Βαλκανίων</a:t>
            </a:r>
            <a:endParaRPr sz="2820"/>
          </a:p>
        </p:txBody>
      </p:sp>
      <p:sp>
        <p:nvSpPr>
          <p:cNvPr id="313" name="Google Shape;313;p51"/>
          <p:cNvSpPr txBox="1"/>
          <p:nvPr>
            <p:ph idx="1" type="body"/>
          </p:nvPr>
        </p:nvSpPr>
        <p:spPr>
          <a:xfrm>
            <a:off x="1040075" y="1422588"/>
            <a:ext cx="41841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l"/>
              <a:t>7 Χώρες:</a:t>
            </a:r>
            <a:endParaRPr/>
          </a:p>
          <a:p>
            <a:pPr indent="-342900" lvl="0" marL="457200" rtl="0" algn="l">
              <a:spcBef>
                <a:spcPts val="1200"/>
              </a:spcBef>
              <a:spcAft>
                <a:spcPts val="0"/>
              </a:spcAft>
              <a:buSzPts val="1800"/>
              <a:buChar char="●"/>
            </a:pPr>
            <a:r>
              <a:rPr lang="el"/>
              <a:t>Κροατία </a:t>
            </a:r>
            <a:endParaRPr/>
          </a:p>
          <a:p>
            <a:pPr indent="-342900" lvl="0" marL="457200" rtl="0" algn="l">
              <a:spcBef>
                <a:spcPts val="0"/>
              </a:spcBef>
              <a:spcAft>
                <a:spcPts val="0"/>
              </a:spcAft>
              <a:buSzPts val="1800"/>
              <a:buChar char="●"/>
            </a:pPr>
            <a:r>
              <a:rPr lang="el"/>
              <a:t>Βοσνία Ερζεγοβίνη</a:t>
            </a:r>
            <a:endParaRPr/>
          </a:p>
          <a:p>
            <a:pPr indent="-342900" lvl="0" marL="457200" rtl="0" algn="l">
              <a:spcBef>
                <a:spcPts val="0"/>
              </a:spcBef>
              <a:spcAft>
                <a:spcPts val="0"/>
              </a:spcAft>
              <a:buSzPts val="1800"/>
              <a:buChar char="●"/>
            </a:pPr>
            <a:r>
              <a:rPr lang="el"/>
              <a:t>Σερβία</a:t>
            </a:r>
            <a:endParaRPr/>
          </a:p>
          <a:p>
            <a:pPr indent="-342900" lvl="0" marL="457200" rtl="0" algn="l">
              <a:spcBef>
                <a:spcPts val="0"/>
              </a:spcBef>
              <a:spcAft>
                <a:spcPts val="0"/>
              </a:spcAft>
              <a:buSzPts val="1800"/>
              <a:buChar char="●"/>
            </a:pPr>
            <a:r>
              <a:rPr lang="el"/>
              <a:t>Μαυροβούνιο</a:t>
            </a:r>
            <a:endParaRPr/>
          </a:p>
          <a:p>
            <a:pPr indent="-342900" lvl="0" marL="457200" rtl="0" algn="l">
              <a:spcBef>
                <a:spcPts val="0"/>
              </a:spcBef>
              <a:spcAft>
                <a:spcPts val="0"/>
              </a:spcAft>
              <a:buSzPts val="1800"/>
              <a:buChar char="●"/>
            </a:pPr>
            <a:r>
              <a:rPr lang="el"/>
              <a:t>Κοσσυφοπέδιο (Κόσοβο)</a:t>
            </a:r>
            <a:endParaRPr/>
          </a:p>
          <a:p>
            <a:pPr indent="-342900" lvl="0" marL="457200" rtl="0" algn="l">
              <a:spcBef>
                <a:spcPts val="0"/>
              </a:spcBef>
              <a:spcAft>
                <a:spcPts val="0"/>
              </a:spcAft>
              <a:buSzPts val="1800"/>
              <a:buChar char="●"/>
            </a:pPr>
            <a:r>
              <a:rPr lang="el"/>
              <a:t>Αλβανία</a:t>
            </a:r>
            <a:endParaRPr/>
          </a:p>
          <a:p>
            <a:pPr indent="-342900" lvl="0" marL="457200" rtl="0" algn="l">
              <a:spcBef>
                <a:spcPts val="0"/>
              </a:spcBef>
              <a:spcAft>
                <a:spcPts val="0"/>
              </a:spcAft>
              <a:buSzPts val="1800"/>
              <a:buChar char="●"/>
            </a:pPr>
            <a:r>
              <a:rPr lang="el"/>
              <a:t>Βόρεια Μακεδονία</a:t>
            </a:r>
            <a:endParaRPr/>
          </a:p>
        </p:txBody>
      </p:sp>
      <p:sp>
        <p:nvSpPr>
          <p:cNvPr id="314" name="Google Shape;314;p51"/>
          <p:cNvSpPr txBox="1"/>
          <p:nvPr/>
        </p:nvSpPr>
        <p:spPr>
          <a:xfrm>
            <a:off x="4265850" y="1316500"/>
            <a:ext cx="4762500" cy="3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315" name="Google Shape;315;p51"/>
          <p:cNvPicPr preferRelativeResize="0"/>
          <p:nvPr/>
        </p:nvPicPr>
        <p:blipFill>
          <a:blip r:embed="rId3">
            <a:alphaModFix/>
          </a:blip>
          <a:stretch>
            <a:fillRect/>
          </a:stretch>
        </p:blipFill>
        <p:spPr>
          <a:xfrm>
            <a:off x="5224176" y="997925"/>
            <a:ext cx="3250950" cy="39282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2"/>
          <p:cNvSpPr txBox="1"/>
          <p:nvPr>
            <p:ph type="title"/>
          </p:nvPr>
        </p:nvSpPr>
        <p:spPr>
          <a:xfrm>
            <a:off x="387900" y="458025"/>
            <a:ext cx="8368200" cy="686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l" sz="3111"/>
              <a:t>Τρέχουσα σχέση Δυτικών Βαλκανίων με την ΕΕ</a:t>
            </a:r>
            <a:endParaRPr sz="3111"/>
          </a:p>
        </p:txBody>
      </p:sp>
      <p:sp>
        <p:nvSpPr>
          <p:cNvPr id="321" name="Google Shape;321;p52"/>
          <p:cNvSpPr txBox="1"/>
          <p:nvPr>
            <p:ph idx="1" type="body"/>
          </p:nvPr>
        </p:nvSpPr>
        <p:spPr>
          <a:xfrm>
            <a:off x="387900" y="1448100"/>
            <a:ext cx="8368200" cy="35718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l" sz="6800"/>
              <a:t>Κροατία: Μέλος της ΕΕ (και μέλος Ευρωζώνης και ζώνης Σένγκεν)</a:t>
            </a:r>
            <a:endParaRPr sz="6800"/>
          </a:p>
          <a:p>
            <a:pPr indent="0" lvl="0" marL="0" rtl="0" algn="l">
              <a:spcBef>
                <a:spcPts val="1200"/>
              </a:spcBef>
              <a:spcAft>
                <a:spcPts val="0"/>
              </a:spcAft>
              <a:buNone/>
            </a:pPr>
            <a:r>
              <a:rPr lang="el" sz="6800"/>
              <a:t>Βοσνία Ερζεγοβίνη: Υποψήφια χώρα σε ενταξιακές διαπραγματεύσεις</a:t>
            </a:r>
            <a:endParaRPr sz="6800"/>
          </a:p>
          <a:p>
            <a:pPr indent="0" lvl="0" marL="0" rtl="0" algn="l">
              <a:spcBef>
                <a:spcPts val="1200"/>
              </a:spcBef>
              <a:spcAft>
                <a:spcPts val="0"/>
              </a:spcAft>
              <a:buNone/>
            </a:pPr>
            <a:r>
              <a:rPr lang="el" sz="6800"/>
              <a:t>Σερβία: Υποψήφια χώρα σε ενταξιακές διαπραγματεύσεις</a:t>
            </a:r>
            <a:endParaRPr sz="6800"/>
          </a:p>
          <a:p>
            <a:pPr indent="0" lvl="0" marL="0" rtl="0" algn="l">
              <a:spcBef>
                <a:spcPts val="1200"/>
              </a:spcBef>
              <a:spcAft>
                <a:spcPts val="0"/>
              </a:spcAft>
              <a:buNone/>
            </a:pPr>
            <a:r>
              <a:rPr lang="el" sz="6800"/>
              <a:t>Μαυροβούνιο: Υποψήφια χώρα σε ενταξιακές διαπραγματεύσεις</a:t>
            </a:r>
            <a:endParaRPr sz="6800"/>
          </a:p>
          <a:p>
            <a:pPr indent="0" lvl="0" marL="0" rtl="0" algn="l">
              <a:spcBef>
                <a:spcPts val="1200"/>
              </a:spcBef>
              <a:spcAft>
                <a:spcPts val="0"/>
              </a:spcAft>
              <a:buNone/>
            </a:pPr>
            <a:r>
              <a:rPr lang="el" sz="6800"/>
              <a:t>Κόσοβο: Εν δυνάμει υποψήφια χώρα </a:t>
            </a:r>
            <a:r>
              <a:rPr lang="el" sz="6400"/>
              <a:t>(από 2024 </a:t>
            </a:r>
            <a:r>
              <a:rPr lang="el" sz="6400">
                <a:highlight>
                  <a:schemeClr val="lt1"/>
                </a:highlight>
              </a:rPr>
              <a:t>χωρίς θεώρηση στον χώρο Σένγκεν)</a:t>
            </a:r>
            <a:endParaRPr sz="6400">
              <a:highlight>
                <a:schemeClr val="lt1"/>
              </a:highlight>
            </a:endParaRPr>
          </a:p>
          <a:p>
            <a:pPr indent="0" lvl="0" marL="0" rtl="0" algn="l">
              <a:spcBef>
                <a:spcPts val="1200"/>
              </a:spcBef>
              <a:spcAft>
                <a:spcPts val="0"/>
              </a:spcAft>
              <a:buNone/>
            </a:pPr>
            <a:r>
              <a:rPr lang="el" sz="6800"/>
              <a:t>Αλβανία: Υποψήφια χώρα σε ενταξιακές διαπραγματεύσεις</a:t>
            </a:r>
            <a:endParaRPr sz="6800"/>
          </a:p>
          <a:p>
            <a:pPr indent="0" lvl="0" marL="0" rtl="0" algn="l">
              <a:spcBef>
                <a:spcPts val="1200"/>
              </a:spcBef>
              <a:spcAft>
                <a:spcPts val="0"/>
              </a:spcAft>
              <a:buNone/>
            </a:pPr>
            <a:r>
              <a:rPr lang="el" sz="6800"/>
              <a:t>Βόρεια Μακεδονία: Υποψήφια χώρα σε ενταξιακές διαπραγματεύσεις</a:t>
            </a:r>
            <a:endParaRPr sz="6800"/>
          </a:p>
          <a:p>
            <a:pPr indent="0" lvl="0" marL="0" rtl="0" algn="l">
              <a:spcBef>
                <a:spcPts val="1200"/>
              </a:spcBef>
              <a:spcAft>
                <a:spcPts val="0"/>
              </a:spcAft>
              <a:buNone/>
            </a:pPr>
            <a:r>
              <a:t/>
            </a:r>
            <a:endParaRPr/>
          </a:p>
          <a:p>
            <a:pPr indent="0" lvl="0" marL="0" rtl="0" algn="l">
              <a:spcBef>
                <a:spcPts val="1200"/>
              </a:spcBef>
              <a:spcAft>
                <a:spcPts val="0"/>
              </a:spcAft>
              <a:buNone/>
            </a:pPr>
            <a:r>
              <a:rPr lang="el"/>
              <a:t> </a:t>
            </a:r>
            <a:endParaRPr/>
          </a:p>
          <a:p>
            <a:pPr indent="0" lvl="0" marL="0" rtl="0" algn="l">
              <a:spcBef>
                <a:spcPts val="1200"/>
              </a:spcBef>
              <a:spcAft>
                <a:spcPts val="12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Ιστορική Αναδρομή</a:t>
            </a:r>
            <a:endParaRPr sz="2800"/>
          </a:p>
        </p:txBody>
      </p:sp>
      <p:sp>
        <p:nvSpPr>
          <p:cNvPr id="327" name="Google Shape;327;p53"/>
          <p:cNvSpPr txBox="1"/>
          <p:nvPr>
            <p:ph idx="1" type="body"/>
          </p:nvPr>
        </p:nvSpPr>
        <p:spPr>
          <a:xfrm>
            <a:off x="387900" y="2149925"/>
            <a:ext cx="8368200" cy="24189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0" lvl="0" marL="0" rtl="0" algn="just">
              <a:spcBef>
                <a:spcPts val="0"/>
              </a:spcBef>
              <a:spcAft>
                <a:spcPts val="1200"/>
              </a:spcAft>
              <a:buNone/>
            </a:pPr>
            <a:r>
              <a:rPr lang="el" sz="1600">
                <a:highlight>
                  <a:schemeClr val="lt1"/>
                </a:highlight>
              </a:rPr>
              <a:t>Ορόσημο για την ευρωπαϊκή προοπτική των Δυτικών Βαλκανίων απετέλεσε  </a:t>
            </a:r>
            <a:r>
              <a:rPr lang="el" sz="1600">
                <a:highlight>
                  <a:schemeClr val="lt1"/>
                </a:highlight>
                <a:uFill>
                  <a:noFill/>
                </a:uFill>
                <a:hlinkClick r:id="rId3"/>
              </a:rPr>
              <a:t>το</a:t>
            </a:r>
            <a:r>
              <a:rPr lang="el" sz="1600">
                <a:highlight>
                  <a:schemeClr val="lt1"/>
                </a:highlight>
                <a:uFill>
                  <a:noFill/>
                </a:uFill>
                <a:hlinkClick r:id="rId4"/>
              </a:rPr>
              <a:t> </a:t>
            </a:r>
            <a:r>
              <a:rPr b="1" lang="el" sz="1600">
                <a:highlight>
                  <a:schemeClr val="lt1"/>
                </a:highlight>
                <a:uFill>
                  <a:noFill/>
                </a:uFill>
                <a:hlinkClick r:id="rId5"/>
              </a:rPr>
              <a:t>Θεματολόγιο της Θεσσαλονίκης</a:t>
            </a:r>
            <a:r>
              <a:rPr lang="el" sz="1600">
                <a:highlight>
                  <a:schemeClr val="lt1"/>
                </a:highlight>
                <a:uFill>
                  <a:noFill/>
                </a:uFill>
                <a:hlinkClick r:id="rId6"/>
              </a:rPr>
              <a:t>,</a:t>
            </a:r>
            <a:r>
              <a:rPr lang="el" sz="1600">
                <a:highlight>
                  <a:schemeClr val="lt1"/>
                </a:highlight>
                <a:uFill>
                  <a:noFill/>
                </a:uFill>
                <a:hlinkClick r:id="rId7"/>
              </a:rPr>
              <a:t> </a:t>
            </a:r>
            <a:r>
              <a:rPr lang="el" sz="1600">
                <a:highlight>
                  <a:schemeClr val="lt1"/>
                </a:highlight>
              </a:rPr>
              <a:t>που υιοθετήθηκε κατά τη διάρκεια της Συνόδου της Θεσσαλονίκης το </a:t>
            </a:r>
            <a:r>
              <a:rPr b="1" lang="el" sz="1600">
                <a:highlight>
                  <a:schemeClr val="lt1"/>
                </a:highlight>
              </a:rPr>
              <a:t>2003 </a:t>
            </a:r>
            <a:r>
              <a:rPr lang="el" sz="1600">
                <a:highlight>
                  <a:schemeClr val="lt1"/>
                </a:highlight>
              </a:rPr>
              <a:t>με το οποίο αναγνωρίζεται η ευρωπαϊκή προοπτική της περιοχής και προσδιορίζονται τρόποι για την ενίσχυσή της. Η προοπτική ένταξης των Δυτικών Βαλκανίων στην Ε.Ε. αποτελεί στρατηγική επιλογή της Ελλάδας, η οποία και διοργάνωσε την εν λόγω σύνοδο κατά τη διάρκεια της Ελληνικής Προεδρίας του Συμβουλίου της Ε.Ε.</a:t>
            </a:r>
            <a:endParaRPr sz="3400">
              <a:highlight>
                <a:schemeClr val="lt1"/>
              </a:highlight>
            </a:endParaRPr>
          </a:p>
        </p:txBody>
      </p:sp>
      <p:sp>
        <p:nvSpPr>
          <p:cNvPr id="328" name="Google Shape;328;p53"/>
          <p:cNvSpPr txBox="1"/>
          <p:nvPr/>
        </p:nvSpPr>
        <p:spPr>
          <a:xfrm>
            <a:off x="387900" y="1349425"/>
            <a:ext cx="8368200" cy="5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Ο ρόλος της Ελλάδας στην ένταξη των Δυτικών Βαλκανίων στην ΕΕ</a:t>
            </a:r>
            <a:endParaRPr sz="2200" u="sng">
              <a:solidFill>
                <a:schemeClr val="dk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7"/>
          <p:cNvSpPr txBox="1"/>
          <p:nvPr>
            <p:ph type="title"/>
          </p:nvPr>
        </p:nvSpPr>
        <p:spPr>
          <a:xfrm>
            <a:off x="358800" y="376925"/>
            <a:ext cx="8520600" cy="57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Τα κριτήρια της Κ</a:t>
            </a:r>
            <a:r>
              <a:rPr lang="el" sz="2820"/>
              <a:t>οπεγχάγης.</a:t>
            </a:r>
            <a:endParaRPr sz="2820"/>
          </a:p>
        </p:txBody>
      </p:sp>
      <p:sp>
        <p:nvSpPr>
          <p:cNvPr id="139" name="Google Shape;139;p27"/>
          <p:cNvSpPr txBox="1"/>
          <p:nvPr>
            <p:ph idx="1" type="body"/>
          </p:nvPr>
        </p:nvSpPr>
        <p:spPr>
          <a:xfrm>
            <a:off x="311700" y="1365650"/>
            <a:ext cx="8520600" cy="35379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457200" rtl="0" algn="just">
              <a:spcBef>
                <a:spcPts val="0"/>
              </a:spcBef>
              <a:spcAft>
                <a:spcPts val="0"/>
              </a:spcAft>
              <a:buNone/>
            </a:pPr>
            <a:r>
              <a:rPr lang="el" sz="1500"/>
              <a:t>Τα κριτήρια της Κοπεγχάγης είναι τα θεμελιώδη κριτήρια που πρέπει να πληρούν οι χώρες που επιθυμούν να ενταχθούν στην ευρωπαϊκή ένωση. Υιοθετήθηκαν από το ευρωπαϊκού συμβούλιο κατά της σύνοδο της Κοπεγχάγης τον Ιούνιο του 1993 και μπορουμε να τα χωρίσουμε σε τρεις βασικές κατηγορίες.</a:t>
            </a:r>
            <a:endParaRPr sz="1500"/>
          </a:p>
          <a:p>
            <a:pPr indent="-323850" lvl="0" marL="457200" rtl="0" algn="just">
              <a:spcBef>
                <a:spcPts val="1200"/>
              </a:spcBef>
              <a:spcAft>
                <a:spcPts val="0"/>
              </a:spcAft>
              <a:buSzPts val="1500"/>
              <a:buAutoNum type="arabicPeriod"/>
            </a:pPr>
            <a:r>
              <a:rPr lang="el" sz="1500"/>
              <a:t>Σταθερότητα θεσμών που </a:t>
            </a:r>
            <a:r>
              <a:rPr lang="el" sz="1500"/>
              <a:t>εγγυώνται</a:t>
            </a:r>
            <a:r>
              <a:rPr lang="el" sz="1500"/>
              <a:t> τη δημοκρατία ,το κράτος δικαίου, τα δικαιώματα του ανθρώπου, το σεβασμό και την προστασία των μειονοτήτων (πολιτικο κριτηριο).</a:t>
            </a:r>
            <a:endParaRPr sz="1500"/>
          </a:p>
          <a:p>
            <a:pPr indent="-323850" lvl="0" marL="457200" rtl="0" algn="just">
              <a:spcBef>
                <a:spcPts val="0"/>
              </a:spcBef>
              <a:spcAft>
                <a:spcPts val="0"/>
              </a:spcAft>
              <a:buSzPts val="1500"/>
              <a:buAutoNum type="arabicPeriod"/>
            </a:pPr>
            <a:r>
              <a:rPr lang="el" sz="1500"/>
              <a:t>Ύπαρξη μιας λειτουργούσας οικονομίας της αγοράς και ικανότητα αντιμετώπισης των ανταγωνιστικών πιέσεων και των δυνάμεων της αγοράς στο πλαίσιο της ευρωπαϊκής ένωσης (οικονομικα κριτηρια) </a:t>
            </a:r>
            <a:endParaRPr sz="1500"/>
          </a:p>
          <a:p>
            <a:pPr indent="-323850" lvl="0" marL="457200" rtl="0" algn="just">
              <a:spcBef>
                <a:spcPts val="0"/>
              </a:spcBef>
              <a:spcAft>
                <a:spcPts val="0"/>
              </a:spcAft>
              <a:buSzPts val="1500"/>
              <a:buAutoNum type="arabicPeriod"/>
            </a:pPr>
            <a:r>
              <a:rPr lang="el" sz="1500"/>
              <a:t>Ικανότητα ανάληψης των υποχρεώσεων που απορρέουν από την ιδιότητα του μέλους συμπεριλαμβανομένης της προσήλωσης στους στόχους της πολιτικής οικονομικής και νομισματικής ένωσης (κριτηριο του </a:t>
            </a:r>
            <a:r>
              <a:rPr lang="el" sz="1500"/>
              <a:t>κεκτημένου</a:t>
            </a:r>
            <a:r>
              <a:rPr lang="el" sz="1500"/>
              <a:t> της Ενωσης)</a:t>
            </a:r>
            <a:endParaRPr sz="1500"/>
          </a:p>
          <a:p>
            <a:pPr indent="0" lvl="0" marL="457200" rtl="0" algn="just">
              <a:spcBef>
                <a:spcPts val="1200"/>
              </a:spcBef>
              <a:spcAft>
                <a:spcPts val="1200"/>
              </a:spcAft>
              <a:buNone/>
            </a:pPr>
            <a:r>
              <a:t/>
            </a:r>
            <a:endParaRPr sz="1250">
              <a:solidFill>
                <a:srgbClr val="282625"/>
              </a:solidFill>
              <a:highlight>
                <a:srgbClr val="FFFFFF"/>
              </a:highlight>
              <a:latin typeface="Georgia"/>
              <a:ea typeface="Georgia"/>
              <a:cs typeface="Georgia"/>
              <a:sym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Ιστορική Αναδρομή</a:t>
            </a:r>
            <a:endParaRPr sz="2800"/>
          </a:p>
        </p:txBody>
      </p:sp>
      <p:sp>
        <p:nvSpPr>
          <p:cNvPr id="334" name="Google Shape;334;p54"/>
          <p:cNvSpPr txBox="1"/>
          <p:nvPr>
            <p:ph idx="1" type="body"/>
          </p:nvPr>
        </p:nvSpPr>
        <p:spPr>
          <a:xfrm>
            <a:off x="434875" y="1703750"/>
            <a:ext cx="8520600" cy="2712600"/>
          </a:xfrm>
          <a:prstGeom prst="rect">
            <a:avLst/>
          </a:prstGeom>
        </p:spPr>
        <p:txBody>
          <a:bodyPr anchorCtr="0" anchor="t" bIns="91425" lIns="91425" spcFirstLastPara="1" rIns="91425" wrap="square" tIns="91425">
            <a:normAutofit lnSpcReduction="20000"/>
          </a:bodyPr>
          <a:lstStyle/>
          <a:p>
            <a:pPr indent="-336550" lvl="0" marL="457200" rtl="0" algn="l">
              <a:spcBef>
                <a:spcPts val="0"/>
              </a:spcBef>
              <a:spcAft>
                <a:spcPts val="0"/>
              </a:spcAft>
              <a:buSzPts val="1700"/>
              <a:buChar char="●"/>
            </a:pPr>
            <a:r>
              <a:rPr lang="el" sz="1700"/>
              <a:t>Υπογραφή </a:t>
            </a:r>
            <a:r>
              <a:rPr lang="el" sz="1700">
                <a:highlight>
                  <a:schemeClr val="lt1"/>
                </a:highlight>
              </a:rPr>
              <a:t>Συμφωνίας Σταθεροποίησης και Σύνδεσης  —&gt; Τέθηκε σε ισχύ το 2009</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Υποβολή αίτησης ένταξης —&gt; 2003</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Υποψήφια χώρα από —&gt; 2004</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Απελευθέρωση θεωρήσεων υπηκόων (βίζα) —&gt; 2010</a:t>
            </a:r>
            <a:endParaRPr sz="1700">
              <a:highlight>
                <a:schemeClr val="lt1"/>
              </a:highlight>
            </a:endParaRPr>
          </a:p>
          <a:p>
            <a:pPr indent="-336550" lvl="0" marL="457200" rtl="0" algn="l">
              <a:spcBef>
                <a:spcPts val="0"/>
              </a:spcBef>
              <a:spcAft>
                <a:spcPts val="0"/>
              </a:spcAft>
              <a:buSzPts val="1700"/>
              <a:buChar char="●"/>
            </a:pPr>
            <a:r>
              <a:rPr lang="el" sz="1700"/>
              <a:t>Επίσημη έναρξη ενταξιακών διαπραγματεύσεων —&gt; 2005</a:t>
            </a:r>
            <a:endParaRPr sz="1700"/>
          </a:p>
          <a:p>
            <a:pPr indent="-336550" lvl="0" marL="457200" rtl="0" algn="l">
              <a:spcBef>
                <a:spcPts val="0"/>
              </a:spcBef>
              <a:spcAft>
                <a:spcPts val="0"/>
              </a:spcAft>
              <a:buSzPts val="1700"/>
              <a:buChar char="●"/>
            </a:pPr>
            <a:r>
              <a:rPr lang="el" sz="1700"/>
              <a:t>Λήξη ενταξιακών διαπραγματεύσεων —&gt; 2011</a:t>
            </a:r>
            <a:endParaRPr sz="1700"/>
          </a:p>
          <a:p>
            <a:pPr indent="-336550" lvl="0" marL="457200" rtl="0" algn="l">
              <a:spcBef>
                <a:spcPts val="0"/>
              </a:spcBef>
              <a:spcAft>
                <a:spcPts val="0"/>
              </a:spcAft>
              <a:buSzPts val="1700"/>
              <a:buChar char="●"/>
            </a:pPr>
            <a:r>
              <a:rPr lang="el" sz="1700"/>
              <a:t>Μέλος της Ένωσης από —&gt; 2013</a:t>
            </a:r>
            <a:endParaRPr sz="1700"/>
          </a:p>
          <a:p>
            <a:pPr indent="-336550" lvl="0" marL="457200" rtl="0" algn="l">
              <a:spcBef>
                <a:spcPts val="0"/>
              </a:spcBef>
              <a:spcAft>
                <a:spcPts val="0"/>
              </a:spcAft>
              <a:buSzPts val="1700"/>
              <a:buChar char="●"/>
            </a:pPr>
            <a:r>
              <a:rPr lang="el" sz="1700"/>
              <a:t>Μέλος Ευρωζώνης από —&gt; 2023</a:t>
            </a:r>
            <a:endParaRPr sz="1700"/>
          </a:p>
          <a:p>
            <a:pPr indent="-336550" lvl="0" marL="457200" rtl="0" algn="l">
              <a:spcBef>
                <a:spcPts val="0"/>
              </a:spcBef>
              <a:spcAft>
                <a:spcPts val="0"/>
              </a:spcAft>
              <a:buSzPts val="1700"/>
              <a:buChar char="●"/>
            </a:pPr>
            <a:r>
              <a:rPr lang="el" sz="1700"/>
              <a:t>Μέλος Σένγκεν από —&gt; 2023</a:t>
            </a:r>
            <a:endParaRPr sz="1700"/>
          </a:p>
        </p:txBody>
      </p:sp>
      <p:sp>
        <p:nvSpPr>
          <p:cNvPr id="335" name="Google Shape;335;p54"/>
          <p:cNvSpPr txBox="1"/>
          <p:nvPr/>
        </p:nvSpPr>
        <p:spPr>
          <a:xfrm>
            <a:off x="434875" y="1233950"/>
            <a:ext cx="58011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Κροατία</a:t>
            </a:r>
            <a:endParaRPr sz="2200" u="sng">
              <a:solidFill>
                <a:schemeClr val="dk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Ιστορική Αναδρομή</a:t>
            </a:r>
            <a:endParaRPr sz="2600"/>
          </a:p>
        </p:txBody>
      </p:sp>
      <p:sp>
        <p:nvSpPr>
          <p:cNvPr id="341" name="Google Shape;341;p55"/>
          <p:cNvSpPr txBox="1"/>
          <p:nvPr>
            <p:ph idx="1" type="body"/>
          </p:nvPr>
        </p:nvSpPr>
        <p:spPr>
          <a:xfrm>
            <a:off x="387900" y="1860700"/>
            <a:ext cx="8368200" cy="3282900"/>
          </a:xfrm>
          <a:prstGeom prst="rect">
            <a:avLst/>
          </a:prstGeom>
        </p:spPr>
        <p:txBody>
          <a:bodyPr anchorCtr="0" anchor="t" bIns="91425" lIns="91425" spcFirstLastPara="1" rIns="91425" wrap="square" tIns="91425">
            <a:normAutofit lnSpcReduction="10000"/>
          </a:bodyPr>
          <a:lstStyle/>
          <a:p>
            <a:pPr indent="-336550" lvl="0" marL="457200" rtl="0" algn="l">
              <a:spcBef>
                <a:spcPts val="0"/>
              </a:spcBef>
              <a:spcAft>
                <a:spcPts val="0"/>
              </a:spcAft>
              <a:buSzPts val="1700"/>
              <a:buChar char="●"/>
            </a:pPr>
            <a:r>
              <a:rPr lang="el" sz="1700"/>
              <a:t>Υπογραφή </a:t>
            </a:r>
            <a:r>
              <a:rPr lang="el" sz="1700">
                <a:highlight>
                  <a:schemeClr val="lt1"/>
                </a:highlight>
              </a:rPr>
              <a:t>Συμφωνίας Σταθεροποίησης και Σύνδεσης  —&gt; 2008 (Τέθηκε σε ισχύ το 2015)</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Υποβολή αίτησης ένταξης —&gt; 2016</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Απελευθέρωση θεωρήσεων υπηκόων (βίζα) —&gt; 2010</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Υποψήφια χώρα από —&gt; 2022</a:t>
            </a:r>
            <a:endParaRPr sz="1700">
              <a:highlight>
                <a:schemeClr val="lt1"/>
              </a:highlight>
            </a:endParaRPr>
          </a:p>
          <a:p>
            <a:pPr indent="-336550" lvl="0" marL="457200" rtl="0" algn="l">
              <a:spcBef>
                <a:spcPts val="0"/>
              </a:spcBef>
              <a:spcAft>
                <a:spcPts val="0"/>
              </a:spcAft>
              <a:buSzPts val="1700"/>
              <a:buChar char="●"/>
            </a:pPr>
            <a:r>
              <a:rPr lang="el" sz="1700"/>
              <a:t>Επίσημη έναρξη ενταξιακών διαπραγματεύσεων —&gt; 2024</a:t>
            </a:r>
            <a:endParaRPr sz="1700"/>
          </a:p>
          <a:p>
            <a:pPr indent="0" lvl="0" marL="0" rtl="0" algn="just">
              <a:spcBef>
                <a:spcPts val="1200"/>
              </a:spcBef>
              <a:spcAft>
                <a:spcPts val="1200"/>
              </a:spcAft>
              <a:buNone/>
            </a:pPr>
            <a:r>
              <a:rPr lang="el" sz="1600">
                <a:highlight>
                  <a:schemeClr val="lt1"/>
                </a:highlight>
              </a:rPr>
              <a:t> ⇒ </a:t>
            </a:r>
            <a:r>
              <a:rPr lang="el" sz="1400">
                <a:highlight>
                  <a:schemeClr val="lt1"/>
                </a:highlight>
              </a:rPr>
              <a:t>Στην Έκθεση της για τη Βοσνία και Ερζεγοβίνη, για το έτος 2020, η Ευρωπαϊκή Επιτροπή επισημαίνει την αναγκαιότητα εντατικοποίησης των προσπαθειών για την προώθηση των μεταρρυθμίσεων, ιδίως, στους κρίσιμους τομείς του Κράτους Δικαίου, των Δημοκρατικών Θεσμών, των Θεμελιωδών Δικαιωμάτων, της Δικαιοσύνης καθώς και του εκσυγχρονισμού της Δημόσιας Διοίκησης.</a:t>
            </a:r>
            <a:endParaRPr sz="1400">
              <a:highlight>
                <a:schemeClr val="lt1"/>
              </a:highlight>
            </a:endParaRPr>
          </a:p>
        </p:txBody>
      </p:sp>
      <p:sp>
        <p:nvSpPr>
          <p:cNvPr id="342" name="Google Shape;342;p55"/>
          <p:cNvSpPr txBox="1"/>
          <p:nvPr/>
        </p:nvSpPr>
        <p:spPr>
          <a:xfrm>
            <a:off x="387900" y="1316500"/>
            <a:ext cx="4133100" cy="5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Βοσνία Ερζεγοβίνη</a:t>
            </a:r>
            <a:endParaRPr sz="2200" u="sng">
              <a:solidFill>
                <a:schemeClr val="dk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6"/>
          <p:cNvPicPr preferRelativeResize="0"/>
          <p:nvPr/>
        </p:nvPicPr>
        <p:blipFill>
          <a:blip r:embed="rId3">
            <a:alphaModFix/>
          </a:blip>
          <a:stretch>
            <a:fillRect/>
          </a:stretch>
        </p:blipFill>
        <p:spPr>
          <a:xfrm>
            <a:off x="2845613" y="152400"/>
            <a:ext cx="3452771" cy="48386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Ιστορική Αναδρομή</a:t>
            </a:r>
            <a:endParaRPr sz="2600"/>
          </a:p>
        </p:txBody>
      </p:sp>
      <p:sp>
        <p:nvSpPr>
          <p:cNvPr id="353" name="Google Shape;353;p57"/>
          <p:cNvSpPr txBox="1"/>
          <p:nvPr>
            <p:ph idx="1" type="body"/>
          </p:nvPr>
        </p:nvSpPr>
        <p:spPr>
          <a:xfrm>
            <a:off x="387900" y="1693925"/>
            <a:ext cx="8368200" cy="34497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Char char="●"/>
            </a:pPr>
            <a:r>
              <a:rPr lang="el"/>
              <a:t>Υπογραφή </a:t>
            </a:r>
            <a:r>
              <a:rPr lang="el">
                <a:highlight>
                  <a:schemeClr val="lt1"/>
                </a:highlight>
              </a:rPr>
              <a:t>Συμφωνίας Σταθεροποίησης και Σύνδεσης  —&gt; 2008 (Τέθηκε σε ισχύ το 2013)</a:t>
            </a:r>
            <a:endParaRPr>
              <a:highlight>
                <a:schemeClr val="lt1"/>
              </a:highlight>
            </a:endParaRPr>
          </a:p>
          <a:p>
            <a:pPr indent="-334327" lvl="0" marL="457200" rtl="0" algn="l">
              <a:spcBef>
                <a:spcPts val="0"/>
              </a:spcBef>
              <a:spcAft>
                <a:spcPts val="0"/>
              </a:spcAft>
              <a:buSzPct val="100000"/>
              <a:buChar char="●"/>
            </a:pPr>
            <a:r>
              <a:rPr lang="el">
                <a:highlight>
                  <a:schemeClr val="lt1"/>
                </a:highlight>
              </a:rPr>
              <a:t>Υποβολή αίτησης ένταξης —&gt; 2009</a:t>
            </a:r>
            <a:endParaRPr>
              <a:highlight>
                <a:schemeClr val="lt1"/>
              </a:highlight>
            </a:endParaRPr>
          </a:p>
          <a:p>
            <a:pPr indent="-334327" lvl="0" marL="457200" rtl="0" algn="l">
              <a:spcBef>
                <a:spcPts val="0"/>
              </a:spcBef>
              <a:spcAft>
                <a:spcPts val="0"/>
              </a:spcAft>
              <a:buSzPct val="112500"/>
              <a:buChar char="●"/>
            </a:pPr>
            <a:r>
              <a:rPr lang="el">
                <a:highlight>
                  <a:schemeClr val="lt1"/>
                </a:highlight>
              </a:rPr>
              <a:t>Υποψήφια χώρα από —&gt; 2012 </a:t>
            </a:r>
            <a:r>
              <a:rPr lang="el" sz="1600">
                <a:highlight>
                  <a:schemeClr val="lt1"/>
                </a:highlight>
              </a:rPr>
              <a:t>(αφού επιτεύχθηκε συμφωνία μεταξύ Βελιγραδίου και Πρίστινας σχετικά με την περιφερειακή εκπροσώπηση του Κοσόβου)</a:t>
            </a:r>
            <a:endParaRPr sz="1600">
              <a:highlight>
                <a:schemeClr val="lt1"/>
              </a:highlight>
            </a:endParaRPr>
          </a:p>
          <a:p>
            <a:pPr indent="-334327" lvl="0" marL="457200" rtl="0" algn="l">
              <a:spcBef>
                <a:spcPts val="0"/>
              </a:spcBef>
              <a:spcAft>
                <a:spcPts val="0"/>
              </a:spcAft>
              <a:buSzPct val="100000"/>
              <a:buChar char="●"/>
            </a:pPr>
            <a:r>
              <a:rPr lang="el">
                <a:highlight>
                  <a:schemeClr val="lt1"/>
                </a:highlight>
              </a:rPr>
              <a:t>Απελευθέρωση θεωρήσεων υπηκόων (βίζα) —&gt; 2009</a:t>
            </a:r>
            <a:endParaRPr>
              <a:highlight>
                <a:schemeClr val="lt1"/>
              </a:highlight>
            </a:endParaRPr>
          </a:p>
          <a:p>
            <a:pPr indent="-334327" lvl="0" marL="457200" rtl="0" algn="l">
              <a:spcBef>
                <a:spcPts val="0"/>
              </a:spcBef>
              <a:spcAft>
                <a:spcPts val="0"/>
              </a:spcAft>
              <a:buSzPct val="100000"/>
              <a:buChar char="●"/>
            </a:pPr>
            <a:r>
              <a:rPr lang="el"/>
              <a:t>Επίσημη έναρξη ενταξιακών διαπραγματεύσεων —&gt; 2014</a:t>
            </a:r>
            <a:endParaRPr/>
          </a:p>
          <a:p>
            <a:pPr indent="0" lvl="0" marL="0" rtl="0" algn="just">
              <a:spcBef>
                <a:spcPts val="1200"/>
              </a:spcBef>
              <a:spcAft>
                <a:spcPts val="1200"/>
              </a:spcAft>
              <a:buNone/>
            </a:pPr>
            <a:r>
              <a:rPr lang="el" sz="1724">
                <a:highlight>
                  <a:schemeClr val="lt1"/>
                </a:highlight>
              </a:rPr>
              <a:t>  ⇒ </a:t>
            </a:r>
            <a:r>
              <a:rPr lang="el" sz="1500">
                <a:highlight>
                  <a:schemeClr val="lt1"/>
                </a:highlight>
              </a:rPr>
              <a:t>Η Ευρωπαϊκή Επιτροπή επισημαίνει ιδιαιτέρως στην Έκθεση της για τη Σερβία, για το έτος 2020, την αναγκαιότητα αφενός εντατικοποίησης των μεταρρυθμιστικών προσπαθειών στους κρίσιμους τομείς του Κράτους Δικαίου, των Θεμελιωδών Δικαιωμάτων, των Δημοκρατικών Θεσμών και της Δικαιοσύνης, και αφετέρου προώθησης των διαδικασιών  ομαλοποίησης των σχέσεών της με το Κόσοβο.</a:t>
            </a:r>
            <a:endParaRPr sz="1500">
              <a:highlight>
                <a:schemeClr val="lt1"/>
              </a:highlight>
            </a:endParaRPr>
          </a:p>
        </p:txBody>
      </p:sp>
      <p:sp>
        <p:nvSpPr>
          <p:cNvPr id="354" name="Google Shape;354;p57"/>
          <p:cNvSpPr txBox="1"/>
          <p:nvPr/>
        </p:nvSpPr>
        <p:spPr>
          <a:xfrm>
            <a:off x="387900" y="1282500"/>
            <a:ext cx="3657000" cy="5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Σερβία</a:t>
            </a:r>
            <a:endParaRPr sz="2200" u="sng">
              <a:solidFill>
                <a:schemeClr val="dk1"/>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58"/>
          <p:cNvPicPr preferRelativeResize="0"/>
          <p:nvPr/>
        </p:nvPicPr>
        <p:blipFill>
          <a:blip r:embed="rId3">
            <a:alphaModFix/>
          </a:blip>
          <a:stretch>
            <a:fillRect/>
          </a:stretch>
        </p:blipFill>
        <p:spPr>
          <a:xfrm>
            <a:off x="2866012" y="152400"/>
            <a:ext cx="3411981" cy="4838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Ιστορική Αναδρομή</a:t>
            </a:r>
            <a:endParaRPr sz="2600"/>
          </a:p>
        </p:txBody>
      </p:sp>
      <p:sp>
        <p:nvSpPr>
          <p:cNvPr id="365" name="Google Shape;365;p59"/>
          <p:cNvSpPr txBox="1"/>
          <p:nvPr>
            <p:ph idx="1" type="body"/>
          </p:nvPr>
        </p:nvSpPr>
        <p:spPr>
          <a:xfrm>
            <a:off x="387900" y="1747800"/>
            <a:ext cx="8368200" cy="3313500"/>
          </a:xfrm>
          <a:prstGeom prst="rect">
            <a:avLst/>
          </a:prstGeom>
        </p:spPr>
        <p:txBody>
          <a:bodyPr anchorCtr="0" anchor="t" bIns="91425" lIns="91425" spcFirstLastPara="1" rIns="91425" wrap="square" tIns="91425">
            <a:normAutofit lnSpcReduction="10000"/>
          </a:bodyPr>
          <a:lstStyle/>
          <a:p>
            <a:pPr indent="-336550" lvl="0" marL="457200" rtl="0" algn="l">
              <a:spcBef>
                <a:spcPts val="0"/>
              </a:spcBef>
              <a:spcAft>
                <a:spcPts val="0"/>
              </a:spcAft>
              <a:buSzPts val="1700"/>
              <a:buChar char="●"/>
            </a:pPr>
            <a:r>
              <a:rPr lang="el" sz="1700"/>
              <a:t>Υπογραφή </a:t>
            </a:r>
            <a:r>
              <a:rPr lang="el" sz="1700">
                <a:highlight>
                  <a:schemeClr val="lt1"/>
                </a:highlight>
              </a:rPr>
              <a:t>Συμφωνίας Σταθεροποίησης και Σύνδεσης  —&gt; Τέθηκε σε ισχύ το 2010</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Υποβολή αίτησης ένταξης —&gt; 2008</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Υποψήφια χώρα από —&gt; 2010</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Απελευθέρωση θεωρήσεων υπηκόων (βίζα) —&gt; 2009</a:t>
            </a:r>
            <a:endParaRPr sz="1700">
              <a:highlight>
                <a:schemeClr val="lt1"/>
              </a:highlight>
            </a:endParaRPr>
          </a:p>
          <a:p>
            <a:pPr indent="-336550" lvl="0" marL="457200" rtl="0" algn="l">
              <a:spcBef>
                <a:spcPts val="0"/>
              </a:spcBef>
              <a:spcAft>
                <a:spcPts val="0"/>
              </a:spcAft>
              <a:buSzPts val="1700"/>
              <a:buChar char="●"/>
            </a:pPr>
            <a:r>
              <a:rPr lang="el" sz="1700"/>
              <a:t>Επίσημη έναρξη ενταξιακών διαπραγματεύσεων —&gt; 2012</a:t>
            </a:r>
            <a:endParaRPr sz="1700"/>
          </a:p>
          <a:p>
            <a:pPr indent="0" lvl="0" marL="0" rtl="0" algn="just">
              <a:spcBef>
                <a:spcPts val="1200"/>
              </a:spcBef>
              <a:spcAft>
                <a:spcPts val="1200"/>
              </a:spcAft>
              <a:buNone/>
            </a:pPr>
            <a:r>
              <a:rPr lang="el" sz="1400">
                <a:highlight>
                  <a:schemeClr val="lt1"/>
                </a:highlight>
              </a:rPr>
              <a:t> ⇒ Η Ευρωπαϊκή Επιτροπή επισημαίνει στην Έκθεση της (2020) για το Μαυροβούνιο, ότι προτεραιότητα πρέπει να αποτελέσει η εντατικοποίηση των προσπαθειών στους νευραλγικούς τομείς του Κράτους Δικαίου, της διασφάλισης της ελευθερίας του λόγου και της ανεξαρτησίας των ΜΜΕ, της καταπολέμησης της διαφθοράς, καθώς και της προώθησης της δικαστικής μεταρρύθμισης.</a:t>
            </a:r>
            <a:endParaRPr sz="1400">
              <a:highlight>
                <a:schemeClr val="lt1"/>
              </a:highlight>
            </a:endParaRPr>
          </a:p>
        </p:txBody>
      </p:sp>
      <p:sp>
        <p:nvSpPr>
          <p:cNvPr id="366" name="Google Shape;366;p59"/>
          <p:cNvSpPr txBox="1"/>
          <p:nvPr/>
        </p:nvSpPr>
        <p:spPr>
          <a:xfrm>
            <a:off x="387900" y="1316400"/>
            <a:ext cx="3146700" cy="5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Μαυροβούνιο</a:t>
            </a:r>
            <a:endParaRPr sz="2200" u="sng">
              <a:solidFill>
                <a:schemeClr val="dk1"/>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60"/>
          <p:cNvPicPr preferRelativeResize="0"/>
          <p:nvPr/>
        </p:nvPicPr>
        <p:blipFill>
          <a:blip r:embed="rId3">
            <a:alphaModFix/>
          </a:blip>
          <a:stretch>
            <a:fillRect/>
          </a:stretch>
        </p:blipFill>
        <p:spPr>
          <a:xfrm>
            <a:off x="2859425" y="152400"/>
            <a:ext cx="3425146" cy="48386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6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Ιστορική Αναδρομή</a:t>
            </a:r>
            <a:endParaRPr sz="2800"/>
          </a:p>
        </p:txBody>
      </p:sp>
      <p:sp>
        <p:nvSpPr>
          <p:cNvPr id="377" name="Google Shape;377;p61"/>
          <p:cNvSpPr txBox="1"/>
          <p:nvPr>
            <p:ph idx="1" type="body"/>
          </p:nvPr>
        </p:nvSpPr>
        <p:spPr>
          <a:xfrm>
            <a:off x="387900" y="1755200"/>
            <a:ext cx="8368200" cy="32826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l" sz="1700"/>
              <a:t>Υπογραφή </a:t>
            </a:r>
            <a:r>
              <a:rPr lang="el" sz="1700">
                <a:highlight>
                  <a:schemeClr val="lt1"/>
                </a:highlight>
              </a:rPr>
              <a:t>Συμφωνίας Σταθεροποίησης και Σύνδεσης  —&gt; 2013 (Τέθηκε σε ισχύ το 2016)</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Υποβολή αίτησης ένταξης —&gt; 2022</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Υποψήφια χώρα από —&gt; Δεν αποτελεί υποψήφια χώρα</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Απελευθέρωση θεωρήσεων υπηκόων (βίζα) —&gt; 2024</a:t>
            </a:r>
            <a:endParaRPr sz="1700">
              <a:highlight>
                <a:schemeClr val="lt1"/>
              </a:highlight>
            </a:endParaRPr>
          </a:p>
          <a:p>
            <a:pPr indent="-336550" lvl="0" marL="457200" rtl="0" algn="l">
              <a:spcBef>
                <a:spcPts val="0"/>
              </a:spcBef>
              <a:spcAft>
                <a:spcPts val="0"/>
              </a:spcAft>
              <a:buSzPts val="1700"/>
              <a:buChar char="●"/>
            </a:pPr>
            <a:r>
              <a:rPr lang="el" sz="1700"/>
              <a:t>Επίσημη έναρξη ενταξιακών διαπραγματεύσεων —&gt; 2022</a:t>
            </a:r>
            <a:endParaRPr sz="1700"/>
          </a:p>
          <a:p>
            <a:pPr indent="0" lvl="0" marL="0" rtl="0" algn="just">
              <a:spcBef>
                <a:spcPts val="1200"/>
              </a:spcBef>
              <a:spcAft>
                <a:spcPts val="1200"/>
              </a:spcAft>
              <a:buNone/>
            </a:pPr>
            <a:r>
              <a:rPr lang="el" sz="1400"/>
              <a:t> ⇒ </a:t>
            </a:r>
            <a:r>
              <a:rPr lang="el" sz="1400">
                <a:highlight>
                  <a:schemeClr val="lt1"/>
                </a:highlight>
              </a:rPr>
              <a:t>Η Ευρωπαϊκή Επιτροπή υπογραμμίζει εκ νέου, στην Έκθεση της για το Κόσοβο, για το έτος 2020, την ανάγκη εντατικοποίησης των μεταρρυθμιστικών προσπαθειών στους τομείς του Κράτους Δικαίου, της Διοικητικής Μεταρρύθμισης καθώς και της καταπολέμησης της διαφθοράς και του οργανωμένου εγκλήματος.</a:t>
            </a:r>
            <a:endParaRPr sz="1400">
              <a:highlight>
                <a:schemeClr val="lt1"/>
              </a:highlight>
            </a:endParaRPr>
          </a:p>
        </p:txBody>
      </p:sp>
      <p:sp>
        <p:nvSpPr>
          <p:cNvPr id="378" name="Google Shape;378;p61"/>
          <p:cNvSpPr txBox="1"/>
          <p:nvPr/>
        </p:nvSpPr>
        <p:spPr>
          <a:xfrm>
            <a:off x="387900" y="1333500"/>
            <a:ext cx="38610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Κόσοβο</a:t>
            </a:r>
            <a:endParaRPr sz="2200" u="sng">
              <a:solidFill>
                <a:schemeClr val="dk1"/>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62"/>
          <p:cNvPicPr preferRelativeResize="0"/>
          <p:nvPr/>
        </p:nvPicPr>
        <p:blipFill>
          <a:blip r:embed="rId3">
            <a:alphaModFix/>
          </a:blip>
          <a:stretch>
            <a:fillRect/>
          </a:stretch>
        </p:blipFill>
        <p:spPr>
          <a:xfrm>
            <a:off x="2861200" y="152400"/>
            <a:ext cx="3421609" cy="483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3"/>
          <p:cNvSpPr txBox="1"/>
          <p:nvPr>
            <p:ph type="title"/>
          </p:nvPr>
        </p:nvSpPr>
        <p:spPr>
          <a:xfrm>
            <a:off x="387925" y="30615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l"/>
              <a:t>Ιστορική Αναδρομή</a:t>
            </a:r>
            <a:endParaRPr/>
          </a:p>
        </p:txBody>
      </p:sp>
      <p:sp>
        <p:nvSpPr>
          <p:cNvPr id="389" name="Google Shape;389;p63"/>
          <p:cNvSpPr txBox="1"/>
          <p:nvPr>
            <p:ph idx="1" type="body"/>
          </p:nvPr>
        </p:nvSpPr>
        <p:spPr>
          <a:xfrm>
            <a:off x="387925" y="2571750"/>
            <a:ext cx="8368200" cy="27930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ctr">
              <a:spcBef>
                <a:spcPts val="1200"/>
              </a:spcBef>
              <a:spcAft>
                <a:spcPts val="0"/>
              </a:spcAft>
              <a:buNone/>
            </a:pPr>
            <a:r>
              <a:t/>
            </a:r>
            <a:endParaRPr sz="5589"/>
          </a:p>
          <a:p>
            <a:pPr indent="0" lvl="0" marL="0" rtl="0" algn="ctr">
              <a:spcBef>
                <a:spcPts val="1200"/>
              </a:spcBef>
              <a:spcAft>
                <a:spcPts val="0"/>
              </a:spcAft>
              <a:buNone/>
            </a:pPr>
            <a:r>
              <a:rPr lang="el" sz="5800"/>
              <a:t>Η διακήρυξη της ανεξαρτησίας του </a:t>
            </a:r>
            <a:r>
              <a:rPr b="1" lang="el" sz="5800"/>
              <a:t>Κοσσυφοπεδίου</a:t>
            </a:r>
            <a:r>
              <a:rPr lang="el" sz="5800"/>
              <a:t> βάσει της απόφασης 1244/99 του Συμβουλίου Ασφαλείας του ΟΗΕ στις 17 Φεβρουαρίου 2008 αναγνωρίστηκε από 116 χώρες σε όλο τον κόσμο, συμπεριλαμβανομένων αρκετών γειτόνων του, αρκετών κρατών μελών της ΕΕ και των Ηνωμένων Πολιτειών, αλλά </a:t>
            </a:r>
            <a:r>
              <a:rPr lang="el" sz="5800">
                <a:highlight>
                  <a:srgbClr val="FF0000"/>
                </a:highlight>
              </a:rPr>
              <a:t>όχι</a:t>
            </a:r>
            <a:r>
              <a:rPr lang="el" sz="5800">
                <a:highlight>
                  <a:schemeClr val="lt1"/>
                </a:highlight>
              </a:rPr>
              <a:t> </a:t>
            </a:r>
            <a:r>
              <a:rPr lang="el" sz="5800"/>
              <a:t>από άλλες, μεταξύ των οποίων η  </a:t>
            </a:r>
            <a:r>
              <a:rPr lang="el" sz="5800" u="sng"/>
              <a:t>Σερβία, η Ελλάδα και  η Κύπρος</a:t>
            </a:r>
            <a:r>
              <a:rPr lang="el" sz="5800"/>
              <a:t>.</a:t>
            </a:r>
            <a:endParaRPr sz="5800"/>
          </a:p>
          <a:p>
            <a:pPr indent="0" lvl="0" marL="0" rtl="0" algn="l">
              <a:spcBef>
                <a:spcPts val="1200"/>
              </a:spcBef>
              <a:spcAft>
                <a:spcPts val="0"/>
              </a:spcAft>
              <a:buNone/>
            </a:pPr>
            <a:r>
              <a:rPr lang="el"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390" name="Google Shape;390;p63"/>
          <p:cNvSpPr txBox="1"/>
          <p:nvPr/>
        </p:nvSpPr>
        <p:spPr>
          <a:xfrm>
            <a:off x="447438" y="1108625"/>
            <a:ext cx="8249100" cy="20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391" name="Google Shape;391;p63"/>
          <p:cNvPicPr preferRelativeResize="0"/>
          <p:nvPr/>
        </p:nvPicPr>
        <p:blipFill>
          <a:blip r:embed="rId3">
            <a:alphaModFix/>
          </a:blip>
          <a:stretch>
            <a:fillRect/>
          </a:stretch>
        </p:blipFill>
        <p:spPr>
          <a:xfrm>
            <a:off x="4153576" y="306138"/>
            <a:ext cx="4738625" cy="3172225"/>
          </a:xfrm>
          <a:prstGeom prst="rect">
            <a:avLst/>
          </a:prstGeom>
          <a:noFill/>
          <a:ln>
            <a:noFill/>
          </a:ln>
        </p:spPr>
      </p:pic>
      <p:sp>
        <p:nvSpPr>
          <p:cNvPr id="392" name="Google Shape;392;p63"/>
          <p:cNvSpPr txBox="1"/>
          <p:nvPr/>
        </p:nvSpPr>
        <p:spPr>
          <a:xfrm>
            <a:off x="462650" y="1350500"/>
            <a:ext cx="30105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Κόσοβο</a:t>
            </a:r>
            <a:endParaRPr sz="2200" u="sng">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8"/>
          <p:cNvSpPr txBox="1"/>
          <p:nvPr>
            <p:ph type="title"/>
          </p:nvPr>
        </p:nvSpPr>
        <p:spPr>
          <a:xfrm>
            <a:off x="264725" y="92725"/>
            <a:ext cx="8520600" cy="745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a:t>Διαδικασία</a:t>
            </a:r>
            <a:r>
              <a:rPr lang="el"/>
              <a:t> Ένταξης στην Ε.Ε</a:t>
            </a:r>
            <a:endParaRPr/>
          </a:p>
        </p:txBody>
      </p:sp>
      <p:sp>
        <p:nvSpPr>
          <p:cNvPr id="145" name="Google Shape;145;p28"/>
          <p:cNvSpPr txBox="1"/>
          <p:nvPr>
            <p:ph idx="1" type="body"/>
          </p:nvPr>
        </p:nvSpPr>
        <p:spPr>
          <a:xfrm>
            <a:off x="311700" y="920675"/>
            <a:ext cx="8520600" cy="411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l" sz="1450"/>
              <a:t>Kάθε ευρωπαϊκή χώρα μπορεί να υποβάλει αίτηση προσχώρησης στην ΕΕ εφόσον σέβεται τις δημοκρατικές αξίες της ευρωπαϊκής ένωσης και τα κριτήρια της </a:t>
            </a:r>
            <a:r>
              <a:rPr lang="el" sz="1450"/>
              <a:t>Κοπεγχάγης</a:t>
            </a:r>
            <a:r>
              <a:rPr lang="el" sz="1450"/>
              <a:t>. Τα βήματα που </a:t>
            </a:r>
            <a:r>
              <a:rPr lang="el" sz="1450"/>
              <a:t>ακολουθούνται</a:t>
            </a:r>
            <a:r>
              <a:rPr lang="el" sz="1450"/>
              <a:t> για την ένταξη είναι τα εξής συμφωνα με το </a:t>
            </a:r>
            <a:r>
              <a:rPr lang="el" sz="1450"/>
              <a:t>άρθρο</a:t>
            </a:r>
            <a:r>
              <a:rPr lang="el" sz="1450"/>
              <a:t> 49 της </a:t>
            </a:r>
            <a:r>
              <a:rPr lang="el" sz="1450"/>
              <a:t>συνθήκης</a:t>
            </a:r>
            <a:r>
              <a:rPr lang="el" sz="1450"/>
              <a:t> της </a:t>
            </a:r>
            <a:r>
              <a:rPr lang="el" sz="1450"/>
              <a:t>ευρωπαϊκής</a:t>
            </a:r>
            <a:r>
              <a:rPr lang="el" sz="1450"/>
              <a:t> ένωσης: </a:t>
            </a:r>
            <a:endParaRPr sz="1450"/>
          </a:p>
          <a:p>
            <a:pPr indent="-317500" lvl="0" marL="457200" rtl="0" algn="just">
              <a:spcBef>
                <a:spcPts val="1200"/>
              </a:spcBef>
              <a:spcAft>
                <a:spcPts val="0"/>
              </a:spcAft>
              <a:buSzPts val="1400"/>
              <a:buChar char="●"/>
            </a:pPr>
            <a:r>
              <a:rPr lang="el" sz="1400"/>
              <a:t>Υποβολή </a:t>
            </a:r>
            <a:r>
              <a:rPr lang="el" sz="1400"/>
              <a:t>ένταξης</a:t>
            </a:r>
            <a:r>
              <a:rPr lang="el" sz="1400"/>
              <a:t> της εκαστοτε χωρας στο </a:t>
            </a:r>
            <a:r>
              <a:rPr lang="el" sz="1400"/>
              <a:t>συμβουλιο.</a:t>
            </a:r>
            <a:r>
              <a:rPr lang="el" sz="1400"/>
              <a:t> </a:t>
            </a:r>
            <a:endParaRPr sz="1400"/>
          </a:p>
          <a:p>
            <a:pPr indent="-317500" lvl="0" marL="457200" rtl="0" algn="just">
              <a:spcBef>
                <a:spcPts val="0"/>
              </a:spcBef>
              <a:spcAft>
                <a:spcPts val="0"/>
              </a:spcAft>
              <a:buSzPts val="1400"/>
              <a:buChar char="●"/>
            </a:pPr>
            <a:r>
              <a:rPr lang="el" sz="1400"/>
              <a:t>Συμβούλιο ενημερώνει το ευρωπαϊκό κοινοβούλιο την ευρωπαϊκή επιτροπή και τα εθνικά κοινοβούλια για την αίτηση της εκάστοτε χώρας.</a:t>
            </a:r>
            <a:endParaRPr sz="1400"/>
          </a:p>
          <a:p>
            <a:pPr indent="-317500" lvl="0" marL="457200" rtl="0" algn="just">
              <a:spcBef>
                <a:spcPts val="0"/>
              </a:spcBef>
              <a:spcAft>
                <a:spcPts val="0"/>
              </a:spcAft>
              <a:buSzPts val="1400"/>
              <a:buChar char="●"/>
            </a:pPr>
            <a:r>
              <a:rPr lang="el" sz="1400"/>
              <a:t>Ε</a:t>
            </a:r>
            <a:r>
              <a:rPr lang="el" sz="1400"/>
              <a:t>υρωπαϊκή</a:t>
            </a:r>
            <a:r>
              <a:rPr lang="el" sz="1400"/>
              <a:t> επιτροπή υποβάλλει γνώμη για το αίτημα.</a:t>
            </a:r>
            <a:endParaRPr sz="1400"/>
          </a:p>
          <a:p>
            <a:pPr indent="-317500" lvl="0" marL="457200" rtl="0" algn="just">
              <a:spcBef>
                <a:spcPts val="0"/>
              </a:spcBef>
              <a:spcAft>
                <a:spcPts val="0"/>
              </a:spcAft>
              <a:buSzPts val="1400"/>
              <a:buChar char="●"/>
            </a:pPr>
            <a:r>
              <a:rPr lang="el" sz="1400"/>
              <a:t>συμβούλιο αποφασίζει με ομοφωνία αν δοθεί καθεστώς προς ''ένταξη κράτος'' </a:t>
            </a:r>
            <a:r>
              <a:rPr lang="el" sz="1400"/>
              <a:t>candidate</a:t>
            </a:r>
            <a:r>
              <a:rPr lang="el" sz="1400"/>
              <a:t> country.</a:t>
            </a:r>
            <a:endParaRPr sz="1400"/>
          </a:p>
          <a:p>
            <a:pPr indent="-317500" lvl="0" marL="457200" rtl="0" algn="just">
              <a:spcBef>
                <a:spcPts val="0"/>
              </a:spcBef>
              <a:spcAft>
                <a:spcPts val="0"/>
              </a:spcAft>
              <a:buSzPts val="1400"/>
              <a:buChar char="●"/>
            </a:pPr>
            <a:r>
              <a:rPr lang="el" sz="1400"/>
              <a:t>Ευρωπαϊκό</a:t>
            </a:r>
            <a:r>
              <a:rPr lang="el" sz="1400"/>
              <a:t> κοινοβούλιο συναποφασίζει και είτε </a:t>
            </a:r>
            <a:r>
              <a:rPr lang="el" sz="1400"/>
              <a:t>εγκρινει είτε απορρίπτει το καθεστώς candidate country</a:t>
            </a:r>
            <a:endParaRPr sz="1400"/>
          </a:p>
          <a:p>
            <a:pPr indent="-317500" lvl="0" marL="457200" rtl="0" algn="just">
              <a:spcBef>
                <a:spcPts val="0"/>
              </a:spcBef>
              <a:spcAft>
                <a:spcPts val="0"/>
              </a:spcAft>
              <a:buSzPts val="1400"/>
              <a:buChar char="●"/>
            </a:pPr>
            <a:r>
              <a:rPr lang="el" sz="1400"/>
              <a:t>εάν το ευρωπαϊκό κοινοβούλιο εγκρίνει την πρόταση του συμβουλίου αρχίζει η έναρξη διαπραγματεύσεων προσχώρησης και υιοθετείται το κοινοτικό κεκτημένο.</a:t>
            </a:r>
            <a:endParaRPr sz="1400"/>
          </a:p>
          <a:p>
            <a:pPr indent="-317500" lvl="0" marL="457200" rtl="0" algn="just">
              <a:spcBef>
                <a:spcPts val="0"/>
              </a:spcBef>
              <a:spcAft>
                <a:spcPts val="0"/>
              </a:spcAft>
              <a:buSzPts val="1400"/>
              <a:buChar char="●"/>
            </a:pPr>
            <a:r>
              <a:rPr lang="el" sz="1400"/>
              <a:t>εφόσον ολοκληρωθούν οι μεταρρυθμίσεις η χώρα είναι δυνατόν να προσχωρήσει στην ευρωπαϊκή ένωση  αν είναι σύμφωνες οι χώρες κράτη μέλη και το ευρωπαικο κοινοβουλιο.</a:t>
            </a:r>
            <a:endParaRPr sz="1400"/>
          </a:p>
        </p:txBody>
      </p:sp>
      <p:sp>
        <p:nvSpPr>
          <p:cNvPr id="146" name="Google Shape;146;p28"/>
          <p:cNvSpPr/>
          <p:nvPr/>
        </p:nvSpPr>
        <p:spPr>
          <a:xfrm>
            <a:off x="455450" y="1232875"/>
            <a:ext cx="31500" cy="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47" name="Google Shape;147;p28"/>
          <p:cNvSpPr/>
          <p:nvPr/>
        </p:nvSpPr>
        <p:spPr>
          <a:xfrm>
            <a:off x="391400" y="1208850"/>
            <a:ext cx="552900" cy="77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Διαμάχη Σερβίας - Κοσόβου</a:t>
            </a:r>
            <a:endParaRPr sz="2800"/>
          </a:p>
        </p:txBody>
      </p:sp>
      <p:sp>
        <p:nvSpPr>
          <p:cNvPr id="398" name="Google Shape;398;p6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lnSpcReduction="10000"/>
          </a:bodyPr>
          <a:lstStyle/>
          <a:p>
            <a:pPr indent="457200" lvl="0" marL="0" rtl="0" algn="just">
              <a:spcBef>
                <a:spcPts val="0"/>
              </a:spcBef>
              <a:spcAft>
                <a:spcPts val="1200"/>
              </a:spcAft>
              <a:buNone/>
            </a:pPr>
            <a:r>
              <a:rPr lang="el"/>
              <a:t>Ως απόρροια του πολέμου μεταξύ Κοσόβου και Σερβίας (καθώς το Κόσοβο αποτελούσε </a:t>
            </a:r>
            <a:r>
              <a:rPr lang="el"/>
              <a:t>για θρησκευτικούς λόγους </a:t>
            </a:r>
            <a:r>
              <a:rPr lang="el"/>
              <a:t>σημαντικό τμήμα της Σερβίας πριν την απόσχισή του), σήμερα τα δύο κράτη διατηρούν μία ψυχρή σχέση, με τη Σερβία να αρνείται να αναγνωρίσει το Κόσοβο ως ανεξάρτητο κράτος. Αυτό το γεγονός στέκεται εμπόδιο και στην ευρωπαϊκή ενσωμάτωση και των δύο κρατών, αφού υπάρχουν φόβοι ότι αν το ένα από τα δύο κράτη γίνει μέλος της ΕΕ, θα “μπλοκάρει” την είσοδο του δεύτερου. Η συμμόρφωση των δύο κρατών αποτελεί και μία από τις προκλήσεις - απαιτούμενα της ΕΕ προς αυτά, όπως φαίνεται από το γεγονός ότι επισημαίνεται σε όλες τις αναφορές των οργάνων της ΕΕ για αυτά.</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5"/>
          <p:cNvSpPr txBox="1"/>
          <p:nvPr>
            <p:ph type="title"/>
          </p:nvPr>
        </p:nvSpPr>
        <p:spPr>
          <a:xfrm>
            <a:off x="387900" y="857300"/>
            <a:ext cx="8368200" cy="686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Διαμάχη Σερβίας - Κοσόβου</a:t>
            </a:r>
            <a:endParaRPr sz="2820"/>
          </a:p>
          <a:p>
            <a:pPr indent="0" lvl="0" marL="0" rtl="0" algn="l">
              <a:spcBef>
                <a:spcPts val="0"/>
              </a:spcBef>
              <a:spcAft>
                <a:spcPts val="0"/>
              </a:spcAft>
              <a:buSzPts val="990"/>
              <a:buNone/>
            </a:pPr>
            <a:r>
              <a:t/>
            </a:r>
            <a:endParaRPr sz="2700"/>
          </a:p>
        </p:txBody>
      </p:sp>
      <p:sp>
        <p:nvSpPr>
          <p:cNvPr id="404" name="Google Shape;404;p65"/>
          <p:cNvSpPr txBox="1"/>
          <p:nvPr>
            <p:ph idx="1" type="body"/>
          </p:nvPr>
        </p:nvSpPr>
        <p:spPr>
          <a:xfrm>
            <a:off x="387900" y="1489825"/>
            <a:ext cx="8368200" cy="3653700"/>
          </a:xfrm>
          <a:prstGeom prst="rect">
            <a:avLst/>
          </a:prstGeom>
        </p:spPr>
        <p:txBody>
          <a:bodyPr anchorCtr="0" anchor="t" bIns="91425" lIns="91425" spcFirstLastPara="1" rIns="91425" wrap="square" tIns="91425">
            <a:normAutofit fontScale="92500" lnSpcReduction="20000"/>
          </a:bodyPr>
          <a:lstStyle/>
          <a:p>
            <a:pPr indent="-334327" lvl="0" marL="457200" rtl="0" algn="just">
              <a:spcBef>
                <a:spcPts val="0"/>
              </a:spcBef>
              <a:spcAft>
                <a:spcPts val="0"/>
              </a:spcAft>
              <a:buSzPct val="105882"/>
              <a:buChar char="●"/>
            </a:pPr>
            <a:r>
              <a:rPr lang="el" sz="1700"/>
              <a:t>Το Κοσσυφοπέδιο, παρότι υπερψηφίστηκε μ</a:t>
            </a:r>
            <a:r>
              <a:rPr lang="el" sz="1700">
                <a:highlight>
                  <a:schemeClr val="lt1"/>
                </a:highlight>
              </a:rPr>
              <a:t>ε μια εντυπωσιακή πλειοψηφία του 82% για ένταξη στο Συμβούλιο της Ευρώπης, τελικά δεν έγινε δεκτό. </a:t>
            </a:r>
            <a:r>
              <a:rPr lang="el" sz="1350">
                <a:solidFill>
                  <a:srgbClr val="000821"/>
                </a:solidFill>
                <a:highlight>
                  <a:srgbClr val="FFFFFF"/>
                </a:highlight>
                <a:latin typeface="Arial"/>
                <a:ea typeface="Arial"/>
                <a:cs typeface="Arial"/>
                <a:sym typeface="Arial"/>
              </a:rPr>
              <a:t> </a:t>
            </a:r>
            <a:endParaRPr sz="1350">
              <a:solidFill>
                <a:srgbClr val="000821"/>
              </a:solidFill>
              <a:highlight>
                <a:srgbClr val="FFFFFF"/>
              </a:highlight>
              <a:latin typeface="Arial"/>
              <a:ea typeface="Arial"/>
              <a:cs typeface="Arial"/>
              <a:sym typeface="Arial"/>
            </a:endParaRPr>
          </a:p>
          <a:p>
            <a:pPr indent="0" lvl="0" marL="0" rtl="0" algn="just">
              <a:spcBef>
                <a:spcPts val="1200"/>
              </a:spcBef>
              <a:spcAft>
                <a:spcPts val="0"/>
              </a:spcAft>
              <a:buNone/>
            </a:pPr>
            <a:r>
              <a:rPr lang="el" sz="1350">
                <a:solidFill>
                  <a:srgbClr val="000821"/>
                </a:solidFill>
                <a:highlight>
                  <a:srgbClr val="FFFFFF"/>
                </a:highlight>
                <a:latin typeface="Arial"/>
                <a:ea typeface="Arial"/>
                <a:cs typeface="Arial"/>
                <a:sym typeface="Arial"/>
              </a:rPr>
              <a:t>“Οι χώρες-κλειδιά </a:t>
            </a:r>
            <a:r>
              <a:rPr lang="el" sz="1350" u="sng">
                <a:solidFill>
                  <a:schemeClr val="hlink"/>
                </a:solidFill>
                <a:highlight>
                  <a:srgbClr val="FFFFFF"/>
                </a:highlight>
                <a:latin typeface="Arial"/>
                <a:ea typeface="Arial"/>
                <a:cs typeface="Arial"/>
                <a:sym typeface="Arial"/>
                <a:hlinkClick r:id="rId3"/>
              </a:rPr>
              <a:t>Γαλλία</a:t>
            </a:r>
            <a:r>
              <a:rPr lang="el" sz="1350">
                <a:solidFill>
                  <a:srgbClr val="000821"/>
                </a:solidFill>
                <a:highlight>
                  <a:srgbClr val="FFFFFF"/>
                </a:highlight>
                <a:latin typeface="Arial"/>
                <a:ea typeface="Arial"/>
                <a:cs typeface="Arial"/>
                <a:sym typeface="Arial"/>
              </a:rPr>
              <a:t>, </a:t>
            </a:r>
            <a:r>
              <a:rPr lang="el" sz="1350" u="sng">
                <a:solidFill>
                  <a:schemeClr val="hlink"/>
                </a:solidFill>
                <a:highlight>
                  <a:srgbClr val="FFFFFF"/>
                </a:highlight>
                <a:latin typeface="Arial"/>
                <a:ea typeface="Arial"/>
                <a:cs typeface="Arial"/>
                <a:sym typeface="Arial"/>
                <a:hlinkClick r:id="rId4"/>
              </a:rPr>
              <a:t>Ιταλία</a:t>
            </a:r>
            <a:r>
              <a:rPr lang="el" sz="1350">
                <a:solidFill>
                  <a:srgbClr val="000821"/>
                </a:solidFill>
                <a:highlight>
                  <a:srgbClr val="FFFFFF"/>
                </a:highlight>
                <a:latin typeface="Arial"/>
                <a:ea typeface="Arial"/>
                <a:cs typeface="Arial"/>
                <a:sym typeface="Arial"/>
              </a:rPr>
              <a:t> και επίσης η </a:t>
            </a:r>
            <a:r>
              <a:rPr lang="el" sz="1350" u="sng">
                <a:solidFill>
                  <a:schemeClr val="hlink"/>
                </a:solidFill>
                <a:highlight>
                  <a:srgbClr val="FFFFFF"/>
                </a:highlight>
                <a:latin typeface="Arial"/>
                <a:ea typeface="Arial"/>
                <a:cs typeface="Arial"/>
                <a:sym typeface="Arial"/>
                <a:hlinkClick r:id="rId5"/>
              </a:rPr>
              <a:t>Γερμανία</a:t>
            </a:r>
            <a:r>
              <a:rPr lang="el" sz="1350">
                <a:solidFill>
                  <a:srgbClr val="000821"/>
                </a:solidFill>
                <a:highlight>
                  <a:srgbClr val="FFFFFF"/>
                </a:highlight>
                <a:latin typeface="Arial"/>
                <a:ea typeface="Arial"/>
                <a:cs typeface="Arial"/>
                <a:sym typeface="Arial"/>
              </a:rPr>
              <a:t> από την Ομάδα του Κουίντ φρενάρουν. Οι χώρες του Κουίντ, μια άτυπη ομάδα των μεγαλύτερων ευρωπαϊκών χωρών, στην οποία ανήκουν επίσης οι ΗΠΑ και η Μεγάλη Βρετανία, μεσολαβούν εδώ και καιρό στη σύγκρουση μεταξύ Κοσσυφοπεδίου και Σερβίας.”</a:t>
            </a:r>
            <a:r>
              <a:rPr lang="el" sz="1350">
                <a:highlight>
                  <a:schemeClr val="lt1"/>
                </a:highlight>
                <a:latin typeface="Arial"/>
                <a:ea typeface="Arial"/>
                <a:cs typeface="Arial"/>
                <a:sym typeface="Arial"/>
              </a:rPr>
              <a:t> , ⁵</a:t>
            </a:r>
            <a:endParaRPr sz="1350">
              <a:highlight>
                <a:schemeClr val="lt1"/>
              </a:highlight>
              <a:latin typeface="Arial"/>
              <a:ea typeface="Arial"/>
              <a:cs typeface="Arial"/>
              <a:sym typeface="Arial"/>
            </a:endParaRPr>
          </a:p>
          <a:p>
            <a:pPr indent="0" lvl="0" marL="0" rtl="0" algn="just">
              <a:spcBef>
                <a:spcPts val="1200"/>
              </a:spcBef>
              <a:spcAft>
                <a:spcPts val="0"/>
              </a:spcAft>
              <a:buNone/>
            </a:pPr>
            <a:r>
              <a:rPr lang="el" sz="1350">
                <a:solidFill>
                  <a:srgbClr val="000821"/>
                </a:solidFill>
                <a:highlight>
                  <a:srgbClr val="FFFFFF"/>
                </a:highlight>
                <a:latin typeface="Arial"/>
                <a:ea typeface="Arial"/>
                <a:cs typeface="Arial"/>
                <a:sym typeface="Arial"/>
              </a:rPr>
              <a:t>Ο διάλογος αυτός [της εξομάλυνσης των σχέσεων Σερβίας και Κοσσυφοπεδίου] ξεκίνησε παλαιότερα από την ΕΕ και διεξάγεται υπό την αιγίδα της, αλλά έχει παγώσει εδώ και πολύ καιρό. Ένα πρόβλημα του διαλόγου αφορά στη δημιουργία μιας Κοινότητας Σερβικών Δήμων του Κοσσυφοπεδίου, η οποία υποτίθεται ότι θα εκπροσωπεί όλους τους Σέρβους της χώρας. Η Κοινότητα είναι εξαιρετικά αμφιλεγόμενη διότι υπάρχουν φόβοι ότι θα μπορούσε να γίνει ένα είδος κράτους εν κράτει. Γίνεται μάλιστα αναφορά στη Σερβική Δημοκρατία της Βοσνίας-Ερζεγοβίνης για να υπογραμμιστεί ο κίνδυνο μιας "βοσνιστικοποίησης" του </a:t>
            </a:r>
            <a:r>
              <a:rPr lang="el" sz="1350" u="sng">
                <a:solidFill>
                  <a:schemeClr val="hlink"/>
                </a:solidFill>
                <a:highlight>
                  <a:srgbClr val="FFFFFF"/>
                </a:highlight>
                <a:latin typeface="Arial"/>
                <a:ea typeface="Arial"/>
                <a:cs typeface="Arial"/>
                <a:sym typeface="Arial"/>
                <a:hlinkClick r:id="rId6"/>
              </a:rPr>
              <a:t>Κοσσυφοπεδίου</a:t>
            </a:r>
            <a:r>
              <a:rPr lang="el" sz="1350">
                <a:solidFill>
                  <a:srgbClr val="000821"/>
                </a:solidFill>
                <a:highlight>
                  <a:srgbClr val="FFFFFF"/>
                </a:highlight>
                <a:latin typeface="Arial"/>
                <a:ea typeface="Arial"/>
                <a:cs typeface="Arial"/>
                <a:sym typeface="Arial"/>
              </a:rPr>
              <a:t>, δηλαδή μιας μόνιμης παράλυσης και διαίρεσης της χώρας.</a:t>
            </a:r>
            <a:r>
              <a:rPr lang="el" sz="1350">
                <a:highlight>
                  <a:schemeClr val="lt1"/>
                </a:highlight>
                <a:latin typeface="Arial"/>
                <a:ea typeface="Arial"/>
                <a:cs typeface="Arial"/>
                <a:sym typeface="Arial"/>
              </a:rPr>
              <a:t> , ⁵</a:t>
            </a:r>
            <a:endParaRPr sz="1350">
              <a:highlight>
                <a:schemeClr val="lt1"/>
              </a:highlight>
              <a:latin typeface="Arial"/>
              <a:ea typeface="Arial"/>
              <a:cs typeface="Arial"/>
              <a:sym typeface="Arial"/>
            </a:endParaRPr>
          </a:p>
          <a:p>
            <a:pPr indent="0" lvl="0" marL="0" rtl="0" algn="just">
              <a:spcBef>
                <a:spcPts val="1200"/>
              </a:spcBef>
              <a:spcAft>
                <a:spcPts val="1200"/>
              </a:spcAft>
              <a:buNone/>
            </a:pPr>
            <a:r>
              <a:rPr lang="el" sz="1350">
                <a:solidFill>
                  <a:srgbClr val="000821"/>
                </a:solidFill>
                <a:highlight>
                  <a:srgbClr val="FFFFFF"/>
                </a:highlight>
                <a:latin typeface="Arial"/>
                <a:ea typeface="Arial"/>
                <a:cs typeface="Arial"/>
                <a:sym typeface="Arial"/>
              </a:rPr>
              <a:t>"Η επιθετική πολιτική της Σερβίας, η οποία υποστηρίζεται από τη Ρωσία, οδηγεί σε κλιμάκωση των εντάσεων στο Κοσσυφοπέδιο και στη </a:t>
            </a:r>
            <a:r>
              <a:rPr lang="el" sz="1350" u="sng">
                <a:solidFill>
                  <a:schemeClr val="hlink"/>
                </a:solidFill>
                <a:highlight>
                  <a:srgbClr val="FFFFFF"/>
                </a:highlight>
                <a:latin typeface="Arial"/>
                <a:ea typeface="Arial"/>
                <a:cs typeface="Arial"/>
                <a:sym typeface="Arial"/>
                <a:hlinkClick r:id="rId7"/>
              </a:rPr>
              <a:t>Βοσνία-Ερζεγοβίνη</a:t>
            </a:r>
            <a:r>
              <a:rPr lang="el" sz="1350">
                <a:solidFill>
                  <a:srgbClr val="000821"/>
                </a:solidFill>
                <a:highlight>
                  <a:srgbClr val="FFFFFF"/>
                </a:highlight>
                <a:latin typeface="Arial"/>
                <a:ea typeface="Arial"/>
                <a:cs typeface="Arial"/>
                <a:sym typeface="Arial"/>
              </a:rPr>
              <a:t>. Η ΕΕ και οι ΗΠΑ έχουν μέχρι στιγμής απαντήσει σε αυτή την επιθετικότητα με κατευνασμό, γεγονός που επιδεινώνει την κατάσταση. Η ΕΕ αφήνει τον εαυτό της να εμφανιστεί επανειλημμένα από τη </a:t>
            </a:r>
            <a:r>
              <a:rPr lang="el" sz="1350" u="sng">
                <a:solidFill>
                  <a:schemeClr val="hlink"/>
                </a:solidFill>
                <a:highlight>
                  <a:srgbClr val="FFFFFF"/>
                </a:highlight>
                <a:latin typeface="Arial"/>
                <a:ea typeface="Arial"/>
                <a:cs typeface="Arial"/>
                <a:sym typeface="Arial"/>
                <a:hlinkClick r:id="rId8"/>
              </a:rPr>
              <a:t>Σερβία</a:t>
            </a:r>
            <a:r>
              <a:rPr lang="el" sz="1350">
                <a:solidFill>
                  <a:srgbClr val="000821"/>
                </a:solidFill>
                <a:highlight>
                  <a:srgbClr val="FFFFFF"/>
                </a:highlight>
                <a:latin typeface="Arial"/>
                <a:ea typeface="Arial"/>
                <a:cs typeface="Arial"/>
                <a:sym typeface="Arial"/>
              </a:rPr>
              <a:t>, υποψήφια προς ένταξη στην ΕΕ αντί να χαράξει σαφείς κόκκινες γραμμές"</a:t>
            </a:r>
            <a:r>
              <a:rPr lang="el" sz="1350">
                <a:highlight>
                  <a:schemeClr val="lt1"/>
                </a:highlight>
                <a:latin typeface="Arial"/>
                <a:ea typeface="Arial"/>
                <a:cs typeface="Arial"/>
                <a:sym typeface="Arial"/>
              </a:rPr>
              <a:t> , ⁵</a:t>
            </a:r>
            <a:endParaRPr sz="1350">
              <a:highlight>
                <a:schemeClr val="lt1"/>
              </a:highlight>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EULEX</a:t>
            </a:r>
            <a:endParaRPr sz="2800"/>
          </a:p>
        </p:txBody>
      </p:sp>
      <p:sp>
        <p:nvSpPr>
          <p:cNvPr id="410" name="Google Shape;410;p66"/>
          <p:cNvSpPr txBox="1"/>
          <p:nvPr>
            <p:ph idx="1" type="body"/>
          </p:nvPr>
        </p:nvSpPr>
        <p:spPr>
          <a:xfrm>
            <a:off x="387900" y="1266700"/>
            <a:ext cx="8368200" cy="3653700"/>
          </a:xfrm>
          <a:prstGeom prst="rect">
            <a:avLst/>
          </a:prstGeom>
        </p:spPr>
        <p:txBody>
          <a:bodyPr anchorCtr="0" anchor="t" bIns="91425" lIns="91425" spcFirstLastPara="1" rIns="91425" wrap="square" tIns="91425">
            <a:noAutofit/>
          </a:bodyPr>
          <a:lstStyle/>
          <a:p>
            <a:pPr indent="457200" lvl="0" marL="0" rtl="0" algn="just">
              <a:spcBef>
                <a:spcPts val="0"/>
              </a:spcBef>
              <a:spcAft>
                <a:spcPts val="0"/>
              </a:spcAft>
              <a:buSzPts val="688"/>
              <a:buNone/>
            </a:pPr>
            <a:r>
              <a:rPr lang="el" sz="1525"/>
              <a:t>Η Αποστολή της Ευρωπαϊκής Ένωσης για το Κράτος Δικαίου στο Κοσσυφοπέδιο (EULEX) ξεκίνησε το 2008 ως η μεγαλύτερη μη στρατιωτική αποστολή στο πλαίσιο της Κοινής Πολιτικής Ασφάλειας και Άμυνας της Ευρωπαϊκής Ένωσης. Η συνολική αποστολή της EULEX είναι να υποστηρίξει επιλεγμένους θεσμούς του κράτους δικαίου στο Κοσσυφοπέδιο στην πορεία τους προς την αύξηση της αποτελεσματικότητας, της βιωσιμότητας, της πολυεθνικότητας και της λογοδοσίας, χωρίς πολιτικές παρεμβάσεις και σύμφωνα με τα διεθνή πρότυπα για τα ανθρώπινα δικαιώματα και τις βέλτιστες ευρωπαϊκές πρακτικές.</a:t>
            </a:r>
            <a:endParaRPr sz="1525"/>
          </a:p>
          <a:p>
            <a:pPr indent="457200" lvl="0" marL="0" rtl="0" algn="just">
              <a:spcBef>
                <a:spcPts val="1200"/>
              </a:spcBef>
              <a:spcAft>
                <a:spcPts val="1200"/>
              </a:spcAft>
              <a:buSzPts val="688"/>
              <a:buNone/>
            </a:pPr>
            <a:r>
              <a:rPr lang="el" sz="1525"/>
              <a:t>Η τρέχουσα εντολή της EULEX έχει δρομολογηθεί για να καλύψει την περίοδο έως τις 14 Ιουνίου 2025 βάσει της απόφασης 2023/1095 του Συμβουλίου. Στο πλαίσιο της εντολής της, η Αποστολή αναλαμβάνει δραστηριότητες παρακολούθησης, καθοδήγησης και παροχής συμβουλών και έχει περιορισμένες εκτελεστικές λειτουργίες. Η Αποστολή εργάζεται στο πλαίσιο της απόφασης 1244 του Συμβουλίου Ασφαλείας του ΟΗΕ.</a:t>
            </a:r>
            <a:endParaRPr sz="1525"/>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Ιστορική Αναδρομή</a:t>
            </a:r>
            <a:endParaRPr sz="2800"/>
          </a:p>
        </p:txBody>
      </p:sp>
      <p:sp>
        <p:nvSpPr>
          <p:cNvPr id="416" name="Google Shape;416;p67"/>
          <p:cNvSpPr txBox="1"/>
          <p:nvPr>
            <p:ph idx="1" type="body"/>
          </p:nvPr>
        </p:nvSpPr>
        <p:spPr>
          <a:xfrm>
            <a:off x="387900" y="1690575"/>
            <a:ext cx="8368200" cy="33315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l" sz="1700"/>
              <a:t>Υπογραφή </a:t>
            </a:r>
            <a:r>
              <a:rPr lang="el" sz="1700">
                <a:highlight>
                  <a:schemeClr val="lt1"/>
                </a:highlight>
              </a:rPr>
              <a:t>Συμφωνίας Σταθεροποίησης και Σύνδεσης  —&gt; Τέθηκε σε ισχύ το 2009</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Υποβολή αίτησης ένταξης —&gt; 2009</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Υποψήφια χώρα από —&gt; 2014</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Απελευθέρωση θεωρήσεων υπηκόων (βίζα) —&gt; 2010</a:t>
            </a:r>
            <a:endParaRPr sz="1700">
              <a:highlight>
                <a:schemeClr val="lt1"/>
              </a:highlight>
            </a:endParaRPr>
          </a:p>
          <a:p>
            <a:pPr indent="-336550" lvl="0" marL="457200" rtl="0" algn="l">
              <a:spcBef>
                <a:spcPts val="0"/>
              </a:spcBef>
              <a:spcAft>
                <a:spcPts val="0"/>
              </a:spcAft>
              <a:buSzPts val="1700"/>
              <a:buChar char="●"/>
            </a:pPr>
            <a:r>
              <a:rPr lang="el" sz="1700"/>
              <a:t>Επίσημη έναρξη ενταξιακών διαπραγματεύσεων —&gt; 2022</a:t>
            </a:r>
            <a:endParaRPr sz="1700"/>
          </a:p>
          <a:p>
            <a:pPr indent="0" lvl="0" marL="0" rtl="0" algn="just">
              <a:spcBef>
                <a:spcPts val="1200"/>
              </a:spcBef>
              <a:spcAft>
                <a:spcPts val="1200"/>
              </a:spcAft>
              <a:buNone/>
            </a:pPr>
            <a:r>
              <a:rPr lang="el" sz="1400"/>
              <a:t> ⇒ </a:t>
            </a:r>
            <a:r>
              <a:rPr lang="el" sz="1400">
                <a:highlight>
                  <a:schemeClr val="lt1"/>
                </a:highlight>
              </a:rPr>
              <a:t>Στην έκθεσή της για την Αλβανία, η Ευρωπαϊκή Επιτροπή επισημαίνει ότι η τελευταία έχει επιτύχει "αποφασιστική πρόοδο και βρίσκεται κοντά στο να εκπληρώσει τα προαπαιτούμενα που τέθηκαν από το Συμβούλιο της 25ης Μαρτίου για τη σύγκληση της πρώτης Διακυβερνητικής Διάσκεψης".  </a:t>
            </a:r>
            <a:endParaRPr sz="1400"/>
          </a:p>
        </p:txBody>
      </p:sp>
      <p:sp>
        <p:nvSpPr>
          <p:cNvPr id="417" name="Google Shape;417;p67"/>
          <p:cNvSpPr txBox="1"/>
          <p:nvPr/>
        </p:nvSpPr>
        <p:spPr>
          <a:xfrm>
            <a:off x="387900" y="1265475"/>
            <a:ext cx="4320300" cy="4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Δημοκρατία της Αλβανίας</a:t>
            </a:r>
            <a:endParaRPr sz="2200" u="sng">
              <a:solidFill>
                <a:schemeClr val="dk1"/>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68"/>
          <p:cNvPicPr preferRelativeResize="0"/>
          <p:nvPr/>
        </p:nvPicPr>
        <p:blipFill>
          <a:blip r:embed="rId3">
            <a:alphaModFix/>
          </a:blip>
          <a:stretch>
            <a:fillRect/>
          </a:stretch>
        </p:blipFill>
        <p:spPr>
          <a:xfrm>
            <a:off x="2799075" y="142875"/>
            <a:ext cx="3415400" cy="48577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Ιστορική Αναδρομή</a:t>
            </a:r>
            <a:endParaRPr sz="2600"/>
          </a:p>
        </p:txBody>
      </p:sp>
      <p:sp>
        <p:nvSpPr>
          <p:cNvPr id="428" name="Google Shape;428;p69"/>
          <p:cNvSpPr txBox="1"/>
          <p:nvPr>
            <p:ph idx="1" type="body"/>
          </p:nvPr>
        </p:nvSpPr>
        <p:spPr>
          <a:xfrm>
            <a:off x="387900" y="1723725"/>
            <a:ext cx="8368200" cy="34197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l" sz="1700"/>
              <a:t>Υπογραφή </a:t>
            </a:r>
            <a:r>
              <a:rPr lang="el" sz="1700">
                <a:highlight>
                  <a:schemeClr val="lt1"/>
                </a:highlight>
              </a:rPr>
              <a:t>Συμφωνίας Σταθεροποίησης και Σύνδεσης  —&gt; 2001 (Τέθηκε σε ισχύ το 2004)</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Υποβολή αίτησης ένταξης —&gt; 2004</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Υποψήφια χώρα από —&gt; 2005</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Απελευθέρωση θεωρήσεων υπηκόων </a:t>
            </a:r>
            <a:r>
              <a:rPr lang="el" sz="1700">
                <a:highlight>
                  <a:schemeClr val="lt1"/>
                </a:highlight>
              </a:rPr>
              <a:t>(βίζα) </a:t>
            </a:r>
            <a:r>
              <a:rPr lang="el" sz="1700">
                <a:highlight>
                  <a:schemeClr val="lt1"/>
                </a:highlight>
              </a:rPr>
              <a:t>—&gt; 2009</a:t>
            </a:r>
            <a:endParaRPr sz="1700">
              <a:highlight>
                <a:schemeClr val="lt1"/>
              </a:highlight>
            </a:endParaRPr>
          </a:p>
          <a:p>
            <a:pPr indent="-336550" lvl="0" marL="457200" rtl="0" algn="l">
              <a:spcBef>
                <a:spcPts val="0"/>
              </a:spcBef>
              <a:spcAft>
                <a:spcPts val="0"/>
              </a:spcAft>
              <a:buSzPts val="1700"/>
              <a:buChar char="●"/>
            </a:pPr>
            <a:r>
              <a:rPr lang="el" sz="1700">
                <a:highlight>
                  <a:schemeClr val="lt1"/>
                </a:highlight>
              </a:rPr>
              <a:t>Επίσημη έναρξη ενταξιακών διαπραγματεύσεων —&gt; 2022</a:t>
            </a:r>
            <a:endParaRPr sz="1700">
              <a:highlight>
                <a:schemeClr val="lt1"/>
              </a:highlight>
            </a:endParaRPr>
          </a:p>
          <a:p>
            <a:pPr indent="0" lvl="0" marL="0" rtl="0" algn="just">
              <a:spcBef>
                <a:spcPts val="1200"/>
              </a:spcBef>
              <a:spcAft>
                <a:spcPts val="1200"/>
              </a:spcAft>
              <a:buNone/>
            </a:pPr>
            <a:r>
              <a:rPr lang="el" sz="1400">
                <a:highlight>
                  <a:schemeClr val="lt1"/>
                </a:highlight>
              </a:rPr>
              <a:t> ⇒ Στην Έκθεσή της για τη Δημοκρατία της Βόρειας Μακεδονίας,  για το έτος 2020, η Ευρωπαϊκή Επιτροπή σημειώνει ότι, η χώρα, παρά την κρίση της πανδημίας του COVID-19, εξακολούθησε να επιδεικνύει την προσήλωσή της και επέτυχε απτά και βιώσιμα αποτελέσματα στους καίριους τομείς προτεραιότητας.</a:t>
            </a:r>
            <a:endParaRPr sz="1400">
              <a:highlight>
                <a:schemeClr val="lt1"/>
              </a:highlight>
            </a:endParaRPr>
          </a:p>
        </p:txBody>
      </p:sp>
      <p:sp>
        <p:nvSpPr>
          <p:cNvPr id="429" name="Google Shape;429;p69"/>
          <p:cNvSpPr txBox="1"/>
          <p:nvPr/>
        </p:nvSpPr>
        <p:spPr>
          <a:xfrm>
            <a:off x="387900" y="1247313"/>
            <a:ext cx="2772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Βόρεια Μακεδονία</a:t>
            </a:r>
            <a:endParaRPr sz="2200" u="sng">
              <a:solidFill>
                <a:schemeClr val="dk1"/>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70"/>
          <p:cNvPicPr preferRelativeResize="0"/>
          <p:nvPr/>
        </p:nvPicPr>
        <p:blipFill>
          <a:blip r:embed="rId3">
            <a:alphaModFix/>
          </a:blip>
          <a:stretch>
            <a:fillRect/>
          </a:stretch>
        </p:blipFill>
        <p:spPr>
          <a:xfrm>
            <a:off x="2857400" y="152400"/>
            <a:ext cx="3429192" cy="4838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1"/>
          <p:cNvSpPr txBox="1"/>
          <p:nvPr>
            <p:ph type="title"/>
          </p:nvPr>
        </p:nvSpPr>
        <p:spPr>
          <a:xfrm>
            <a:off x="387900" y="610700"/>
            <a:ext cx="8368200" cy="6861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990"/>
              <a:buNone/>
            </a:pPr>
            <a:r>
              <a:rPr lang="el" sz="2820">
                <a:highlight>
                  <a:schemeClr val="lt1"/>
                </a:highlight>
              </a:rPr>
              <a:t>Ειδική διαδικασία προσχώρησης για τα Δυτικά Βαλκάνια</a:t>
            </a:r>
            <a:endParaRPr sz="4530">
              <a:highlight>
                <a:schemeClr val="lt1"/>
              </a:highlight>
            </a:endParaRPr>
          </a:p>
        </p:txBody>
      </p:sp>
      <p:sp>
        <p:nvSpPr>
          <p:cNvPr id="440" name="Google Shape;440;p7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t/>
            </a:r>
            <a:endParaRPr b="1" sz="1100">
              <a:solidFill>
                <a:srgbClr val="000000"/>
              </a:solidFill>
              <a:highlight>
                <a:srgbClr val="F3F6FC"/>
              </a:highlight>
              <a:latin typeface="Arial"/>
              <a:ea typeface="Arial"/>
              <a:cs typeface="Arial"/>
              <a:sym typeface="Arial"/>
            </a:endParaRPr>
          </a:p>
          <a:p>
            <a:pPr indent="0" lvl="0" marL="0" rtl="0" algn="l">
              <a:spcBef>
                <a:spcPts val="0"/>
              </a:spcBef>
              <a:spcAft>
                <a:spcPts val="0"/>
              </a:spcAft>
              <a:buNone/>
            </a:pPr>
            <a:r>
              <a:rPr lang="el" sz="2550">
                <a:highlight>
                  <a:schemeClr val="lt1"/>
                </a:highlight>
              </a:rPr>
              <a:t>Οι εταίροι στα Δυτικά Βαλκάνια ακολουθούν ιδιαίτερη διαδικασία διεύρυνσης που ονομάζεται διαδικασία σταθεροποίησης και σύνδεσης (ΔΣΣ). Οι εταίροι που συμμετέχουν επί του παρόντος στη διαδικασία αυτή είναι η Αλβανία, η Βοσνία και Ερζεγοβίνη, το Κόσοβο, το Μαυροβούνιο, η Βόρεια Μακεδονία και η Σερβία.</a:t>
            </a:r>
            <a:endParaRPr sz="2550">
              <a:highlight>
                <a:schemeClr val="lt1"/>
              </a:highlight>
            </a:endParaRPr>
          </a:p>
          <a:p>
            <a:pPr indent="0" lvl="0" marL="0" rtl="0" algn="l">
              <a:spcBef>
                <a:spcPts val="1200"/>
              </a:spcBef>
              <a:spcAft>
                <a:spcPts val="0"/>
              </a:spcAft>
              <a:buNone/>
            </a:pPr>
            <a:r>
              <a:rPr lang="el" sz="2550">
                <a:highlight>
                  <a:schemeClr val="lt1"/>
                </a:highlight>
              </a:rPr>
              <a:t>Στόχος της ΔΣΣ είναι να σταθεροποιηθούν αυτοί οι εταίροι σε πολιτικό και οικονομικό επίπεδο, ώστε να είναι τελικά έτοιμοι να προσχωρήσουν στην ΕΕ. Η ΕΕ σχεδιάζει να το επιτύχει αυτό με τους ακόλουθους τρόπους</a:t>
            </a:r>
            <a:endParaRPr sz="2550">
              <a:highlight>
                <a:schemeClr val="lt1"/>
              </a:highlight>
            </a:endParaRPr>
          </a:p>
          <a:p>
            <a:pPr indent="-329803" lvl="0" marL="457200" rtl="0" algn="l">
              <a:spcBef>
                <a:spcPts val="1200"/>
              </a:spcBef>
              <a:spcAft>
                <a:spcPts val="0"/>
              </a:spcAft>
              <a:buClr>
                <a:schemeClr val="dk1"/>
              </a:buClr>
              <a:buSzPct val="100000"/>
              <a:buFont typeface="Roboto"/>
              <a:buChar char="●"/>
            </a:pPr>
            <a:r>
              <a:rPr lang="el" sz="2550">
                <a:highlight>
                  <a:schemeClr val="lt1"/>
                </a:highlight>
              </a:rPr>
              <a:t>παροχή χρηματοδοτικής βοήθειας</a:t>
            </a:r>
            <a:endParaRPr sz="2550">
              <a:highlight>
                <a:schemeClr val="lt1"/>
              </a:highlight>
            </a:endParaRPr>
          </a:p>
          <a:p>
            <a:pPr indent="-329803" lvl="0" marL="457200" rtl="0" algn="l">
              <a:spcBef>
                <a:spcPts val="0"/>
              </a:spcBef>
              <a:spcAft>
                <a:spcPts val="0"/>
              </a:spcAft>
              <a:buClr>
                <a:schemeClr val="dk1"/>
              </a:buClr>
              <a:buSzPct val="100000"/>
              <a:buFont typeface="Roboto"/>
              <a:buChar char="●"/>
            </a:pPr>
            <a:r>
              <a:rPr lang="el" sz="2550">
                <a:highlight>
                  <a:schemeClr val="lt1"/>
                </a:highlight>
              </a:rPr>
              <a:t>διευκόλυνση της πρόσβασης στις αγορές της ΕΕ</a:t>
            </a:r>
            <a:endParaRPr sz="2550">
              <a:highlight>
                <a:schemeClr val="lt1"/>
              </a:highlight>
            </a:endParaRPr>
          </a:p>
          <a:p>
            <a:pPr indent="-329803" lvl="0" marL="457200" rtl="0" algn="l">
              <a:spcBef>
                <a:spcPts val="0"/>
              </a:spcBef>
              <a:spcAft>
                <a:spcPts val="0"/>
              </a:spcAft>
              <a:buClr>
                <a:schemeClr val="dk1"/>
              </a:buClr>
              <a:buSzPct val="100000"/>
              <a:buFont typeface="Roboto"/>
              <a:buChar char="●"/>
            </a:pPr>
            <a:r>
              <a:rPr lang="el" sz="2550">
                <a:highlight>
                  <a:schemeClr val="lt1"/>
                </a:highlight>
              </a:rPr>
              <a:t>προώθηση της συνεργασίας μεταξύ των χωρών της περιοχής</a:t>
            </a:r>
            <a:endParaRPr sz="2550">
              <a:highlight>
                <a:schemeClr val="lt1"/>
              </a:highlight>
            </a:endParaRPr>
          </a:p>
          <a:p>
            <a:pPr indent="0" lvl="0" marL="0" rtl="0" algn="l">
              <a:spcBef>
                <a:spcPts val="0"/>
              </a:spcBef>
              <a:spcAft>
                <a:spcPts val="120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Νέο Σχέδιο Ανάπτυξης</a:t>
            </a:r>
            <a:endParaRPr sz="2800"/>
          </a:p>
        </p:txBody>
      </p:sp>
      <p:sp>
        <p:nvSpPr>
          <p:cNvPr id="446" name="Google Shape;446;p72"/>
          <p:cNvSpPr txBox="1"/>
          <p:nvPr>
            <p:ph idx="1" type="body"/>
          </p:nvPr>
        </p:nvSpPr>
        <p:spPr>
          <a:xfrm>
            <a:off x="387900" y="1290174"/>
            <a:ext cx="8368200" cy="30789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l" sz="1600">
                <a:highlight>
                  <a:schemeClr val="lt1"/>
                </a:highlight>
              </a:rPr>
              <a:t>   ⧫  Η Ευρωπαϊκή Επιτροπή παρουσίασε στις 8 Νοεμβρίου 2023 νέο σχέδιο ανάπτυξης για τα Δυτικά Βαλκάνια.</a:t>
            </a:r>
            <a:endParaRPr sz="1600">
              <a:highlight>
                <a:schemeClr val="lt1"/>
              </a:highlight>
            </a:endParaRPr>
          </a:p>
          <a:p>
            <a:pPr indent="0" lvl="0" marL="0" rtl="0" algn="just">
              <a:spcBef>
                <a:spcPts val="0"/>
              </a:spcBef>
              <a:spcAft>
                <a:spcPts val="0"/>
              </a:spcAft>
              <a:buNone/>
            </a:pPr>
            <a:r>
              <a:rPr lang="el" sz="1600">
                <a:highlight>
                  <a:schemeClr val="lt1"/>
                </a:highlight>
              </a:rPr>
              <a:t> ⧫ Στόχος του σχεδίου είναι να βοηθήσει τους εταίρους στην υλοποίηση </a:t>
            </a:r>
            <a:r>
              <a:rPr b="1" lang="el" sz="1600">
                <a:highlight>
                  <a:schemeClr val="lt1"/>
                </a:highlight>
              </a:rPr>
              <a:t>κοινωνικοοικονομικών και θεμελιωδών μεταρρυθμίσεων</a:t>
            </a:r>
            <a:r>
              <a:rPr lang="el" sz="1600">
                <a:highlight>
                  <a:schemeClr val="lt1"/>
                </a:highlight>
              </a:rPr>
              <a:t>, μεταξύ άλλων στον τομέα του κράτους δικαίου και των θεμελιωδών δικαιωμάτων, και να τους στηρίξει στη διαδικασία διεύρυνσης.</a:t>
            </a:r>
            <a:endParaRPr sz="1600">
              <a:highlight>
                <a:schemeClr val="lt1"/>
              </a:highlight>
            </a:endParaRPr>
          </a:p>
          <a:p>
            <a:pPr indent="0" lvl="0" marL="0" rtl="0" algn="just">
              <a:spcBef>
                <a:spcPts val="0"/>
              </a:spcBef>
              <a:spcAft>
                <a:spcPts val="0"/>
              </a:spcAft>
              <a:buNone/>
            </a:pPr>
            <a:r>
              <a:rPr lang="el" sz="1600">
                <a:highlight>
                  <a:schemeClr val="lt1"/>
                </a:highlight>
              </a:rPr>
              <a:t>   ⧫  Στον πυρήνα του σχεδίου βρίσκεται η διευκόλυνση μεταρρυθμίσεων και ανάπτυξης για τα Δυτικά Βαλκάνια, ένα νέο χρηματοδοτικό μέσο που θα παράσχει </a:t>
            </a:r>
            <a:r>
              <a:rPr b="1" lang="el" sz="1600">
                <a:highlight>
                  <a:schemeClr val="lt1"/>
                </a:highlight>
              </a:rPr>
              <a:t>6 δισ. ευρώ</a:t>
            </a:r>
            <a:r>
              <a:rPr lang="el" sz="1600">
                <a:highlight>
                  <a:schemeClr val="lt1"/>
                </a:highlight>
              </a:rPr>
              <a:t> κατά την </a:t>
            </a:r>
            <a:r>
              <a:rPr b="1" lang="el" sz="1600">
                <a:highlight>
                  <a:schemeClr val="lt1"/>
                </a:highlight>
              </a:rPr>
              <a:t>περίοδο 2024-2027</a:t>
            </a:r>
            <a:r>
              <a:rPr lang="el" sz="1600">
                <a:highlight>
                  <a:schemeClr val="lt1"/>
                </a:highlight>
              </a:rPr>
              <a:t>. Από το συνολικό ποσό, 2 δισ. ευρώ θα διατεθούν ως επιχορηγήσεις και 4 δισ. ευρώ ως δάνεια. Η διευκόλυνση θα βοηθήσει τους εταίρους να υλοποιήσουν μεταρρυθμίσεις σχετιζόμενες με την ΕΕ, βάσει φιλόδοξων </a:t>
            </a:r>
            <a:r>
              <a:rPr b="1" lang="el" sz="1600">
                <a:highlight>
                  <a:schemeClr val="lt1"/>
                </a:highlight>
              </a:rPr>
              <a:t>θεματολογίων μεταρρυθμίσεων</a:t>
            </a:r>
            <a:r>
              <a:rPr lang="el" sz="1600">
                <a:highlight>
                  <a:schemeClr val="lt1"/>
                </a:highlight>
              </a:rPr>
              <a:t> τα οποία πρέπει να καταρτίσει καθένας εξ αυτών.</a:t>
            </a:r>
            <a:endParaRPr sz="1600">
              <a:highlight>
                <a:schemeClr val="lt1"/>
              </a:highlight>
            </a:endParaRPr>
          </a:p>
          <a:p>
            <a:pPr indent="0" lvl="0" marL="0" rtl="0" algn="l">
              <a:spcBef>
                <a:spcPts val="0"/>
              </a:spcBef>
              <a:spcAft>
                <a:spcPts val="120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Στατιστικά στοιχεία Βαλκανίων</a:t>
            </a:r>
            <a:endParaRPr sz="2800"/>
          </a:p>
        </p:txBody>
      </p:sp>
      <p:sp>
        <p:nvSpPr>
          <p:cNvPr id="452" name="Google Shape;452;p73"/>
          <p:cNvSpPr txBox="1"/>
          <p:nvPr>
            <p:ph idx="1" type="body"/>
          </p:nvPr>
        </p:nvSpPr>
        <p:spPr>
          <a:xfrm>
            <a:off x="387900" y="1425749"/>
            <a:ext cx="8368200" cy="30789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l" sz="2000"/>
              <a:t>Εσωτερικά προβλήματα</a:t>
            </a:r>
            <a:endParaRPr sz="2000"/>
          </a:p>
          <a:p>
            <a:pPr indent="-355600" lvl="0" marL="457200" rtl="0" algn="l">
              <a:spcBef>
                <a:spcPts val="0"/>
              </a:spcBef>
              <a:spcAft>
                <a:spcPts val="0"/>
              </a:spcAft>
              <a:buSzPts val="2000"/>
              <a:buChar char="●"/>
            </a:pPr>
            <a:r>
              <a:rPr lang="el" sz="2000"/>
              <a:t>Η ΕΕ ως εταίρος</a:t>
            </a:r>
            <a:endParaRPr sz="2000"/>
          </a:p>
          <a:p>
            <a:pPr indent="-355600" lvl="0" marL="457200" rtl="0" algn="l">
              <a:spcBef>
                <a:spcPts val="0"/>
              </a:spcBef>
              <a:spcAft>
                <a:spcPts val="0"/>
              </a:spcAft>
              <a:buSzPts val="2000"/>
              <a:buChar char="●"/>
            </a:pPr>
            <a:r>
              <a:rPr lang="el" sz="2000"/>
              <a:t>Άλλοι εταίροι</a:t>
            </a:r>
            <a:endParaRPr/>
          </a:p>
          <a:p>
            <a:pPr indent="0" lvl="0" marL="457200" rtl="0" algn="l">
              <a:spcBef>
                <a:spcPts val="1200"/>
              </a:spcBef>
              <a:spcAft>
                <a:spcPts val="0"/>
              </a:spcAft>
              <a:buNone/>
            </a:pPr>
            <a:r>
              <a:t/>
            </a:r>
            <a:endParaRPr/>
          </a:p>
          <a:p>
            <a:pPr indent="0" lvl="0" marL="457200" rtl="0" algn="l">
              <a:spcBef>
                <a:spcPts val="1200"/>
              </a:spcBef>
              <a:spcAft>
                <a:spcPts val="0"/>
              </a:spcAft>
              <a:buNone/>
            </a:pPr>
            <a:r>
              <a:t/>
            </a:r>
            <a:endParaRPr/>
          </a:p>
          <a:p>
            <a:pPr indent="0" lvl="0" marL="457200" rtl="0" algn="ctr">
              <a:spcBef>
                <a:spcPts val="1200"/>
              </a:spcBef>
              <a:spcAft>
                <a:spcPts val="1200"/>
              </a:spcAft>
              <a:buNone/>
            </a:pPr>
            <a:r>
              <a:t/>
            </a:r>
            <a:endParaRPr sz="1600"/>
          </a:p>
        </p:txBody>
      </p:sp>
      <p:sp>
        <p:nvSpPr>
          <p:cNvPr id="453" name="Google Shape;453;p73"/>
          <p:cNvSpPr txBox="1"/>
          <p:nvPr/>
        </p:nvSpPr>
        <p:spPr>
          <a:xfrm>
            <a:off x="483825" y="1049850"/>
            <a:ext cx="4732500" cy="3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9"/>
          <p:cNvSpPr txBox="1"/>
          <p:nvPr>
            <p:ph type="title"/>
          </p:nvPr>
        </p:nvSpPr>
        <p:spPr>
          <a:xfrm>
            <a:off x="311700" y="0"/>
            <a:ext cx="8520600" cy="660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2820"/>
              <a:t>Τουρκία : ιστορική αναδρομή (1949-1996) </a:t>
            </a:r>
            <a:endParaRPr sz="2820"/>
          </a:p>
        </p:txBody>
      </p:sp>
      <p:sp>
        <p:nvSpPr>
          <p:cNvPr id="153" name="Google Shape;153;p29"/>
          <p:cNvSpPr txBox="1"/>
          <p:nvPr>
            <p:ph idx="1" type="body"/>
          </p:nvPr>
        </p:nvSpPr>
        <p:spPr>
          <a:xfrm>
            <a:off x="311700" y="660600"/>
            <a:ext cx="8520600" cy="416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l" sz="1450"/>
              <a:t>Οι τραυματικές μνήμες και εμπειρίες της Ευρώπης- πολιορκία της βιέννης, Α παγκοσμιος πολεμος - και η μακρα ιστορία συγκρούσεων επιβολής και έλλειψη συνεργασίας έχουν δημιουργήσει ένα κλίμα και καχυποψίας στους ευρωπαίους, Είτε ως οθωμανική αυτοκρατορία είτε ως Τουρκία σε όλες τις ιστορικές φάσεις υπαρχει η τάση να επιβάλλονται και να προσπαθούν να επεκταθούν. για αυτο τον λογο ένα τμήμα των ευρωπαίων φοβάται ότι η Τουρκια δεν θα αποτελέσει έναν ''ήσυχο'' και συνεργάσιμο εταίρο.</a:t>
            </a:r>
            <a:endParaRPr sz="1450"/>
          </a:p>
          <a:p>
            <a:pPr indent="0" lvl="0" marL="0" rtl="0" algn="l">
              <a:spcBef>
                <a:spcPts val="1200"/>
              </a:spcBef>
              <a:spcAft>
                <a:spcPts val="1200"/>
              </a:spcAft>
              <a:buNone/>
            </a:pPr>
            <a:r>
              <a:rPr lang="el" sz="1150">
                <a:latin typeface="Georgia"/>
                <a:ea typeface="Georgia"/>
                <a:cs typeface="Georgia"/>
                <a:sym typeface="Georgia"/>
              </a:rPr>
              <a:t> </a:t>
            </a:r>
            <a:r>
              <a:rPr lang="el" sz="1450"/>
              <a:t>Παρόλες τις δυσκολίες και καχυποψία που εκφραζεται σε διάφορους ευρωπαίους η τουρκία έγινε μέλος του συμβουλίου της ευρώπης το 1949 έκανε έτοιμα για έναρξη </a:t>
            </a:r>
            <a:r>
              <a:rPr lang="el" sz="1450"/>
              <a:t>διαπραγματεύσεων</a:t>
            </a:r>
            <a:r>
              <a:rPr lang="el" sz="1450"/>
              <a:t> με την ευρωπαϊκή οικονομική κοινότητα εοκ το 1959 και έγινε συνεργαζόμενο μέλος το 1963.  Μετά από δεκαετίες διαπραγματεύσεων η τουρκία έκανε επίσημο έτοιμα για είσοδο στην ευρωπαϊκή οικονομική κοινότητα το 1987 και το  1996 υπέγραψε συμφωνία σύνδεσης. Αξίζει επίσης, να σημειωθεί πως ευρωπαϊκή ένωση έχει τελωνειακή συμφωνία με την Τουρκία για βιομηχανικά αγαθά η οποία είναι σε ισχύ από τις 31 δεκεμβρίου του 1995.</a:t>
            </a:r>
            <a:endParaRPr sz="2050"/>
          </a:p>
        </p:txBody>
      </p:sp>
      <p:sp>
        <p:nvSpPr>
          <p:cNvPr id="154" name="Google Shape;154;p29"/>
          <p:cNvSpPr/>
          <p:nvPr/>
        </p:nvSpPr>
        <p:spPr>
          <a:xfrm>
            <a:off x="477925" y="1221550"/>
            <a:ext cx="492900" cy="8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Εσωτερικά Προβλήματα</a:t>
            </a:r>
            <a:endParaRPr sz="2800"/>
          </a:p>
        </p:txBody>
      </p:sp>
      <p:sp>
        <p:nvSpPr>
          <p:cNvPr id="459" name="Google Shape;459;p74"/>
          <p:cNvSpPr txBox="1"/>
          <p:nvPr>
            <p:ph idx="1" type="body"/>
          </p:nvPr>
        </p:nvSpPr>
        <p:spPr>
          <a:xfrm>
            <a:off x="5263300" y="1498825"/>
            <a:ext cx="3563400" cy="30609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lang="el"/>
              <a:t>Βαθμολογίες δημοκρατίας των «Nations in Transit» (2009-2018, 1 σημαίνει καλύτερες και 7 σημαίνει χειρότερες επιδόσεις, πηγή: Freedom House 2018) ³</a:t>
            </a:r>
            <a:endParaRPr/>
          </a:p>
        </p:txBody>
      </p:sp>
      <p:pic>
        <p:nvPicPr>
          <p:cNvPr id="460" name="Google Shape;460;p74"/>
          <p:cNvPicPr preferRelativeResize="0"/>
          <p:nvPr/>
        </p:nvPicPr>
        <p:blipFill>
          <a:blip r:embed="rId3">
            <a:alphaModFix/>
          </a:blip>
          <a:stretch>
            <a:fillRect/>
          </a:stretch>
        </p:blipFill>
        <p:spPr>
          <a:xfrm>
            <a:off x="387900" y="1334800"/>
            <a:ext cx="4654350" cy="33889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Εσωτερικά Προβλήματα</a:t>
            </a:r>
            <a:endParaRPr sz="2800"/>
          </a:p>
        </p:txBody>
      </p:sp>
      <p:sp>
        <p:nvSpPr>
          <p:cNvPr id="466" name="Google Shape;466;p75"/>
          <p:cNvSpPr txBox="1"/>
          <p:nvPr>
            <p:ph idx="1" type="body"/>
          </p:nvPr>
        </p:nvSpPr>
        <p:spPr>
          <a:xfrm>
            <a:off x="6208850" y="1505425"/>
            <a:ext cx="2723400" cy="30477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lang="el"/>
              <a:t>                                                             Βαθμολογία εκλογικής διαδικασίας «Nations in Transit» (2009-2018, το 1 υποδηλώνει τις καλύτερες και το 7 τις χειρότερες επιδόσεις, πηγή: Freedom House 2018) ³</a:t>
            </a:r>
            <a:endParaRPr/>
          </a:p>
        </p:txBody>
      </p:sp>
      <p:pic>
        <p:nvPicPr>
          <p:cNvPr id="467" name="Google Shape;467;p75"/>
          <p:cNvPicPr preferRelativeResize="0"/>
          <p:nvPr/>
        </p:nvPicPr>
        <p:blipFill>
          <a:blip r:embed="rId3">
            <a:alphaModFix/>
          </a:blip>
          <a:stretch>
            <a:fillRect/>
          </a:stretch>
        </p:blipFill>
        <p:spPr>
          <a:xfrm>
            <a:off x="387900" y="1521050"/>
            <a:ext cx="5644800" cy="30164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7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Εσωτερικά Προβλήματα</a:t>
            </a:r>
            <a:endParaRPr sz="2800"/>
          </a:p>
        </p:txBody>
      </p:sp>
      <p:sp>
        <p:nvSpPr>
          <p:cNvPr id="473" name="Google Shape;473;p76"/>
          <p:cNvSpPr txBox="1"/>
          <p:nvPr>
            <p:ph idx="1" type="body"/>
          </p:nvPr>
        </p:nvSpPr>
        <p:spPr>
          <a:xfrm>
            <a:off x="6764450" y="1029625"/>
            <a:ext cx="2379600" cy="3999300"/>
          </a:xfrm>
          <a:prstGeom prst="rect">
            <a:avLst/>
          </a:prstGeom>
        </p:spPr>
        <p:txBody>
          <a:bodyPr anchorCtr="0" anchor="t" bIns="91425" lIns="91425" spcFirstLastPara="1" rIns="91425" wrap="square" tIns="91425">
            <a:normAutofit fontScale="62500"/>
          </a:bodyPr>
          <a:lstStyle/>
          <a:p>
            <a:pPr indent="0" lvl="0" marL="0" rtl="0" algn="just">
              <a:spcBef>
                <a:spcPts val="0"/>
              </a:spcBef>
              <a:spcAft>
                <a:spcPts val="1200"/>
              </a:spcAft>
              <a:buNone/>
            </a:pPr>
            <a:r>
              <a:rPr lang="el"/>
              <a:t> Σε περιφερειακό επίπεδο, οι δύο μεταβλητές παρουσιάζουν ασθενή θετική σχέση (r=,23) με την τιμή των συντελεστών να κυμαίνεται μεταξύ r = 0,33 στο Κοσσυφοπέδιο και r = 0,18 στη Βόρεια Μακεδονία. Αυτά τα στατιστικά στοιχεία δείχνουν ότι η συσχέτιση μεταξύ των δύο διαφορετικών μεταβλητών που αναφέρουν τις πελατειακές σχέσεις είναι μόνο ασθενής σε μέγεθος, επιβεβαιώνοντας την ανάγκη προσέγγισης των πελατειακών σχέσεων ως ένα φαινόμενο που αποτελείται από διαφορετικές ανταλλαγές που δεν αφορούν εξ ορισμού τα ίδια άτομα.</a:t>
            </a:r>
            <a:endParaRPr/>
          </a:p>
        </p:txBody>
      </p:sp>
      <p:pic>
        <p:nvPicPr>
          <p:cNvPr id="474" name="Google Shape;474;p76"/>
          <p:cNvPicPr preferRelativeResize="0"/>
          <p:nvPr/>
        </p:nvPicPr>
        <p:blipFill>
          <a:blip r:embed="rId3">
            <a:alphaModFix/>
          </a:blip>
          <a:stretch>
            <a:fillRect/>
          </a:stretch>
        </p:blipFill>
        <p:spPr>
          <a:xfrm>
            <a:off x="387900" y="1554700"/>
            <a:ext cx="6376541" cy="29491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Εσωτερικά Προβλήματα</a:t>
            </a:r>
            <a:endParaRPr sz="2800"/>
          </a:p>
        </p:txBody>
      </p:sp>
      <p:sp>
        <p:nvSpPr>
          <p:cNvPr id="480" name="Google Shape;480;p77"/>
          <p:cNvSpPr txBox="1"/>
          <p:nvPr>
            <p:ph idx="1" type="body"/>
          </p:nvPr>
        </p:nvSpPr>
        <p:spPr>
          <a:xfrm>
            <a:off x="7036500" y="1899750"/>
            <a:ext cx="1919400" cy="26775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lang="el"/>
              <a:t>Σ</a:t>
            </a:r>
            <a:r>
              <a:rPr lang="el"/>
              <a:t>υμμετοχή σε κόμματα και διασυνδέσεις</a:t>
            </a:r>
            <a:endParaRPr/>
          </a:p>
        </p:txBody>
      </p:sp>
      <p:pic>
        <p:nvPicPr>
          <p:cNvPr id="481" name="Google Shape;481;p77"/>
          <p:cNvPicPr preferRelativeResize="0"/>
          <p:nvPr/>
        </p:nvPicPr>
        <p:blipFill>
          <a:blip r:embed="rId3">
            <a:alphaModFix/>
          </a:blip>
          <a:stretch>
            <a:fillRect/>
          </a:stretch>
        </p:blipFill>
        <p:spPr>
          <a:xfrm>
            <a:off x="387900" y="1428950"/>
            <a:ext cx="6397714" cy="30789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Η ΕΕ ως εταίρος</a:t>
            </a:r>
            <a:endParaRPr sz="2800"/>
          </a:p>
        </p:txBody>
      </p:sp>
      <p:sp>
        <p:nvSpPr>
          <p:cNvPr id="487" name="Google Shape;487;p7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l"/>
              <a:t>“</a:t>
            </a:r>
            <a:r>
              <a:rPr lang="el"/>
              <a:t>Η ΕΕ έχει επενδύσει τεράστιο ποσό για τη σταθεροποίηση και ανάπτυξη των Δυτικών Βαλκανίων. Από το 1991, μέσω των διαφόρων προγραμμάτων της, η Ευρωπαϊκή Ένωση χορήγησε περισσότερα από 7 δισεκατομμύρια ευρώ υπό μορφή βοήθειας στις 5 χώρες της περιοχής. Το έτος 2000, συμφωνήθηκε εξαετές πρόγραμμα 4,65 δισεκατομμυρίων για τα Δυτικά Βαλκάνια.” ¹ , 2003</a:t>
            </a:r>
            <a:endParaRPr/>
          </a:p>
          <a:p>
            <a:pPr indent="0" lvl="0" marL="0" rtl="0" algn="l">
              <a:spcBef>
                <a:spcPts val="1200"/>
              </a:spcBef>
              <a:spcAft>
                <a:spcPts val="0"/>
              </a:spcAft>
              <a:buNone/>
            </a:pPr>
            <a:r>
              <a:rPr lang="el"/>
              <a:t>“</a:t>
            </a:r>
            <a:r>
              <a:rPr lang="el">
                <a:highlight>
                  <a:schemeClr val="lt1"/>
                </a:highlight>
              </a:rPr>
              <a:t>Το Κοσσυφοπέδιο είναι ο μεγαλύτερος κατά κεφαλήν αποδέκτης χρηματοδοτικής βοήθειας της ΕΕ παγκοσμίως.” ² , 2012</a:t>
            </a:r>
            <a:endParaRPr>
              <a:highlight>
                <a:schemeClr val="lt1"/>
              </a:highlight>
            </a:endParaRPr>
          </a:p>
          <a:p>
            <a:pPr indent="0" lvl="0" marL="0" rtl="0" algn="l">
              <a:spcBef>
                <a:spcPts val="1200"/>
              </a:spcBef>
              <a:spcAft>
                <a:spcPts val="120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Η ΕΕ ως εταίρος</a:t>
            </a:r>
            <a:endParaRPr sz="2800"/>
          </a:p>
        </p:txBody>
      </p:sp>
      <p:sp>
        <p:nvSpPr>
          <p:cNvPr id="493" name="Google Shape;493;p79"/>
          <p:cNvSpPr txBox="1"/>
          <p:nvPr>
            <p:ph idx="1" type="body"/>
          </p:nvPr>
        </p:nvSpPr>
        <p:spPr>
          <a:xfrm>
            <a:off x="387900" y="1489825"/>
            <a:ext cx="8368200" cy="336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l">
                <a:highlight>
                  <a:schemeClr val="lt1"/>
                </a:highlight>
              </a:rPr>
              <a:t>Η ΕΕ ήταν ο κύριος εταίρος των Δυτικών Βαλκανίων, τόσο για τις εξαγωγές (81 %) όσο και για τις εισαγωγές (58 %) το 2021.</a:t>
            </a:r>
            <a:endParaRPr>
              <a:highlight>
                <a:schemeClr val="lt1"/>
              </a:highlight>
            </a:endParaRPr>
          </a:p>
          <a:p>
            <a:pPr indent="0" lvl="0" marL="457200" rtl="0" algn="l">
              <a:spcBef>
                <a:spcPts val="1200"/>
              </a:spcBef>
              <a:spcAft>
                <a:spcPts val="0"/>
              </a:spcAft>
              <a:buNone/>
            </a:pPr>
            <a:r>
              <a:t/>
            </a:r>
            <a:endParaRPr>
              <a:highlight>
                <a:schemeClr val="lt1"/>
              </a:highlight>
            </a:endParaRPr>
          </a:p>
          <a:p>
            <a:pPr indent="-342900" lvl="0" marL="457200" rtl="0" algn="l">
              <a:spcBef>
                <a:spcPts val="1200"/>
              </a:spcBef>
              <a:spcAft>
                <a:spcPts val="0"/>
              </a:spcAft>
              <a:buSzPts val="1800"/>
              <a:buChar char="●"/>
            </a:pPr>
            <a:r>
              <a:rPr lang="el">
                <a:highlight>
                  <a:schemeClr val="lt1"/>
                </a:highlight>
              </a:rPr>
              <a:t>Το 2021, τα βιομηχανικά προϊόντα αποτελούσαν το 75 % των εξαγωγών της ΕΕ προς τα Δυτικά Βαλκάνια και το 76 % των εισαγωγών της ΕΕ από τα Δυτικά Βαλκάνια.</a:t>
            </a:r>
            <a:endParaRPr>
              <a:highlight>
                <a:schemeClr val="lt1"/>
              </a:highlight>
            </a:endParaRPr>
          </a:p>
          <a:p>
            <a:pPr indent="0" lvl="0" marL="457200" rtl="0" algn="l">
              <a:spcBef>
                <a:spcPts val="1200"/>
              </a:spcBef>
              <a:spcAft>
                <a:spcPts val="0"/>
              </a:spcAft>
              <a:buNone/>
            </a:pPr>
            <a:r>
              <a:t/>
            </a:r>
            <a:endParaRPr>
              <a:highlight>
                <a:schemeClr val="lt1"/>
              </a:highlight>
            </a:endParaRPr>
          </a:p>
          <a:p>
            <a:pPr indent="0" lvl="0" marL="457200" rtl="0" algn="l">
              <a:spcBef>
                <a:spcPts val="1200"/>
              </a:spcBef>
              <a:spcAft>
                <a:spcPts val="1200"/>
              </a:spcAft>
              <a:buNone/>
            </a:pPr>
            <a:r>
              <a:t/>
            </a:r>
            <a:endParaRPr>
              <a:highlight>
                <a:schemeClr val="lt1"/>
              </a:high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80"/>
          <p:cNvPicPr preferRelativeResize="0"/>
          <p:nvPr/>
        </p:nvPicPr>
        <p:blipFill>
          <a:blip r:embed="rId3">
            <a:alphaModFix/>
          </a:blip>
          <a:stretch>
            <a:fillRect/>
          </a:stretch>
        </p:blipFill>
        <p:spPr>
          <a:xfrm>
            <a:off x="387900" y="797806"/>
            <a:ext cx="8368199" cy="354788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81"/>
          <p:cNvPicPr preferRelativeResize="0"/>
          <p:nvPr/>
        </p:nvPicPr>
        <p:blipFill>
          <a:blip r:embed="rId3">
            <a:alphaModFix/>
          </a:blip>
          <a:stretch>
            <a:fillRect/>
          </a:stretch>
        </p:blipFill>
        <p:spPr>
          <a:xfrm>
            <a:off x="1000125" y="238125"/>
            <a:ext cx="7143750" cy="4667250"/>
          </a:xfrm>
          <a:prstGeom prst="rect">
            <a:avLst/>
          </a:prstGeom>
          <a:noFill/>
          <a:ln>
            <a:noFill/>
          </a:ln>
        </p:spPr>
      </p:pic>
      <p:sp>
        <p:nvSpPr>
          <p:cNvPr id="504" name="Google Shape;504;p81"/>
          <p:cNvSpPr/>
          <p:nvPr/>
        </p:nvSpPr>
        <p:spPr>
          <a:xfrm>
            <a:off x="292600" y="1112400"/>
            <a:ext cx="622500" cy="20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82"/>
          <p:cNvSpPr txBox="1"/>
          <p:nvPr>
            <p:ph type="title"/>
          </p:nvPr>
        </p:nvSpPr>
        <p:spPr>
          <a:xfrm>
            <a:off x="387900" y="3799725"/>
            <a:ext cx="8368200" cy="686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l" sz="1800"/>
              <a:t>Η Σερβία είναι ο μεγαλύτερος εμπορικός εταίρος της ΕΕ στα Δυτικά Βαλκάνια. Η Σερβία αντιπροσωπεύει σχεδόν το ήμισυ των συνολικών εξαγωγών της ΕΕ προς τα Δυτικά Βαλκάνια.</a:t>
            </a:r>
            <a:endParaRPr sz="1800"/>
          </a:p>
        </p:txBody>
      </p:sp>
      <p:pic>
        <p:nvPicPr>
          <p:cNvPr id="510" name="Google Shape;510;p82"/>
          <p:cNvPicPr preferRelativeResize="0"/>
          <p:nvPr/>
        </p:nvPicPr>
        <p:blipFill>
          <a:blip r:embed="rId3">
            <a:alphaModFix/>
          </a:blip>
          <a:stretch>
            <a:fillRect/>
          </a:stretch>
        </p:blipFill>
        <p:spPr>
          <a:xfrm>
            <a:off x="242215" y="429750"/>
            <a:ext cx="4329786" cy="2655600"/>
          </a:xfrm>
          <a:prstGeom prst="rect">
            <a:avLst/>
          </a:prstGeom>
          <a:noFill/>
          <a:ln>
            <a:noFill/>
          </a:ln>
        </p:spPr>
      </p:pic>
      <p:pic>
        <p:nvPicPr>
          <p:cNvPr id="511" name="Google Shape;511;p82"/>
          <p:cNvPicPr preferRelativeResize="0"/>
          <p:nvPr/>
        </p:nvPicPr>
        <p:blipFill>
          <a:blip r:embed="rId4">
            <a:alphaModFix/>
          </a:blip>
          <a:stretch>
            <a:fillRect/>
          </a:stretch>
        </p:blipFill>
        <p:spPr>
          <a:xfrm>
            <a:off x="4572000" y="429750"/>
            <a:ext cx="4329801" cy="26556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8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Άλλοι εταίροι</a:t>
            </a:r>
            <a:endParaRPr sz="2800"/>
          </a:p>
        </p:txBody>
      </p:sp>
      <p:sp>
        <p:nvSpPr>
          <p:cNvPr id="517" name="Google Shape;517;p83"/>
          <p:cNvSpPr txBox="1"/>
          <p:nvPr>
            <p:ph idx="1" type="body"/>
          </p:nvPr>
        </p:nvSpPr>
        <p:spPr>
          <a:xfrm>
            <a:off x="387900" y="1290175"/>
            <a:ext cx="8368200" cy="38532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Char char="●"/>
            </a:pPr>
            <a:r>
              <a:rPr lang="el"/>
              <a:t>  “</a:t>
            </a:r>
            <a:r>
              <a:rPr lang="el"/>
              <a:t>Επιπλέον, η Κίνα «ευλογήθηκε» από τα κράτη των Δυτικών Βαλκανίων μέσω της εμπλοκής τους κατά τη διάρκεια της πανδημίας COVID-19, όπου η Κίνα προμήθευσε τη Σερβία με μεγάλο αριθμό εξοπλισμού για την καταπολέμηση της κρίσης εκτός από τα εμβόλια COVID-19. Παρ' όλα αυτά, όλα τα κράτη των Δυτικών Βαλκανίων είναι μέρος της πρωτοβουλίας 16+1 BRI της Κίνας.”, ⁴</a:t>
            </a:r>
            <a:endParaRPr/>
          </a:p>
          <a:p>
            <a:pPr indent="-325755" lvl="0" marL="457200" rtl="0" algn="l">
              <a:spcBef>
                <a:spcPts val="0"/>
              </a:spcBef>
              <a:spcAft>
                <a:spcPts val="0"/>
              </a:spcAft>
              <a:buSzPct val="100000"/>
              <a:buChar char="●"/>
            </a:pPr>
            <a:r>
              <a:rPr lang="el"/>
              <a:t>  “Η Κίνα, όπως προαναφέρθηκε, ξεκίνησε την πρωτοβουλία 16+1, αλλά η ΕΕ εξακολουθεί να κατέχει τη θέση του μεγαλύτερου επενδυτή στην περιοχή αυτή. Οι επενδύσεις της Κίνας αποτελούνται κυρίως από δάνεια και στο παράδειγμα του Μαυροβουνίου, μπορούμε να δούμε ότι το Μαυροβούνιο κατέχει το 22% του εξωτερικού χρέους του προς την Κίνα μέσω αυτών των επενδύσεων.”, ⁴</a:t>
            </a:r>
            <a:endParaRPr/>
          </a:p>
          <a:p>
            <a:pPr indent="-325755" lvl="0" marL="457200" rtl="0" algn="l">
              <a:spcBef>
                <a:spcPts val="0"/>
              </a:spcBef>
              <a:spcAft>
                <a:spcPts val="0"/>
              </a:spcAft>
              <a:buSzPct val="100000"/>
              <a:buChar char="●"/>
            </a:pPr>
            <a:r>
              <a:rPr lang="el"/>
              <a:t>   “Κατά τη διάρκεια του βομβαρδισμού της Γιουγκοσλαβίας το 1999 και του τραγικού θανάτου τριών Κινέζων αξιωματούχων, η Κίνα ανέπτυξε μια ισχυρή σχέση με τη Σερβία, καθώς και οι δύο αντιτάχθηκαν στη Δύση. Η Κίνα είναι μία από τις χώρες που, μαζί με τη Ρωσία, δεν αναγνωρίζει την ανεξαρτησία του Κοσσυφοπεδίου και μπορούμε να πούμε σε αντάλλαγμα ότι η Σερβία δεν αναγνωρίζει και την Ταϊβάν.”, ⁴</a:t>
            </a:r>
            <a:endParaRPr/>
          </a:p>
        </p:txBody>
      </p:sp>
      <p:sp>
        <p:nvSpPr>
          <p:cNvPr id="518" name="Google Shape;518;p83"/>
          <p:cNvSpPr txBox="1"/>
          <p:nvPr/>
        </p:nvSpPr>
        <p:spPr>
          <a:xfrm>
            <a:off x="1024000" y="932400"/>
            <a:ext cx="2736300" cy="2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Κίνα</a:t>
            </a:r>
            <a:endParaRPr sz="2200" u="sng">
              <a:solidFill>
                <a:schemeClr val="dk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0"/>
          <p:cNvSpPr txBox="1"/>
          <p:nvPr>
            <p:ph type="title"/>
          </p:nvPr>
        </p:nvSpPr>
        <p:spPr>
          <a:xfrm>
            <a:off x="311700" y="174925"/>
            <a:ext cx="8520600" cy="57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lang="el"/>
              <a:t>Τουρκία : ιστορική αναδρομή (1996-σήμερα)</a:t>
            </a:r>
            <a:endParaRPr/>
          </a:p>
        </p:txBody>
      </p:sp>
      <p:sp>
        <p:nvSpPr>
          <p:cNvPr id="160" name="Google Shape;160;p30"/>
          <p:cNvSpPr txBox="1"/>
          <p:nvPr>
            <p:ph idx="1" type="body"/>
          </p:nvPr>
        </p:nvSpPr>
        <p:spPr>
          <a:xfrm>
            <a:off x="311700" y="920225"/>
            <a:ext cx="8520600" cy="4145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l" sz="1500"/>
              <a:t>Τον </a:t>
            </a:r>
            <a:r>
              <a:rPr lang="el" sz="1500"/>
              <a:t>δεκέμβριο</a:t>
            </a:r>
            <a:r>
              <a:rPr lang="el" sz="1500"/>
              <a:t> του 1999 η τουρκια κατεστη υποψηφια χωρα απο το </a:t>
            </a:r>
            <a:r>
              <a:rPr lang="el" sz="1500"/>
              <a:t>Ευρωπαϊκο</a:t>
            </a:r>
            <a:r>
              <a:rPr lang="el" sz="1500"/>
              <a:t> Συμβουλιο , η Τουρκια </a:t>
            </a:r>
            <a:r>
              <a:rPr lang="el" sz="1500"/>
              <a:t>υποχρεούνται</a:t>
            </a:r>
            <a:r>
              <a:rPr lang="el" sz="1500"/>
              <a:t> να ακολουθησει μια προενταξιακη στρατηγικη προκειμενου να </a:t>
            </a:r>
            <a:r>
              <a:rPr lang="el" sz="1500"/>
              <a:t>εκπληρώσει</a:t>
            </a:r>
            <a:r>
              <a:rPr lang="el" sz="1500"/>
              <a:t> τα ενταξιακα κριτηρια της </a:t>
            </a:r>
            <a:r>
              <a:rPr lang="el" sz="1500"/>
              <a:t>κοπεγχαγης</a:t>
            </a:r>
            <a:r>
              <a:rPr lang="el" sz="1500"/>
              <a:t> .  </a:t>
            </a:r>
            <a:endParaRPr sz="1500"/>
          </a:p>
          <a:p>
            <a:pPr indent="0" lvl="0" marL="0" rtl="0" algn="l">
              <a:spcBef>
                <a:spcPts val="1200"/>
              </a:spcBef>
              <a:spcAft>
                <a:spcPts val="0"/>
              </a:spcAft>
              <a:buNone/>
            </a:pPr>
            <a:r>
              <a:rPr lang="el" sz="1500"/>
              <a:t>H έναρξη των επίσημων διαπραγματεύσεων για την είσοδο της τουρκίας στην ευρωπαϊκή ένωση γίνεται επίσημα στις 3 οκτωβρίου του 2005 και ετσι σηματοδοτείται μία νέα περίοδος ευρωπαϊκή </a:t>
            </a:r>
            <a:r>
              <a:rPr lang="el" sz="1500"/>
              <a:t>ολοκλήρωσης.</a:t>
            </a:r>
            <a:endParaRPr sz="1500"/>
          </a:p>
          <a:p>
            <a:pPr indent="0" lvl="0" marL="0" rtl="0" algn="l">
              <a:spcBef>
                <a:spcPts val="1200"/>
              </a:spcBef>
              <a:spcAft>
                <a:spcPts val="0"/>
              </a:spcAft>
              <a:buNone/>
            </a:pPr>
            <a:r>
              <a:rPr lang="el" sz="1500"/>
              <a:t>Μέχρι το 2013 στο εσωτερικό της τουρκίας υπάρχει μία θετική ατζέντα και η  ένταξη της τουρκίας στην ευρωπαϊκή ένωση φαινεται να ερχεται ολο και πιο κοντα. Μετά όμως  τις μαζικές διαδηλώσεις στην πλατεία ταξίμ το 2013  η ευρωπαϊκή ένωση κατέκρινε την υπερβολική χρήση βίας από την αστυνομία και οι υπουργοι εξωτερικών της ευρωπαϊκής ένωσης υποστήριξαν την πρόταση της γερμανίας να αναβληθούν για 4 μήνες οι ενταξιακές διαπραγματεύσεις της ευρωπαϊκής ένωσης με την τουρκία. Μετά από το αποτυχημένο πραξικόπημα στις 15 ιουλίου του 2016 το οποίο πραγματοποιήθηκε από τις ένοπλες δυνάμεις της τουρκίας παρατηρείται ένα πισωγύρισμα σε μεταρρυθμίσεις σχετικα με τα ανθρώπινα δικαιώματα και τη δικαστική εξουσία. Για τον παραπανω λογο ,το 2018, λόγω της συνεχιζόμενης οπισθοδρόμησης των μεταρρυθμίσεων στους βασικούς τομείς, ιδίως όσον αφορά τη λειτουργία του δημοκρατικού συστήματος, τον σεβασμό των θεμελιωδών δικαιωμάτων και την ανεξαρτησία της δικαιοσύνης, το Συμβούλιο αποφάσισε ότι οι ενταξιακές διαπραγματεύσεις βρίσκονταν σε αδιέξοδο και να παγωσει τις ενταξιακες διαπραγματευσεις μεχρι νεωτερας. </a:t>
            </a:r>
            <a:endParaRPr sz="1500"/>
          </a:p>
          <a:p>
            <a:pPr indent="0" lvl="0" marL="0" rtl="0" algn="l">
              <a:spcBef>
                <a:spcPts val="1200"/>
              </a:spcBef>
              <a:spcAft>
                <a:spcPts val="1200"/>
              </a:spcAft>
              <a:buNone/>
            </a:pPr>
            <a:r>
              <a:t/>
            </a:r>
            <a:endParaRPr sz="1150">
              <a:solidFill>
                <a:srgbClr val="E8EAED"/>
              </a:solidFill>
              <a:highlight>
                <a:srgbClr val="FFFFFF"/>
              </a:highlight>
              <a:latin typeface="Georgia"/>
              <a:ea typeface="Georgia"/>
              <a:cs typeface="Georgia"/>
              <a:sym typeface="Georgia"/>
            </a:endParaRPr>
          </a:p>
        </p:txBody>
      </p:sp>
      <p:sp>
        <p:nvSpPr>
          <p:cNvPr id="161" name="Google Shape;161;p30"/>
          <p:cNvSpPr/>
          <p:nvPr/>
        </p:nvSpPr>
        <p:spPr>
          <a:xfrm>
            <a:off x="485800" y="1201625"/>
            <a:ext cx="463200" cy="8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457200" rtl="0" algn="ctr">
              <a:lnSpc>
                <a:spcPct val="115000"/>
              </a:lnSpc>
              <a:spcBef>
                <a:spcPts val="0"/>
              </a:spcBef>
              <a:spcAft>
                <a:spcPts val="1200"/>
              </a:spcAft>
              <a:buNone/>
            </a:pPr>
            <a:r>
              <a:rPr lang="el" sz="2800">
                <a:latin typeface="Roboto"/>
                <a:ea typeface="Roboto"/>
                <a:cs typeface="Roboto"/>
                <a:sym typeface="Roboto"/>
              </a:rPr>
              <a:t>Άλλοι εταίροι</a:t>
            </a:r>
            <a:endParaRPr sz="3800"/>
          </a:p>
        </p:txBody>
      </p:sp>
      <p:sp>
        <p:nvSpPr>
          <p:cNvPr id="524" name="Google Shape;524;p84"/>
          <p:cNvSpPr txBox="1"/>
          <p:nvPr>
            <p:ph idx="1" type="body"/>
          </p:nvPr>
        </p:nvSpPr>
        <p:spPr>
          <a:xfrm>
            <a:off x="6566775" y="1412900"/>
            <a:ext cx="2189400" cy="31557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l"/>
              <a:t>Επίπεδα εμπορίου μεταξύ Κίνας και Δυτικών Βαλκανίων 2012 σε εκατ. δολάρια ΗΠΑ</a:t>
            </a:r>
            <a:endParaRPr/>
          </a:p>
          <a:p>
            <a:pPr indent="0" lvl="0" marL="0" rtl="0" algn="just">
              <a:spcBef>
                <a:spcPts val="1200"/>
              </a:spcBef>
              <a:spcAft>
                <a:spcPts val="1200"/>
              </a:spcAft>
              <a:buNone/>
            </a:pPr>
            <a:r>
              <a:rPr lang="el"/>
              <a:t>Πηγή: ΕΛ: Βάση δεδομένων UNComtrade</a:t>
            </a:r>
            <a:endParaRPr/>
          </a:p>
        </p:txBody>
      </p:sp>
      <p:pic>
        <p:nvPicPr>
          <p:cNvPr id="525" name="Google Shape;525;p84"/>
          <p:cNvPicPr preferRelativeResize="0"/>
          <p:nvPr/>
        </p:nvPicPr>
        <p:blipFill>
          <a:blip r:embed="rId3">
            <a:alphaModFix/>
          </a:blip>
          <a:stretch>
            <a:fillRect/>
          </a:stretch>
        </p:blipFill>
        <p:spPr>
          <a:xfrm>
            <a:off x="269825" y="1442725"/>
            <a:ext cx="6249977" cy="3155825"/>
          </a:xfrm>
          <a:prstGeom prst="rect">
            <a:avLst/>
          </a:prstGeom>
          <a:noFill/>
          <a:ln>
            <a:noFill/>
          </a:ln>
        </p:spPr>
      </p:pic>
      <p:sp>
        <p:nvSpPr>
          <p:cNvPr id="526" name="Google Shape;526;p84"/>
          <p:cNvSpPr txBox="1"/>
          <p:nvPr/>
        </p:nvSpPr>
        <p:spPr>
          <a:xfrm>
            <a:off x="1070975" y="944150"/>
            <a:ext cx="22077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Κίνα</a:t>
            </a:r>
            <a:endParaRPr sz="2200" u="sng">
              <a:solidFill>
                <a:schemeClr val="dk1"/>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8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457200" rtl="0" algn="ctr">
              <a:lnSpc>
                <a:spcPct val="115000"/>
              </a:lnSpc>
              <a:spcBef>
                <a:spcPts val="0"/>
              </a:spcBef>
              <a:spcAft>
                <a:spcPts val="1200"/>
              </a:spcAft>
              <a:buNone/>
            </a:pPr>
            <a:r>
              <a:rPr lang="el" sz="2800">
                <a:latin typeface="Roboto"/>
                <a:ea typeface="Roboto"/>
                <a:cs typeface="Roboto"/>
                <a:sym typeface="Roboto"/>
              </a:rPr>
              <a:t>Άλλοι εταίροι</a:t>
            </a:r>
            <a:endParaRPr sz="2800"/>
          </a:p>
        </p:txBody>
      </p:sp>
      <p:sp>
        <p:nvSpPr>
          <p:cNvPr id="532" name="Google Shape;532;p85"/>
          <p:cNvSpPr txBox="1"/>
          <p:nvPr>
            <p:ph idx="1" type="body"/>
          </p:nvPr>
        </p:nvSpPr>
        <p:spPr>
          <a:xfrm>
            <a:off x="6650250" y="1460725"/>
            <a:ext cx="2446500" cy="30789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l"/>
              <a:t>Επίπεδα εμπορίου μεταξύ Κίνας και Δυτικών Βαλκανίων 2021 σε εκατ. δολάρια ΗΠΑ</a:t>
            </a:r>
            <a:endParaRPr/>
          </a:p>
          <a:p>
            <a:pPr indent="0" lvl="0" marL="0" rtl="0" algn="just">
              <a:spcBef>
                <a:spcPts val="1200"/>
              </a:spcBef>
              <a:spcAft>
                <a:spcPts val="1200"/>
              </a:spcAft>
              <a:buNone/>
            </a:pPr>
            <a:r>
              <a:rPr lang="el"/>
              <a:t>Πηγή: ΕΛ: Βάση δεδομένων UNComtrade</a:t>
            </a:r>
            <a:endParaRPr/>
          </a:p>
        </p:txBody>
      </p:sp>
      <p:pic>
        <p:nvPicPr>
          <p:cNvPr id="533" name="Google Shape;533;p85"/>
          <p:cNvPicPr preferRelativeResize="0"/>
          <p:nvPr/>
        </p:nvPicPr>
        <p:blipFill>
          <a:blip r:embed="rId3">
            <a:alphaModFix/>
          </a:blip>
          <a:stretch>
            <a:fillRect/>
          </a:stretch>
        </p:blipFill>
        <p:spPr>
          <a:xfrm>
            <a:off x="283200" y="1419875"/>
            <a:ext cx="6307050" cy="3160599"/>
          </a:xfrm>
          <a:prstGeom prst="rect">
            <a:avLst/>
          </a:prstGeom>
          <a:noFill/>
          <a:ln>
            <a:noFill/>
          </a:ln>
        </p:spPr>
      </p:pic>
      <p:sp>
        <p:nvSpPr>
          <p:cNvPr id="534" name="Google Shape;534;p85"/>
          <p:cNvSpPr txBox="1"/>
          <p:nvPr/>
        </p:nvSpPr>
        <p:spPr>
          <a:xfrm>
            <a:off x="1047475" y="897175"/>
            <a:ext cx="25836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Κίνα</a:t>
            </a:r>
            <a:endParaRPr sz="2200" u="sng">
              <a:solidFill>
                <a:schemeClr val="dk1"/>
              </a:solidFill>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8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Άλλοι εταίροι</a:t>
            </a:r>
            <a:endParaRPr sz="2800"/>
          </a:p>
        </p:txBody>
      </p:sp>
      <p:sp>
        <p:nvSpPr>
          <p:cNvPr id="540" name="Google Shape;540;p86"/>
          <p:cNvSpPr txBox="1"/>
          <p:nvPr>
            <p:ph idx="1" type="body"/>
          </p:nvPr>
        </p:nvSpPr>
        <p:spPr>
          <a:xfrm>
            <a:off x="387900" y="1395875"/>
            <a:ext cx="8368200" cy="36537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Char char="●"/>
            </a:pPr>
            <a:r>
              <a:rPr lang="el"/>
              <a:t>“</a:t>
            </a:r>
            <a:r>
              <a:rPr lang="el"/>
              <a:t>Το στρατηγικό σχέδιο της Ρωσίας είναι να είναι μια από τις </a:t>
            </a:r>
            <a:r>
              <a:rPr b="1" i="1" lang="el"/>
              <a:t>κύριες χώρες που συμμετέχουν στην ασφάλεια αυτής της περιοχής</a:t>
            </a:r>
            <a:r>
              <a:rPr lang="el"/>
              <a:t> μαζί με τη Γερμανία, τη Γαλλία και το Ηνωμένο Βασίλειο. Η στρατηγική της Ρωσίας είναι να χρησιμοποιήσει την ευπάθεια αυτής της περιοχής εναντίον του ΝΑΤΟ και της ΕΕ, δεδομένου ότι οι περισσότερες από αυτές τις χώρες είναι αποφασισμένες να ενταχθούν στη Δύση.” , ⁴</a:t>
            </a:r>
            <a:endParaRPr/>
          </a:p>
          <a:p>
            <a:pPr indent="-317182" lvl="0" marL="457200" rtl="0" algn="l">
              <a:spcBef>
                <a:spcPts val="0"/>
              </a:spcBef>
              <a:spcAft>
                <a:spcPts val="0"/>
              </a:spcAft>
              <a:buSzPct val="100000"/>
              <a:buChar char="●"/>
            </a:pPr>
            <a:r>
              <a:rPr lang="el"/>
              <a:t> “ Η Ρωσία θεωρεί την κρίση του Κοσσυφοπεδίου το 1999 ως ταπείνωση από τις Ηνωμένες Πολιτείες και αυτός είναι επίσης ένας από τους λόγους για τους οποίους η Ρωσία προσπαθεί να επιστρέψει στην περιοχή αυτή. Η </a:t>
            </a:r>
            <a:r>
              <a:rPr b="1" i="1" lang="el"/>
              <a:t>Σερβία </a:t>
            </a:r>
            <a:r>
              <a:rPr lang="el"/>
              <a:t>έχει ευθυγραμμιστεί με τη Ρωσία για να μεγιστοποιήσει την </a:t>
            </a:r>
            <a:r>
              <a:rPr b="1" i="1" lang="el"/>
              <a:t>επιρροή της στο Κοσσυφοπέδιο</a:t>
            </a:r>
            <a:r>
              <a:rPr lang="el"/>
              <a:t>. Αυτή η στρατηγική που επιβάλλει η Ρωσία έχει ομοιότητες με αυτό που κάνει η Δύση σε χώρες όπως η Ουκρανία, η Μολδαβία, η Γεωργία ή οποιαδήποτε άλλη χώρα κοντά στα σύνορα της Ρωσίας.” , ⁴</a:t>
            </a:r>
            <a:endParaRPr/>
          </a:p>
          <a:p>
            <a:pPr indent="-317182" lvl="0" marL="457200" rtl="0" algn="l">
              <a:spcBef>
                <a:spcPts val="0"/>
              </a:spcBef>
              <a:spcAft>
                <a:spcPts val="0"/>
              </a:spcAft>
              <a:buSzPct val="100000"/>
              <a:buChar char="●"/>
            </a:pPr>
            <a:r>
              <a:rPr lang="el"/>
              <a:t>  “ Η Μόσχα διατηρεί στενές σχέσεις με τους ορθόδοξους Σλάβους των Βαλκανίων και είναι ο </a:t>
            </a:r>
            <a:r>
              <a:rPr b="1" i="1" lang="el"/>
              <a:t>κύριος προμηθευτής φυσικού αερίου και πετρελαίου της περιοχής</a:t>
            </a:r>
            <a:r>
              <a:rPr lang="el"/>
              <a:t>. Από την έναρξη του πολέμου στην Ουκρανία, η Ρωσία δήλωσε ότι θα προσφέρει μια λογική τιμή φυσικού αερίου και πετρελαίου στις λεγόμενες φιλικές της χώρες, και η Σερβία είναι μία από αυτές. Επιπλέον, η Ρωσία παρείχε τοπική υποστήριξη στη </a:t>
            </a:r>
            <a:r>
              <a:rPr b="1" i="1" lang="el"/>
              <a:t>Βοσνία-Ερζεγοβίνη</a:t>
            </a:r>
            <a:r>
              <a:rPr lang="el"/>
              <a:t> και τη </a:t>
            </a:r>
            <a:r>
              <a:rPr b="1" i="1" lang="el"/>
              <a:t>Σερβία </a:t>
            </a:r>
            <a:r>
              <a:rPr lang="el"/>
              <a:t>για να τις στρέψει </a:t>
            </a:r>
            <a:r>
              <a:rPr b="1" i="1" lang="el"/>
              <a:t>εναντίον του ΝΑΤΟ</a:t>
            </a:r>
            <a:r>
              <a:rPr lang="el"/>
              <a:t>.”, ⁴</a:t>
            </a:r>
            <a:endParaRPr/>
          </a:p>
        </p:txBody>
      </p:sp>
      <p:sp>
        <p:nvSpPr>
          <p:cNvPr id="541" name="Google Shape;541;p86"/>
          <p:cNvSpPr txBox="1"/>
          <p:nvPr/>
        </p:nvSpPr>
        <p:spPr>
          <a:xfrm>
            <a:off x="1013700" y="967650"/>
            <a:ext cx="3558300" cy="3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l" sz="2200" u="sng">
                <a:solidFill>
                  <a:schemeClr val="dk1"/>
                </a:solidFill>
                <a:latin typeface="Roboto"/>
                <a:ea typeface="Roboto"/>
                <a:cs typeface="Roboto"/>
                <a:sym typeface="Roboto"/>
              </a:rPr>
              <a:t>Ρωσία</a:t>
            </a:r>
            <a:endParaRPr sz="2200" u="sng">
              <a:solidFill>
                <a:schemeClr val="dk1"/>
              </a:solidFill>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Συμπεράσματα</a:t>
            </a:r>
            <a:endParaRPr sz="2800"/>
          </a:p>
        </p:txBody>
      </p:sp>
      <p:sp>
        <p:nvSpPr>
          <p:cNvPr id="547" name="Google Shape;547;p8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457200" lvl="0" marL="0" rtl="0" algn="just">
              <a:spcBef>
                <a:spcPts val="0"/>
              </a:spcBef>
              <a:spcAft>
                <a:spcPts val="1200"/>
              </a:spcAft>
              <a:buNone/>
            </a:pPr>
            <a:r>
              <a:rPr lang="el"/>
              <a:t>Η Ευρωπαϊκή Ένωση έχει συμβάλει στη διατήρηση και τη βελτίωση πολλών πτυχών της περιοχής των Δυτικών Βαλκανίων από το τέλος των γιουγκοσλαβικών πολέμων (1992-2001). Ωστόσο, τα ζητήματα εθνικισμού και διαφθοράς, σε συνδυασμό με τις γεωγραφικές και πολιτικές διαιρέσεις στην περιοχή αυτή, έχουν εμποδίσει την ανάπτυξή της για σχεδόν τρεις δεκαετίες. Η βελτίωση των σχέσεων μεταξύ των ίδιων των κρατών και η ταυτόχρονη  ένταξή τους στην Ευρωπαϊκή Ένωση θα είναι σίγουρα μια χρονοβόρα και πολύπλοκη διαδικασία, η οποία επιπλέον </a:t>
            </a:r>
            <a:r>
              <a:rPr lang="el"/>
              <a:t>κινδυνεύει και από την παρέμβαση τρίτων κρατών και σημαντικών δυνάμεων.</a:t>
            </a:r>
            <a:r>
              <a:rPr lang="el"/>
              <a:t>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8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Βιβλιογραφία</a:t>
            </a:r>
            <a:endParaRPr sz="2800"/>
          </a:p>
        </p:txBody>
      </p:sp>
      <p:sp>
        <p:nvSpPr>
          <p:cNvPr id="553" name="Google Shape;553;p88"/>
          <p:cNvSpPr txBox="1"/>
          <p:nvPr>
            <p:ph idx="1" type="body"/>
          </p:nvPr>
        </p:nvSpPr>
        <p:spPr>
          <a:xfrm>
            <a:off x="387900" y="1348250"/>
            <a:ext cx="8368200" cy="3897300"/>
          </a:xfrm>
          <a:prstGeom prst="rect">
            <a:avLst/>
          </a:prstGeom>
          <a:noFill/>
          <a:ln>
            <a:noFill/>
          </a:ln>
        </p:spPr>
        <p:txBody>
          <a:bodyPr anchorCtr="0" anchor="t" bIns="91425" lIns="91425" spcFirstLastPara="1" rIns="91425" wrap="square" tIns="91425">
            <a:normAutofit fontScale="85000" lnSpcReduction="20000"/>
          </a:bodyPr>
          <a:lstStyle/>
          <a:p>
            <a:pPr indent="-304165" lvl="0" marL="457200" marR="114300" rtl="0" algn="l">
              <a:spcBef>
                <a:spcPts val="300"/>
              </a:spcBef>
              <a:spcAft>
                <a:spcPts val="0"/>
              </a:spcAft>
              <a:buSzPct val="100000"/>
              <a:buChar char="●"/>
            </a:pPr>
            <a:r>
              <a:rPr lang="el" sz="1400" u="sng">
                <a:latin typeface="Arial"/>
                <a:ea typeface="Arial"/>
                <a:cs typeface="Arial"/>
                <a:sym typeface="Arial"/>
                <a:hlinkClick r:id="rId3"/>
              </a:rPr>
              <a:t>https://youtu.be/qkU1TkSGkUE?si=IC9KMCreUdFyv6iu</a:t>
            </a:r>
            <a:endParaRPr sz="1400" u="sng">
              <a:latin typeface="Arial"/>
              <a:ea typeface="Arial"/>
              <a:cs typeface="Arial"/>
              <a:sym typeface="Arial"/>
            </a:endParaRPr>
          </a:p>
          <a:p>
            <a:pPr indent="-304165" lvl="0" marL="457200" rtl="0" algn="l">
              <a:spcBef>
                <a:spcPts val="0"/>
              </a:spcBef>
              <a:spcAft>
                <a:spcPts val="0"/>
              </a:spcAft>
              <a:buSzPct val="100000"/>
              <a:buChar char="●"/>
            </a:pPr>
            <a:r>
              <a:rPr lang="el" sz="1400" u="sng">
                <a:latin typeface="Arial"/>
                <a:ea typeface="Arial"/>
                <a:cs typeface="Arial"/>
                <a:sym typeface="Arial"/>
                <a:hlinkClick r:id="rId4"/>
              </a:rPr>
              <a:t>https://neighbourhood-enlargement.ec.europa.eu/enlargement-policy/turkiye_en</a:t>
            </a:r>
            <a:endParaRPr sz="1400"/>
          </a:p>
          <a:p>
            <a:pPr indent="-304165" lvl="0" marL="457200" rtl="0" algn="l">
              <a:spcBef>
                <a:spcPts val="0"/>
              </a:spcBef>
              <a:spcAft>
                <a:spcPts val="0"/>
              </a:spcAft>
              <a:buSzPct val="100000"/>
              <a:buChar char="●"/>
            </a:pPr>
            <a:r>
              <a:rPr lang="el" sz="1400" u="sng">
                <a:latin typeface="Arial"/>
                <a:ea typeface="Arial"/>
                <a:cs typeface="Arial"/>
                <a:sym typeface="Arial"/>
                <a:hlinkClick r:id="rId5"/>
              </a:rPr>
              <a:t>https://eur-lex.europa.eu/EN/legal-content/glossary/candidate-countries.html</a:t>
            </a:r>
            <a:endParaRPr sz="1400"/>
          </a:p>
          <a:p>
            <a:pPr indent="-304165" lvl="0" marL="457200" rtl="0" algn="l">
              <a:spcBef>
                <a:spcPts val="0"/>
              </a:spcBef>
              <a:spcAft>
                <a:spcPts val="0"/>
              </a:spcAft>
              <a:buSzPct val="100000"/>
              <a:buChar char="●"/>
            </a:pPr>
            <a:r>
              <a:rPr lang="el" sz="1400" u="sng">
                <a:latin typeface="Arial"/>
                <a:ea typeface="Arial"/>
                <a:cs typeface="Arial"/>
                <a:sym typeface="Arial"/>
                <a:hlinkClick r:id="rId6"/>
              </a:rPr>
              <a:t>https://dione.lib.unipi.gr/xmlui/bitstream/handle/unipi/6388/Skordili.pdf?sequence=2&amp;isAllowed=y</a:t>
            </a:r>
            <a:r>
              <a:rPr lang="el" sz="1400">
                <a:latin typeface="Arial"/>
                <a:ea typeface="Arial"/>
                <a:cs typeface="Arial"/>
                <a:sym typeface="Arial"/>
              </a:rPr>
              <a:t> </a:t>
            </a:r>
            <a:endParaRPr sz="1400"/>
          </a:p>
          <a:p>
            <a:pPr indent="-304165" lvl="0" marL="457200" rtl="0" algn="l">
              <a:spcBef>
                <a:spcPts val="0"/>
              </a:spcBef>
              <a:spcAft>
                <a:spcPts val="0"/>
              </a:spcAft>
              <a:buSzPct val="100000"/>
              <a:buChar char="●"/>
            </a:pPr>
            <a:r>
              <a:rPr lang="el" sz="1400" u="sng">
                <a:latin typeface="Arial"/>
                <a:ea typeface="Arial"/>
                <a:cs typeface="Arial"/>
                <a:sym typeface="Arial"/>
                <a:hlinkClick r:id="rId7"/>
              </a:rPr>
              <a:t>https://eclass.aueb.gr/modules/document/?course=DEOS166</a:t>
            </a:r>
            <a:endParaRPr sz="1400"/>
          </a:p>
          <a:p>
            <a:pPr indent="-304165" lvl="0" marL="457200" rtl="0" algn="l">
              <a:spcBef>
                <a:spcPts val="0"/>
              </a:spcBef>
              <a:spcAft>
                <a:spcPts val="0"/>
              </a:spcAft>
              <a:buSzPct val="100000"/>
              <a:buChar char="●"/>
            </a:pPr>
            <a:r>
              <a:rPr lang="el" sz="1400" u="sng">
                <a:hlinkClick r:id="rId8"/>
              </a:rPr>
              <a:t>https://eclass.aueb.gr/courses/DEOS404/</a:t>
            </a:r>
            <a:r>
              <a:rPr lang="el" sz="1400"/>
              <a:t> </a:t>
            </a:r>
            <a:endParaRPr sz="1400"/>
          </a:p>
          <a:p>
            <a:pPr indent="-304165" lvl="0" marL="457200" rtl="0" algn="l">
              <a:spcBef>
                <a:spcPts val="0"/>
              </a:spcBef>
              <a:spcAft>
                <a:spcPts val="0"/>
              </a:spcAft>
              <a:buSzPct val="100000"/>
              <a:buChar char="●"/>
            </a:pPr>
            <a:r>
              <a:rPr lang="el" sz="1400"/>
              <a:t>το </a:t>
            </a:r>
            <a:r>
              <a:rPr lang="el" sz="1400"/>
              <a:t>ευρωπαϊκό</a:t>
            </a:r>
            <a:r>
              <a:rPr lang="el" sz="1400"/>
              <a:t> φαινόμενο εκδόσεις </a:t>
            </a:r>
            <a:r>
              <a:rPr lang="el" sz="1400"/>
              <a:t>τζιόλα</a:t>
            </a:r>
            <a:r>
              <a:rPr lang="el" sz="1400"/>
              <a:t> </a:t>
            </a:r>
            <a:endParaRPr sz="1400"/>
          </a:p>
          <a:p>
            <a:pPr indent="-304165" lvl="0" marL="457200" rtl="0" algn="l">
              <a:spcBef>
                <a:spcPts val="0"/>
              </a:spcBef>
              <a:spcAft>
                <a:spcPts val="0"/>
              </a:spcAft>
              <a:buSzPct val="100000"/>
              <a:buChar char="●"/>
            </a:pPr>
            <a:r>
              <a:rPr lang="el" sz="1400"/>
              <a:t>η εξωτερική πολιτική της </a:t>
            </a:r>
            <a:r>
              <a:rPr lang="el" sz="1400"/>
              <a:t>ευρωπαϊκής</a:t>
            </a:r>
            <a:r>
              <a:rPr lang="el" sz="1400"/>
              <a:t> ένωσης</a:t>
            </a:r>
            <a:endParaRPr sz="1400"/>
          </a:p>
          <a:p>
            <a:pPr indent="-304165" lvl="0" marL="457200" rtl="0" algn="l">
              <a:spcBef>
                <a:spcPts val="0"/>
              </a:spcBef>
              <a:spcAft>
                <a:spcPts val="0"/>
              </a:spcAft>
              <a:buSzPct val="100000"/>
              <a:buChar char="●"/>
            </a:pPr>
            <a:r>
              <a:rPr lang="el" sz="1400" u="sng">
                <a:hlinkClick r:id="rId9"/>
              </a:rPr>
              <a:t>https://www.ot.gr/2024/01/28/epikairothta/kosmos/oukrania-nea-apati-me-stratiotikes-promitheies-orgiazei-i-diafthora/</a:t>
            </a:r>
            <a:r>
              <a:rPr lang="el" sz="1400"/>
              <a:t> (σκάνδαλο Ουκρανίας)</a:t>
            </a:r>
            <a:r>
              <a:rPr lang="el" sz="1400"/>
              <a:t> </a:t>
            </a:r>
            <a:endParaRPr sz="1400"/>
          </a:p>
          <a:p>
            <a:pPr indent="-304165" lvl="0" marL="457200" rtl="0" algn="l">
              <a:spcBef>
                <a:spcPts val="0"/>
              </a:spcBef>
              <a:spcAft>
                <a:spcPts val="0"/>
              </a:spcAft>
              <a:buSzPct val="100000"/>
              <a:buChar char="●"/>
            </a:pPr>
            <a:r>
              <a:rPr lang="el" sz="1400" u="sng">
                <a:hlinkClick r:id="rId10"/>
              </a:rPr>
              <a:t>https://neighbourhood-enlargement.ec.europa.eu/european-neighbourhood-policy/eastern-partnership_en</a:t>
            </a:r>
            <a:r>
              <a:rPr lang="el" sz="1400"/>
              <a:t> (Ανατολική Συνεργασια)</a:t>
            </a:r>
            <a:endParaRPr sz="1400"/>
          </a:p>
          <a:p>
            <a:pPr indent="-304165" lvl="0" marL="457200" rtl="0" algn="l">
              <a:spcBef>
                <a:spcPts val="0"/>
              </a:spcBef>
              <a:spcAft>
                <a:spcPts val="0"/>
              </a:spcAft>
              <a:buSzPct val="100000"/>
              <a:buChar char="●"/>
            </a:pPr>
            <a:r>
              <a:rPr lang="el" sz="1400" u="sng">
                <a:hlinkClick r:id="rId11"/>
              </a:rPr>
              <a:t>https://youtu.be/a4LV6VnV9UI?si=9mXrXmni1HOASFqX</a:t>
            </a:r>
            <a:r>
              <a:rPr lang="el" sz="1400"/>
              <a:t> (Ρωσο-Γεωργιανός Πόλεμος)</a:t>
            </a:r>
            <a:endParaRPr sz="1400"/>
          </a:p>
          <a:p>
            <a:pPr indent="-304165" lvl="0" marL="457200" rtl="0" algn="l">
              <a:spcBef>
                <a:spcPts val="0"/>
              </a:spcBef>
              <a:spcAft>
                <a:spcPts val="0"/>
              </a:spcAft>
              <a:buSzPct val="100000"/>
              <a:buChar char="●"/>
            </a:pPr>
            <a:r>
              <a:rPr lang="el" sz="1400" u="sng">
                <a:hlinkClick r:id="rId12"/>
              </a:rPr>
              <a:t>https://neighbourhood-enlargement.ec.europa.eu/european-neighbourhood-policy/countries-region/moldova_en</a:t>
            </a:r>
            <a:r>
              <a:rPr lang="el" sz="1400"/>
              <a:t> (Μολδαβία-ΕΕ) </a:t>
            </a:r>
            <a:endParaRPr sz="1400"/>
          </a:p>
          <a:p>
            <a:pPr indent="-304165" lvl="0" marL="457200" rtl="0" algn="l">
              <a:spcBef>
                <a:spcPts val="0"/>
              </a:spcBef>
              <a:spcAft>
                <a:spcPts val="0"/>
              </a:spcAft>
              <a:buSzPct val="100000"/>
              <a:buChar char="●"/>
            </a:pPr>
            <a:r>
              <a:rPr lang="el" sz="1400" u="sng">
                <a:hlinkClick r:id="rId13"/>
              </a:rPr>
              <a:t>https://neighbourhood-enlargement.ec.europa.eu/european-neighbourhood-policy/countries-region/georgia_en</a:t>
            </a:r>
            <a:r>
              <a:rPr lang="el" sz="1400"/>
              <a:t> (Γεωργία-ΕΕ)</a:t>
            </a:r>
            <a:endParaRPr sz="1400"/>
          </a:p>
          <a:p>
            <a:pPr indent="-304165" lvl="0" marL="457200" rtl="0" algn="l">
              <a:spcBef>
                <a:spcPts val="0"/>
              </a:spcBef>
              <a:spcAft>
                <a:spcPts val="0"/>
              </a:spcAft>
              <a:buSzPct val="100000"/>
              <a:buChar char="●"/>
            </a:pPr>
            <a:r>
              <a:rPr lang="el" sz="1400" u="sng">
                <a:hlinkClick r:id="rId14"/>
              </a:rPr>
              <a:t>https://www.consilium.europa.eu/en/policies/eastern-partnership/ukraine/</a:t>
            </a:r>
            <a:r>
              <a:rPr lang="el" sz="1400"/>
              <a:t> (Ουκρανία-ΕΕ)</a:t>
            </a:r>
            <a:endParaRPr sz="1400"/>
          </a:p>
          <a:p>
            <a:pPr indent="0" lvl="0" marL="457200" rtl="0" algn="l">
              <a:spcBef>
                <a:spcPts val="1200"/>
              </a:spcBef>
              <a:spcAft>
                <a:spcPts val="1200"/>
              </a:spcAft>
              <a:buNone/>
            </a:pPr>
            <a:r>
              <a:t/>
            </a:r>
            <a:endParaRPr sz="14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Βιβλιογραφία</a:t>
            </a:r>
            <a:endParaRPr sz="2800"/>
          </a:p>
        </p:txBody>
      </p:sp>
      <p:sp>
        <p:nvSpPr>
          <p:cNvPr id="559" name="Google Shape;559;p89"/>
          <p:cNvSpPr txBox="1"/>
          <p:nvPr>
            <p:ph idx="1" type="body"/>
          </p:nvPr>
        </p:nvSpPr>
        <p:spPr>
          <a:xfrm>
            <a:off x="387900" y="1144125"/>
            <a:ext cx="8368200" cy="39993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77500" lnSpcReduction="20000"/>
          </a:bodyPr>
          <a:lstStyle/>
          <a:p>
            <a:pPr indent="-312261" lvl="0" marL="457200" rtl="0" algn="l">
              <a:spcBef>
                <a:spcPts val="1200"/>
              </a:spcBef>
              <a:spcAft>
                <a:spcPts val="0"/>
              </a:spcAft>
              <a:buSzPct val="100000"/>
              <a:buChar char="●"/>
            </a:pPr>
            <a:r>
              <a:rPr lang="el" sz="1700" u="sng">
                <a:hlinkClick r:id="rId3"/>
              </a:rPr>
              <a:t>https://www.iri.org/resources/poll-georgians-support-eu-membership-distrust-russia-but-favor-dialogue/</a:t>
            </a:r>
            <a:r>
              <a:rPr lang="el" sz="1700"/>
              <a:t> (Έρευνα Υποστήριξης ΕΕ, Γεωργία)     </a:t>
            </a:r>
            <a:endParaRPr sz="1700"/>
          </a:p>
          <a:p>
            <a:pPr indent="-312261" lvl="0" marL="457200" rtl="0" algn="l">
              <a:spcBef>
                <a:spcPts val="0"/>
              </a:spcBef>
              <a:spcAft>
                <a:spcPts val="0"/>
              </a:spcAft>
              <a:buSzPct val="100000"/>
              <a:buChar char="●"/>
            </a:pPr>
            <a:r>
              <a:rPr lang="el" sz="1700" u="sng">
                <a:hlinkClick r:id="rId4"/>
              </a:rPr>
              <a:t>https://op.europa.eu/webpub/eca/special-reports/ukraine-23-2021/el/</a:t>
            </a:r>
            <a:r>
              <a:rPr lang="el" sz="1700"/>
              <a:t> (Καταπολέμηση Μείζων Διαφθοράς, Ουκρ.)</a:t>
            </a:r>
            <a:endParaRPr sz="1700"/>
          </a:p>
          <a:p>
            <a:pPr indent="-312261" lvl="0" marL="457200" rtl="0" algn="l">
              <a:spcBef>
                <a:spcPts val="0"/>
              </a:spcBef>
              <a:spcAft>
                <a:spcPts val="0"/>
              </a:spcAft>
              <a:buSzPct val="100000"/>
              <a:buChar char="●"/>
            </a:pPr>
            <a:r>
              <a:rPr lang="el" sz="1700" u="sng">
                <a:hlinkClick r:id="rId5"/>
              </a:rPr>
              <a:t>https://youtu.be/g99_PK0Ob9M?si=RHsseNu0_5Fp235f</a:t>
            </a:r>
            <a:r>
              <a:rPr lang="el" sz="1700"/>
              <a:t> (Ένωση Μολδαβίας-Ρουμανίας)</a:t>
            </a:r>
            <a:endParaRPr sz="1700"/>
          </a:p>
          <a:p>
            <a:pPr indent="0" lvl="0" marL="0" rtl="0" algn="l">
              <a:spcBef>
                <a:spcPts val="1200"/>
              </a:spcBef>
              <a:spcAft>
                <a:spcPts val="0"/>
              </a:spcAft>
              <a:buNone/>
            </a:pPr>
            <a:r>
              <a:rPr lang="el" sz="1700"/>
              <a:t>¹ : </a:t>
            </a:r>
            <a:r>
              <a:rPr lang="el" sz="1700" u="sng">
                <a:solidFill>
                  <a:schemeClr val="hlink"/>
                </a:solidFill>
                <a:hlinkClick r:id="rId6"/>
              </a:rPr>
              <a:t>https://ec.europa.eu/commission/presscorner/detail/el/IP_03_860</a:t>
            </a:r>
            <a:r>
              <a:rPr lang="el" sz="1700"/>
              <a:t> </a:t>
            </a:r>
            <a:endParaRPr sz="1700"/>
          </a:p>
          <a:p>
            <a:pPr indent="0" lvl="0" marL="0" rtl="0" algn="l">
              <a:spcBef>
                <a:spcPts val="1200"/>
              </a:spcBef>
              <a:spcAft>
                <a:spcPts val="0"/>
              </a:spcAft>
              <a:buNone/>
            </a:pPr>
            <a:r>
              <a:rPr lang="el" sz="1700"/>
              <a:t>²:</a:t>
            </a:r>
            <a:r>
              <a:rPr lang="el" sz="1700" u="sng">
                <a:solidFill>
                  <a:schemeClr val="hlink"/>
                </a:solidFill>
                <a:hlinkClick r:id="rId7"/>
              </a:rPr>
              <a:t>https://op.europa.eu/en/publication-detail/-/publication/2e066c35-81d4-489f-8ba3-3e83d56acf1b/language-el</a:t>
            </a:r>
            <a:r>
              <a:rPr lang="el" sz="1700"/>
              <a:t> </a:t>
            </a:r>
            <a:endParaRPr sz="1700"/>
          </a:p>
          <a:p>
            <a:pPr indent="0" lvl="0" marL="0" rtl="0" algn="l">
              <a:spcBef>
                <a:spcPts val="1200"/>
              </a:spcBef>
              <a:spcAft>
                <a:spcPts val="0"/>
              </a:spcAft>
              <a:buNone/>
            </a:pPr>
            <a:r>
              <a:rPr lang="el" sz="1700"/>
              <a:t>³:</a:t>
            </a:r>
            <a:r>
              <a:rPr lang="el" sz="1700" u="sng">
                <a:solidFill>
                  <a:schemeClr val="hlink"/>
                </a:solidFill>
                <a:hlinkClick r:id="rId8"/>
              </a:rPr>
              <a:t>https://www.researchgate.net/publication/341121617_Vote_Selling_Party_Serving_and_Clientelist_Benefit-Seeking_Citizen_Engagement_in_Political_Clientelism_in_the_Western_Balkans/figures</a:t>
            </a:r>
            <a:r>
              <a:rPr lang="el" sz="1700"/>
              <a:t> </a:t>
            </a:r>
            <a:endParaRPr sz="1700"/>
          </a:p>
          <a:p>
            <a:pPr indent="0" lvl="0" marL="0" rtl="0" algn="l">
              <a:spcBef>
                <a:spcPts val="1200"/>
              </a:spcBef>
              <a:spcAft>
                <a:spcPts val="0"/>
              </a:spcAft>
              <a:buNone/>
            </a:pPr>
            <a:r>
              <a:rPr lang="el" sz="1700"/>
              <a:t>⁴ : </a:t>
            </a:r>
            <a:r>
              <a:rPr lang="el" sz="1700" u="sng">
                <a:solidFill>
                  <a:schemeClr val="hlink"/>
                </a:solidFill>
                <a:hlinkClick r:id="rId9"/>
              </a:rPr>
              <a:t>https://tdhj.org/blog/post/western-balkans-between-east-west/</a:t>
            </a:r>
            <a:r>
              <a:rPr lang="el" sz="1700"/>
              <a:t> </a:t>
            </a:r>
            <a:endParaRPr sz="1700"/>
          </a:p>
          <a:p>
            <a:pPr indent="0" lvl="0" marL="0" rtl="0" algn="l">
              <a:spcBef>
                <a:spcPts val="1200"/>
              </a:spcBef>
              <a:spcAft>
                <a:spcPts val="1200"/>
              </a:spcAft>
              <a:buNone/>
            </a:pPr>
            <a:r>
              <a:rPr lang="el" sz="1700"/>
              <a:t>⁵:</a:t>
            </a:r>
            <a:r>
              <a:rPr lang="el" sz="1700" u="sng">
                <a:solidFill>
                  <a:schemeClr val="hlink"/>
                </a:solidFill>
                <a:hlinkClick r:id="rId10"/>
              </a:rPr>
              <a:t>https://www.dw.com/el/%CE%B5%CE%BA%CF%84%CF%8C%CF%82-%CF%83%CF%85%CE%BC%CE%B2%CE%BF%CF%85%CE%BB%CE%AF%CE%BF%CF%85-%CF%84%CE%B7%CF%82-%CE%B5%CF%85%CF%81%CF%8E%CF%80%CE%B7%CF%82-%CF%84%CE%BF-%CE%BA%CE%BF%CF%83%CF%83%CF%85%CF%86%CE%BF%CF%80%CE%AD%CE%B4%CE%B9%CE%BF/a-69093439</a:t>
            </a:r>
            <a:r>
              <a:rPr lang="el" sz="1700"/>
              <a:t> </a:t>
            </a:r>
            <a:endParaRPr sz="17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9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Βιβλιογραφία</a:t>
            </a:r>
            <a:endParaRPr sz="2800"/>
          </a:p>
        </p:txBody>
      </p:sp>
      <p:sp>
        <p:nvSpPr>
          <p:cNvPr id="565" name="Google Shape;565;p90"/>
          <p:cNvSpPr txBox="1"/>
          <p:nvPr>
            <p:ph idx="1" type="body"/>
          </p:nvPr>
        </p:nvSpPr>
        <p:spPr>
          <a:xfrm>
            <a:off x="387900" y="1489825"/>
            <a:ext cx="8368200" cy="3653700"/>
          </a:xfrm>
          <a:prstGeom prst="rect">
            <a:avLst/>
          </a:prstGeom>
        </p:spPr>
        <p:txBody>
          <a:bodyPr anchorCtr="0" anchor="t" bIns="91425" lIns="91425" spcFirstLastPara="1" rIns="91425" wrap="square" tIns="91425">
            <a:normAutofit fontScale="70000" lnSpcReduction="10000"/>
          </a:bodyPr>
          <a:lstStyle/>
          <a:p>
            <a:pPr indent="-304165" lvl="0" marL="457200" rtl="0" algn="l">
              <a:spcBef>
                <a:spcPts val="1200"/>
              </a:spcBef>
              <a:spcAft>
                <a:spcPts val="0"/>
              </a:spcAft>
              <a:buSzPct val="100000"/>
              <a:buChar char="●"/>
            </a:pPr>
            <a:r>
              <a:rPr lang="el" sz="1700" u="sng">
                <a:hlinkClick r:id="rId3"/>
              </a:rPr>
              <a:t>https://www.europarl.europa.eu/factsheets/el/sheet/168/the-western-balkans</a:t>
            </a:r>
            <a:r>
              <a:rPr lang="el" sz="1700"/>
              <a:t>   (Σελίδα Ευρωπαϊκού Κοινοβουλίου)</a:t>
            </a:r>
            <a:endParaRPr sz="1700"/>
          </a:p>
          <a:p>
            <a:pPr indent="-304165" lvl="0" marL="457200" rtl="0" algn="l">
              <a:spcBef>
                <a:spcPts val="0"/>
              </a:spcBef>
              <a:spcAft>
                <a:spcPts val="0"/>
              </a:spcAft>
              <a:buSzPct val="100000"/>
              <a:buChar char="●"/>
            </a:pPr>
            <a:r>
              <a:rPr lang="el" sz="1700" u="sng">
                <a:hlinkClick r:id="rId4"/>
              </a:rPr>
              <a:t>https://www.researchgate.net/publication/341121617_Vote_Selling_Party_Serving_and_Clientelist_Benefit-Seeking_Citizen_Engagement_in_Political_Clientelism_in_the_Western_Balkans</a:t>
            </a:r>
            <a:r>
              <a:rPr lang="el" sz="1700"/>
              <a:t> </a:t>
            </a:r>
            <a:endParaRPr sz="1700"/>
          </a:p>
          <a:p>
            <a:pPr indent="-304165" lvl="0" marL="457200" rtl="0" algn="l">
              <a:spcBef>
                <a:spcPts val="0"/>
              </a:spcBef>
              <a:spcAft>
                <a:spcPts val="0"/>
              </a:spcAft>
              <a:buSzPct val="100000"/>
              <a:buChar char="●"/>
            </a:pPr>
            <a:r>
              <a:rPr lang="el" sz="1700" u="sng">
                <a:hlinkClick r:id="rId5"/>
              </a:rPr>
              <a:t>https://en.wikipedia.org/wiki/International_recognition_of_Kosovo</a:t>
            </a:r>
            <a:r>
              <a:rPr lang="el" sz="1700"/>
              <a:t> </a:t>
            </a:r>
            <a:endParaRPr sz="1700"/>
          </a:p>
          <a:p>
            <a:pPr indent="-304165" lvl="0" marL="457200" rtl="0" algn="l">
              <a:spcBef>
                <a:spcPts val="0"/>
              </a:spcBef>
              <a:spcAft>
                <a:spcPts val="0"/>
              </a:spcAft>
              <a:buSzPct val="100000"/>
              <a:buChar char="●"/>
            </a:pPr>
            <a:r>
              <a:rPr lang="el" sz="1700" u="sng">
                <a:solidFill>
                  <a:schemeClr val="accent5"/>
                </a:solidFill>
                <a:hlinkClick r:id="rId6">
                  <a:extLst>
                    <a:ext uri="{A12FA001-AC4F-418D-AE19-62706E023703}">
                      <ahyp:hlinkClr val="tx"/>
                    </a:ext>
                  </a:extLst>
                </a:hlinkClick>
              </a:rPr>
              <a:t>https://www.mfa.gr/exoteriki-politiki/i-ellada-stin-ee/exoterikes-sheseis-dievrinsi.html?page=5</a:t>
            </a:r>
            <a:r>
              <a:rPr lang="el" sz="1700"/>
              <a:t> </a:t>
            </a:r>
            <a:endParaRPr sz="1700"/>
          </a:p>
          <a:p>
            <a:pPr indent="-304165" lvl="0" marL="457200" rtl="0" algn="l">
              <a:spcBef>
                <a:spcPts val="0"/>
              </a:spcBef>
              <a:spcAft>
                <a:spcPts val="0"/>
              </a:spcAft>
              <a:buSzPct val="100000"/>
              <a:buChar char="●"/>
            </a:pPr>
            <a:r>
              <a:rPr lang="el" sz="1700" u="sng">
                <a:solidFill>
                  <a:schemeClr val="accent5"/>
                </a:solidFill>
                <a:hlinkClick r:id="rId7">
                  <a:extLst>
                    <a:ext uri="{A12FA001-AC4F-418D-AE19-62706E023703}">
                      <ahyp:hlinkClr val="tx"/>
                    </a:ext>
                  </a:extLst>
                </a:hlinkClick>
              </a:rPr>
              <a:t>https://www.europarl.europa.eu/news/el/agenda/briefing/2023-04-17/8/apeleutherosi-theoriseon-gia-to-kosovo</a:t>
            </a:r>
            <a:r>
              <a:rPr lang="el" sz="1700"/>
              <a:t> </a:t>
            </a:r>
            <a:endParaRPr sz="1700"/>
          </a:p>
          <a:p>
            <a:pPr indent="-295275" lvl="0" marL="457200" rtl="0" algn="l">
              <a:spcBef>
                <a:spcPts val="0"/>
              </a:spcBef>
              <a:spcAft>
                <a:spcPts val="0"/>
              </a:spcAft>
              <a:buSzPct val="88235"/>
              <a:buChar char="●"/>
            </a:pPr>
            <a:r>
              <a:rPr lang="el" sz="1700" u="sng">
                <a:solidFill>
                  <a:schemeClr val="accent5"/>
                </a:solidFill>
                <a:hlinkClick r:id="rId8">
                  <a:extLst>
                    <a:ext uri="{A12FA001-AC4F-418D-AE19-62706E023703}">
                      <ahyp:hlinkClr val="tx"/>
                    </a:ext>
                  </a:extLst>
                </a:hlinkClick>
              </a:rPr>
              <a:t>https://ec.europa.eu/eurostat/statistics-explained/index.php?title=Archive:Western_Balkans-EU_-_international_trade_in_goods_statistics#The_Western_Balkans_trade_with_the_EU_and_other_main_partners</a:t>
            </a:r>
            <a:r>
              <a:rPr lang="el" sz="1700"/>
              <a:t> </a:t>
            </a:r>
            <a:r>
              <a:rPr lang="el" sz="1500" u="sng">
                <a:solidFill>
                  <a:schemeClr val="hlink"/>
                </a:solidFill>
                <a:hlinkClick r:id="rId9"/>
              </a:rPr>
              <a:t>https://www.europarl.europa.eu/factsheets/el/sheet/168/%CF%84%CE%B1-%CE%B4%CF%85%CF%84%CE%B9%CE%BA%CE%B1-%CE%B2%CE%B1%CE%BB%CE%BA%CE%B1%CE%BD%CE%B9%CE%B1</a:t>
            </a:r>
            <a:r>
              <a:rPr lang="el" sz="1500"/>
              <a:t> </a:t>
            </a:r>
            <a:endParaRPr sz="1500"/>
          </a:p>
          <a:p>
            <a:pPr indent="-295275" lvl="0" marL="457200" rtl="0" algn="l">
              <a:spcBef>
                <a:spcPts val="0"/>
              </a:spcBef>
              <a:spcAft>
                <a:spcPts val="0"/>
              </a:spcAft>
              <a:buSzPct val="100000"/>
              <a:buChar char="●"/>
            </a:pPr>
            <a:r>
              <a:rPr lang="el" sz="1500" u="sng">
                <a:solidFill>
                  <a:schemeClr val="hlink"/>
                </a:solidFill>
                <a:hlinkClick r:id="rId10"/>
              </a:rPr>
              <a:t>Εξωτερικές Σχέσεις – Διεύρυνση Ε.Ε.: μια επιτυχημένη πολιτική: Δυτικά Βαλκάνια: Ευρωπαϊκή Προοπτική</a:t>
            </a:r>
            <a:r>
              <a:rPr lang="el" sz="1500"/>
              <a:t> </a:t>
            </a:r>
            <a:endParaRPr sz="1500"/>
          </a:p>
          <a:p>
            <a:pPr indent="-295275" lvl="0" marL="457200" rtl="0" algn="l">
              <a:spcBef>
                <a:spcPts val="0"/>
              </a:spcBef>
              <a:spcAft>
                <a:spcPts val="0"/>
              </a:spcAft>
              <a:buSzPct val="100000"/>
              <a:buChar char="●"/>
            </a:pPr>
            <a:r>
              <a:rPr lang="el" sz="1500" u="sng">
                <a:solidFill>
                  <a:schemeClr val="hlink"/>
                </a:solidFill>
                <a:hlinkClick r:id="rId11"/>
              </a:rPr>
              <a:t>https://www.europarl.europa.eu/factsheets/el/sheet/167/%CE%B7-%CE%B4%CE%B9%CE%B5%CF%85%CF%81%CF%85%CE%BD%CF%83%CE%B7-%CF%84%CE%B7%CF%82-%CE%B5%CE%BD%CF%89%CF%83%CE%B7%CF%82</a:t>
            </a:r>
            <a:r>
              <a:rPr lang="el" sz="1500"/>
              <a:t> </a:t>
            </a:r>
            <a:endParaRPr sz="1500"/>
          </a:p>
          <a:p>
            <a:pPr indent="-295275" lvl="0" marL="457200" rtl="0" algn="l">
              <a:spcBef>
                <a:spcPts val="0"/>
              </a:spcBef>
              <a:spcAft>
                <a:spcPts val="0"/>
              </a:spcAft>
              <a:buSzPct val="100000"/>
              <a:buChar char="●"/>
            </a:pPr>
            <a:r>
              <a:rPr lang="el" sz="1500" u="sng">
                <a:solidFill>
                  <a:schemeClr val="hlink"/>
                </a:solidFill>
                <a:hlinkClick r:id="rId12"/>
              </a:rPr>
              <a:t>https://neighbourhood-enlargement.ec.europa.eu/enlargement-policy/enhanced-eu-engagement-western-balkans_en</a:t>
            </a:r>
            <a:r>
              <a:rPr lang="el" sz="1500"/>
              <a:t> </a:t>
            </a:r>
            <a:endParaRPr sz="1500"/>
          </a:p>
          <a:p>
            <a:pPr indent="-295275" lvl="0" marL="457200" rtl="0" algn="l">
              <a:spcBef>
                <a:spcPts val="0"/>
              </a:spcBef>
              <a:spcAft>
                <a:spcPts val="0"/>
              </a:spcAft>
              <a:buSzPct val="88235"/>
              <a:buChar char="●"/>
            </a:pPr>
            <a:r>
              <a:rPr lang="el" sz="1700" u="sng">
                <a:solidFill>
                  <a:schemeClr val="accent5"/>
                </a:solidFill>
                <a:hlinkClick r:id="rId13">
                  <a:extLst>
                    <a:ext uri="{A12FA001-AC4F-418D-AE19-62706E023703}">
                      <ahyp:hlinkClr val="tx"/>
                    </a:ext>
                  </a:extLst>
                </a:hlinkClick>
              </a:rPr>
              <a:t>https://www.iwm.at/blog/chinese-influence-in-the-western-balkans-and-its-impact-on-the-regions-european-union</a:t>
            </a:r>
            <a:r>
              <a:rPr lang="el" sz="1700"/>
              <a:t> </a:t>
            </a:r>
            <a:endParaRPr sz="1700"/>
          </a:p>
          <a:p>
            <a:pPr indent="0" lvl="0" marL="457200" rtl="0" algn="l">
              <a:spcBef>
                <a:spcPts val="1200"/>
              </a:spcBef>
              <a:spcAft>
                <a:spcPts val="1200"/>
              </a:spcAft>
              <a:buNone/>
            </a:pPr>
            <a:r>
              <a:t/>
            </a:r>
            <a:endParaRPr sz="17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9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Βιβλιογραφία (Εικόνες)</a:t>
            </a:r>
            <a:endParaRPr sz="2800"/>
          </a:p>
        </p:txBody>
      </p:sp>
      <p:sp>
        <p:nvSpPr>
          <p:cNvPr id="571" name="Google Shape;571;p9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lnSpcReduction="20000"/>
          </a:bodyPr>
          <a:lstStyle/>
          <a:p>
            <a:pPr indent="-336550" lvl="0" marL="457200" rtl="0" algn="l">
              <a:spcBef>
                <a:spcPts val="1200"/>
              </a:spcBef>
              <a:spcAft>
                <a:spcPts val="0"/>
              </a:spcAft>
              <a:buSzPts val="1700"/>
              <a:buChar char="●"/>
            </a:pPr>
            <a:r>
              <a:rPr lang="el" sz="1700" u="sng">
                <a:hlinkClick r:id="rId3"/>
              </a:rPr>
              <a:t>https://www.google.com/url?sa=i&amp;url=https%3A%2F%2Fpublications.parliament.uk%2Fpa%2Fld201719%2Fldselect%2Fldintrel%2F53%2F5304.htm&amp;psig=AOvVaw3ilQw0D7sEqLiEBWGbABC5&amp;ust=1717441385986000&amp;source=images&amp;cd=vfe&amp;opi=89978449&amp;ved=0CBIQjRxqFwoTCIDH9vPNvYYDFQAAAAAdAAAAABBg</a:t>
            </a:r>
            <a:r>
              <a:rPr lang="el" sz="1700"/>
              <a:t> </a:t>
            </a:r>
            <a:endParaRPr sz="1700"/>
          </a:p>
          <a:p>
            <a:pPr indent="-336550" lvl="0" marL="457200" rtl="0" algn="l">
              <a:spcBef>
                <a:spcPts val="0"/>
              </a:spcBef>
              <a:spcAft>
                <a:spcPts val="0"/>
              </a:spcAft>
              <a:buSzPts val="1700"/>
              <a:buChar char="●"/>
            </a:pPr>
            <a:r>
              <a:rPr lang="el" sz="1700" u="sng">
                <a:hlinkClick r:id="rId4"/>
              </a:rPr>
              <a:t>https://www.google.com/url?sa=i&amp;url=https%3A%2F%2Fen.wikipedia.org%2Fwiki%2FFile%3AWestern_Balkans.PNG&amp;psig=AOvVaw3ilQw0D7sEqLiEBWGbABC5&amp;ust=1717441385986000&amp;source=images&amp;cd=vfe&amp;opi=89978449&amp;ved=0CBIQjRxqFwoTCIDH9vPNvYYDFQAAAAAdAAAAABBo</a:t>
            </a:r>
            <a:r>
              <a:rPr lang="el" sz="1700"/>
              <a:t> </a:t>
            </a:r>
            <a:endParaRPr sz="1700"/>
          </a:p>
          <a:p>
            <a:pPr indent="0" lvl="0" marL="457200" rtl="0" algn="l">
              <a:spcBef>
                <a:spcPts val="1200"/>
              </a:spcBef>
              <a:spcAft>
                <a:spcPts val="0"/>
              </a:spcAft>
              <a:buNone/>
            </a:pPr>
            <a:r>
              <a:t/>
            </a:r>
            <a:endParaRPr sz="1700"/>
          </a:p>
          <a:p>
            <a:pPr indent="0" lvl="0" marL="0" rtl="0" algn="l">
              <a:spcBef>
                <a:spcPts val="12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1"/>
          <p:cNvSpPr txBox="1"/>
          <p:nvPr>
            <p:ph type="title"/>
          </p:nvPr>
        </p:nvSpPr>
        <p:spPr>
          <a:xfrm>
            <a:off x="311700" y="149200"/>
            <a:ext cx="8520600" cy="868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a:t>Γιατι να ενταχθει η τουρκια στην ΕΕ;</a:t>
            </a:r>
            <a:endParaRPr/>
          </a:p>
        </p:txBody>
      </p:sp>
      <p:sp>
        <p:nvSpPr>
          <p:cNvPr id="167" name="Google Shape;167;p3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l" sz="1400"/>
              <a:t>Η ένταξη της τουρκίας στην ευρωπαϊκή ένωση δεν θα συνδράμει μόνο στην πολιτική και οικονομική ανάπτυξη της χωρας. Επιπλέον, η </a:t>
            </a:r>
            <a:r>
              <a:rPr lang="el" sz="1400"/>
              <a:t>ένταξη</a:t>
            </a:r>
            <a:r>
              <a:rPr lang="el" sz="1400"/>
              <a:t> θα συνδράμει στην </a:t>
            </a:r>
            <a:r>
              <a:rPr lang="el" sz="1400"/>
              <a:t>μοντερνοποίηση</a:t>
            </a:r>
            <a:r>
              <a:rPr lang="el" sz="1400"/>
              <a:t> της χώρας  και θα έρθει ένα βήμα πιο κοντά στο όνειρο του πατέρα της τουρκικής δημοκρατίας Mustafa Kemal Atatürk δηλαδή </a:t>
            </a:r>
            <a:r>
              <a:rPr lang="el" sz="1400"/>
              <a:t>μιας</a:t>
            </a:r>
            <a:r>
              <a:rPr lang="el" sz="1400"/>
              <a:t> δυτικής και κοσμικής Τουρκίας.</a:t>
            </a:r>
            <a:endParaRPr sz="1400"/>
          </a:p>
          <a:p>
            <a:pPr indent="0" lvl="0" marL="0" rtl="0" algn="l">
              <a:spcBef>
                <a:spcPts val="1200"/>
              </a:spcBef>
              <a:spcAft>
                <a:spcPts val="1200"/>
              </a:spcAft>
              <a:buNone/>
            </a:pPr>
            <a:r>
              <a:rPr lang="el" sz="1400"/>
              <a:t>Από την άλλη, η γεωπολιτική θέση της τουρκίας θεωρείται από πολλούς ότι μπορεί να ενισχύσει τη θέση της ευρωπαϊκής ένωσης στη γεωπολιτική σκακιέρα. Επίσης, η τουρκία βρίθει ενεργειακών πηγών ιδιαίτερα αερίου και η παροχή αυτών θα μπορούσε να βοηθήσει στην </a:t>
            </a:r>
            <a:r>
              <a:rPr lang="el" sz="1400"/>
              <a:t>ανεξαρτητοποίηση</a:t>
            </a:r>
            <a:r>
              <a:rPr lang="el" sz="1400"/>
              <a:t>  της ευρώπης από τους ρωσικούς πόρους ενέργειας. Μακροπρόθεσμα, ο μεγάλος πληθυσμός - </a:t>
            </a:r>
            <a:r>
              <a:rPr lang="el" sz="1400"/>
              <a:t>γύρος</a:t>
            </a:r>
            <a:r>
              <a:rPr lang="el" sz="1400"/>
              <a:t> στα 80 εκατομμύρια- θα μπορούσε να βοηθήσει  στο δημογραφικό πρόβλημα που αντιμετωπίζει η ήπειρος. Τέλος, ο θεσμός της φιλελεύθερης δημοκρατίας θα μπορούσε να ενισχυθεί σε χώρες της μέσης ανατολής όπου η Τουρκία έχει μεγάλη επιρροή.</a:t>
            </a: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2"/>
          <p:cNvSpPr txBox="1"/>
          <p:nvPr>
            <p:ph type="title"/>
          </p:nvPr>
        </p:nvSpPr>
        <p:spPr>
          <a:xfrm>
            <a:off x="429300" y="101875"/>
            <a:ext cx="8368200" cy="686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l" sz="2800"/>
              <a:t>Τ</a:t>
            </a:r>
            <a:r>
              <a:rPr lang="el" sz="2800"/>
              <a:t>ροφή</a:t>
            </a:r>
            <a:r>
              <a:rPr lang="el" sz="2800"/>
              <a:t> για σκέψη </a:t>
            </a:r>
            <a:endParaRPr sz="2800"/>
          </a:p>
        </p:txBody>
      </p:sp>
      <p:sp>
        <p:nvSpPr>
          <p:cNvPr id="173" name="Google Shape;173;p32"/>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74" name="Google Shape;174;p32"/>
          <p:cNvSpPr txBox="1"/>
          <p:nvPr>
            <p:ph idx="2" type="body"/>
          </p:nvPr>
        </p:nvSpPr>
        <p:spPr>
          <a:xfrm>
            <a:off x="4756200" y="1489825"/>
            <a:ext cx="3999900" cy="321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5" name="Google Shape;175;p32"/>
          <p:cNvPicPr preferRelativeResize="0"/>
          <p:nvPr/>
        </p:nvPicPr>
        <p:blipFill>
          <a:blip r:embed="rId3">
            <a:alphaModFix/>
          </a:blip>
          <a:stretch>
            <a:fillRect/>
          </a:stretch>
        </p:blipFill>
        <p:spPr>
          <a:xfrm>
            <a:off x="145725" y="1605775"/>
            <a:ext cx="4184100" cy="2321946"/>
          </a:xfrm>
          <a:prstGeom prst="rect">
            <a:avLst/>
          </a:prstGeom>
          <a:noFill/>
          <a:ln>
            <a:noFill/>
          </a:ln>
        </p:spPr>
      </p:pic>
      <p:pic>
        <p:nvPicPr>
          <p:cNvPr id="176" name="Google Shape;176;p32"/>
          <p:cNvPicPr preferRelativeResize="0"/>
          <p:nvPr/>
        </p:nvPicPr>
        <p:blipFill>
          <a:blip r:embed="rId4">
            <a:alphaModFix/>
          </a:blip>
          <a:stretch>
            <a:fillRect/>
          </a:stretch>
        </p:blipFill>
        <p:spPr>
          <a:xfrm>
            <a:off x="4592375" y="1489825"/>
            <a:ext cx="4184100" cy="3188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3"/>
          <p:cNvSpPr txBox="1"/>
          <p:nvPr>
            <p:ph type="title"/>
          </p:nvPr>
        </p:nvSpPr>
        <p:spPr>
          <a:xfrm>
            <a:off x="366675" y="368400"/>
            <a:ext cx="8520600" cy="598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l" sz="3133"/>
              <a:t>Συμπεράσματα:</a:t>
            </a:r>
            <a:r>
              <a:rPr lang="el"/>
              <a:t> </a:t>
            </a:r>
            <a:endParaRPr/>
          </a:p>
        </p:txBody>
      </p:sp>
      <p:sp>
        <p:nvSpPr>
          <p:cNvPr id="182" name="Google Shape;182;p33"/>
          <p:cNvSpPr txBox="1"/>
          <p:nvPr>
            <p:ph idx="1" type="body"/>
          </p:nvPr>
        </p:nvSpPr>
        <p:spPr>
          <a:xfrm>
            <a:off x="311700" y="1347875"/>
            <a:ext cx="8520600" cy="3221100"/>
          </a:xfrm>
          <a:prstGeom prst="rect">
            <a:avLst/>
          </a:prstGeom>
        </p:spPr>
        <p:txBody>
          <a:bodyPr anchorCtr="0" anchor="t" bIns="91425" lIns="91425" spcFirstLastPara="1" rIns="91425" wrap="square" tIns="91425">
            <a:normAutofit fontScale="85000" lnSpcReduction="20000"/>
          </a:bodyPr>
          <a:lstStyle/>
          <a:p>
            <a:pPr indent="0" lvl="0" marL="0" rtl="0" algn="l">
              <a:spcBef>
                <a:spcPts val="1200"/>
              </a:spcBef>
              <a:spcAft>
                <a:spcPts val="0"/>
              </a:spcAft>
              <a:buClr>
                <a:schemeClr val="dk1"/>
              </a:buClr>
              <a:buSzPct val="73333"/>
              <a:buFont typeface="Arial"/>
              <a:buNone/>
            </a:pPr>
            <a:r>
              <a:rPr lang="el" sz="1500"/>
              <a:t>Η σχέση της Τουρκίας με την Ευρωπαϊκή Ένωση είναι περίπλοκη και πολυδιάστατη, επηρεασμένη από ιστορικές συγκρούσεις, γεωπολιτικούς παράγοντες και εσωτερικές πολιτικές εξελίξεις. Παρά τις μακροχρόνιες προσπάθειες της Τουρκίας για ένταξη στην ΕΕ, οι ανησυχίες για τη δημοκρατία, τα ανθρώπινα δικαιώματα και τη δικαστική εξουσία έχουν επιβραδύνει την πρόοδο.</a:t>
            </a:r>
            <a:endParaRPr sz="1500"/>
          </a:p>
          <a:p>
            <a:pPr indent="0" lvl="0" marL="0" rtl="0" algn="l">
              <a:spcBef>
                <a:spcPts val="1200"/>
              </a:spcBef>
              <a:spcAft>
                <a:spcPts val="0"/>
              </a:spcAft>
              <a:buNone/>
            </a:pPr>
            <a:r>
              <a:rPr lang="el" sz="1500"/>
              <a:t>Η ένταξη της Τουρκίας στην ΕΕ παραμένει ένα αμφιλεγόμενο θέμα. Ενώ υπάρχουν σημαντικά οφέλη από μια πιθανή ένταξη, τα εμπόδια και οι ανησυχίες που υπάρχουν, κυρίως γύρω από τη δημοκρατία και τα ανθρώπινα δικαιώματα, καθιστούν δύσκολη την προοπτική άμεσης ένταξης.</a:t>
            </a:r>
            <a:endParaRPr sz="1500"/>
          </a:p>
          <a:p>
            <a:pPr indent="0" lvl="0" marL="0" rtl="0" algn="l">
              <a:spcBef>
                <a:spcPts val="1200"/>
              </a:spcBef>
              <a:spcAft>
                <a:spcPts val="0"/>
              </a:spcAft>
              <a:buClr>
                <a:schemeClr val="dk1"/>
              </a:buClr>
              <a:buSzPct val="73333"/>
              <a:buFont typeface="Arial"/>
              <a:buNone/>
            </a:pPr>
            <a:r>
              <a:rPr lang="el" sz="1500"/>
              <a:t>Τελος, το μελλον μπορει και θα </a:t>
            </a:r>
            <a:r>
              <a:rPr lang="el" sz="1500"/>
              <a:t>επιφυλάσσει</a:t>
            </a:r>
            <a:r>
              <a:rPr lang="el" sz="1500"/>
              <a:t> πολλες αλλαγες στις σχεσεις μεταξυ ΕΕ και Τουρκιας. Μια παρατηρηση που μπορουμε ομως να </a:t>
            </a:r>
            <a:r>
              <a:rPr lang="el" sz="1500"/>
              <a:t>κανουμε</a:t>
            </a:r>
            <a:r>
              <a:rPr lang="el" sz="1500"/>
              <a:t> με τα σημερινα δεδομενα ειναι οτι η Τουρκια συμπεριφερεται </a:t>
            </a:r>
            <a:r>
              <a:rPr lang="el" sz="1500"/>
              <a:t>περισσότερο</a:t>
            </a:r>
            <a:r>
              <a:rPr lang="el" sz="1500"/>
              <a:t> ως μια </a:t>
            </a:r>
            <a:r>
              <a:rPr lang="el" sz="1500"/>
              <a:t>ανταγωνιστικη</a:t>
            </a:r>
            <a:r>
              <a:rPr lang="el" sz="1500"/>
              <a:t> </a:t>
            </a:r>
            <a:r>
              <a:rPr lang="el" sz="1500"/>
              <a:t>περιφερειακη</a:t>
            </a:r>
            <a:r>
              <a:rPr lang="el" sz="1500"/>
              <a:t> δυναμη παρα ως ενα μελλοντικο κρατος </a:t>
            </a:r>
            <a:r>
              <a:rPr lang="el" sz="1500"/>
              <a:t>μελος</a:t>
            </a:r>
            <a:r>
              <a:rPr lang="el" sz="1500"/>
              <a:t>, χωρις αυτο να αναιρει το γεγονος οτι αποτελει ενα λειτουργικο εταιρο.</a:t>
            </a:r>
            <a:endParaRPr sz="1500"/>
          </a:p>
          <a:p>
            <a:pPr indent="0" lvl="0" marL="0" rtl="0" algn="l">
              <a:spcBef>
                <a:spcPts val="1200"/>
              </a:spcBef>
              <a:spcAft>
                <a:spcPts val="0"/>
              </a:spcAft>
              <a:buClr>
                <a:schemeClr val="dk1"/>
              </a:buClr>
              <a:buSzPct val="61111"/>
              <a:buFont typeface="Arial"/>
              <a:buNone/>
            </a:pPr>
            <a:r>
              <a:t/>
            </a:r>
            <a:endParaRPr/>
          </a:p>
          <a:p>
            <a:pPr indent="0" lvl="0" marL="0" rtl="0" algn="l">
              <a:spcBef>
                <a:spcPts val="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