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1" d="100"/>
          <a:sy n="71" d="100"/>
        </p:scale>
        <p:origin x="412"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69364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771058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8990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84348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5991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559034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86473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775232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74446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0596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10/20/2025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018894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10/20/2025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562121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4" name="Picture 3" descr="Λευκή δομή">
            <a:extLst>
              <a:ext uri="{FF2B5EF4-FFF2-40B4-BE49-F238E27FC236}">
                <a16:creationId xmlns:a16="http://schemas.microsoft.com/office/drawing/2014/main" id="{70F1ECF6-B8D8-62A7-645F-A48D587CC4CC}"/>
              </a:ext>
            </a:extLst>
          </p:cNvPr>
          <p:cNvPicPr>
            <a:picLocks noChangeAspect="1"/>
          </p:cNvPicPr>
          <p:nvPr/>
        </p:nvPicPr>
        <p:blipFill>
          <a:blip r:embed="rId2"/>
          <a:srcRect l="9091" b="31130"/>
          <a:stretch>
            <a:fillRect/>
          </a:stretch>
        </p:blipFill>
        <p:spPr>
          <a:xfrm>
            <a:off x="20" y="10"/>
            <a:ext cx="12191979" cy="6857990"/>
          </a:xfrm>
          <a:prstGeom prst="rect">
            <a:avLst/>
          </a:prstGeom>
        </p:spPr>
      </p:pic>
      <p:sp>
        <p:nvSpPr>
          <p:cNvPr id="20" name="Rectangle 19">
            <a:extLst>
              <a:ext uri="{FF2B5EF4-FFF2-40B4-BE49-F238E27FC236}">
                <a16:creationId xmlns:a16="http://schemas.microsoft.com/office/drawing/2014/main" id="{AAB476BF-4EE2-5243-CABB-6CC72C39BF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Τίτλος 1">
            <a:extLst>
              <a:ext uri="{FF2B5EF4-FFF2-40B4-BE49-F238E27FC236}">
                <a16:creationId xmlns:a16="http://schemas.microsoft.com/office/drawing/2014/main" id="{64B0A80D-639F-5A40-60B1-45C6BB9564AD}"/>
              </a:ext>
            </a:extLst>
          </p:cNvPr>
          <p:cNvSpPr>
            <a:spLocks noGrp="1"/>
          </p:cNvSpPr>
          <p:nvPr>
            <p:ph type="ctrTitle"/>
          </p:nvPr>
        </p:nvSpPr>
        <p:spPr>
          <a:xfrm>
            <a:off x="7306780" y="978409"/>
            <a:ext cx="4496529" cy="3678268"/>
          </a:xfrm>
        </p:spPr>
        <p:txBody>
          <a:bodyPr anchor="t">
            <a:normAutofit/>
          </a:bodyPr>
          <a:lstStyle/>
          <a:p>
            <a:pPr>
              <a:lnSpc>
                <a:spcPct val="90000"/>
              </a:lnSpc>
            </a:pPr>
            <a:r>
              <a:rPr lang="en-US" sz="6000" dirty="0"/>
              <a:t>The treaty on </a:t>
            </a:r>
            <a:r>
              <a:rPr lang="en-US" sz="6000" dirty="0" err="1"/>
              <a:t>european</a:t>
            </a:r>
            <a:r>
              <a:rPr lang="en-US" sz="6000" dirty="0"/>
              <a:t> union </a:t>
            </a:r>
            <a:endParaRPr lang="el-GR" sz="6000" dirty="0"/>
          </a:p>
        </p:txBody>
      </p:sp>
      <p:sp>
        <p:nvSpPr>
          <p:cNvPr id="3" name="Υπότιτλος 2">
            <a:extLst>
              <a:ext uri="{FF2B5EF4-FFF2-40B4-BE49-F238E27FC236}">
                <a16:creationId xmlns:a16="http://schemas.microsoft.com/office/drawing/2014/main" id="{7E5CD32A-8F80-38BF-8352-8689B1297823}"/>
              </a:ext>
            </a:extLst>
          </p:cNvPr>
          <p:cNvSpPr>
            <a:spLocks noGrp="1"/>
          </p:cNvSpPr>
          <p:nvPr>
            <p:ph type="subTitle" idx="1"/>
          </p:nvPr>
        </p:nvSpPr>
        <p:spPr>
          <a:xfrm>
            <a:off x="7303288" y="4729138"/>
            <a:ext cx="4488812" cy="1150453"/>
          </a:xfrm>
        </p:spPr>
        <p:txBody>
          <a:bodyPr anchor="b">
            <a:normAutofit/>
          </a:bodyPr>
          <a:lstStyle/>
          <a:p>
            <a:r>
              <a:rPr lang="en-US" sz="3200" dirty="0"/>
              <a:t>After the Lisbon Treaty </a:t>
            </a:r>
            <a:endParaRPr lang="el-GR" sz="3200" dirty="0"/>
          </a:p>
        </p:txBody>
      </p:sp>
      <p:sp>
        <p:nvSpPr>
          <p:cNvPr id="22" name="Rectangle 21">
            <a:extLst>
              <a:ext uri="{FF2B5EF4-FFF2-40B4-BE49-F238E27FC236}">
                <a16:creationId xmlns:a16="http://schemas.microsoft.com/office/drawing/2014/main" id="{20D28EA4-6F96-F7C6-1D07-5BA5C27387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6781" y="508090"/>
            <a:ext cx="449275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4" name="Rectangle 23">
            <a:extLst>
              <a:ext uri="{FF2B5EF4-FFF2-40B4-BE49-F238E27FC236}">
                <a16:creationId xmlns:a16="http://schemas.microsoft.com/office/drawing/2014/main" id="{FDFF93C5-0576-D227-80A7-4CFBA879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10119" y="6209925"/>
            <a:ext cx="449275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Tree>
    <p:extLst>
      <p:ext uri="{BB962C8B-B14F-4D97-AF65-F5344CB8AC3E}">
        <p14:creationId xmlns:p14="http://schemas.microsoft.com/office/powerpoint/2010/main" val="219757419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4A3B2E-A011-E0EC-4C01-3F1BD843486E}"/>
              </a:ext>
            </a:extLst>
          </p:cNvPr>
          <p:cNvSpPr>
            <a:spLocks noGrp="1"/>
          </p:cNvSpPr>
          <p:nvPr>
            <p:ph type="title"/>
          </p:nvPr>
        </p:nvSpPr>
        <p:spPr/>
        <p:txBody>
          <a:bodyPr/>
          <a:lstStyle/>
          <a:p>
            <a:r>
              <a:rPr lang="en-US" dirty="0"/>
              <a:t>B. Share competence </a:t>
            </a:r>
            <a:endParaRPr lang="el-GR" dirty="0"/>
          </a:p>
        </p:txBody>
      </p:sp>
      <p:sp>
        <p:nvSpPr>
          <p:cNvPr id="3" name="Θέση περιεχομένου 2">
            <a:extLst>
              <a:ext uri="{FF2B5EF4-FFF2-40B4-BE49-F238E27FC236}">
                <a16:creationId xmlns:a16="http://schemas.microsoft.com/office/drawing/2014/main" id="{7FE17F99-2B60-588E-17B8-C120C4CCF1DC}"/>
              </a:ext>
            </a:extLst>
          </p:cNvPr>
          <p:cNvSpPr>
            <a:spLocks noGrp="1"/>
          </p:cNvSpPr>
          <p:nvPr>
            <p:ph idx="1"/>
          </p:nvPr>
        </p:nvSpPr>
        <p:spPr/>
        <p:txBody>
          <a:bodyPr>
            <a:normAutofit fontScale="92500" lnSpcReduction="10000"/>
          </a:bodyPr>
          <a:lstStyle/>
          <a:p>
            <a:pPr marL="72000" indent="0">
              <a:lnSpc>
                <a:spcPct val="120000"/>
              </a:lnSpc>
              <a:spcBef>
                <a:spcPts val="0"/>
              </a:spcBef>
              <a:buNone/>
            </a:pPr>
            <a:r>
              <a:rPr lang="en-US" dirty="0"/>
              <a:t> Shared competence between the Union and the Member States applies in the following principal areas:</a:t>
            </a:r>
          </a:p>
          <a:p>
            <a:pPr marL="72000" indent="0">
              <a:lnSpc>
                <a:spcPct val="120000"/>
              </a:lnSpc>
              <a:spcBef>
                <a:spcPts val="0"/>
              </a:spcBef>
              <a:buNone/>
            </a:pPr>
            <a:r>
              <a:rPr lang="en-US" dirty="0"/>
              <a:t>(a)internal market;</a:t>
            </a:r>
          </a:p>
          <a:p>
            <a:pPr marL="72000" indent="-342900">
              <a:lnSpc>
                <a:spcPct val="120000"/>
              </a:lnSpc>
              <a:spcBef>
                <a:spcPts val="0"/>
              </a:spcBef>
              <a:buAutoNum type="alphaLcParenBoth" startAt="2"/>
            </a:pPr>
            <a:r>
              <a:rPr lang="en-US" dirty="0"/>
              <a:t>social policy, for the aspects defined in this Treaty;</a:t>
            </a:r>
          </a:p>
          <a:p>
            <a:pPr marL="72000" indent="-342900">
              <a:lnSpc>
                <a:spcPct val="120000"/>
              </a:lnSpc>
              <a:spcBef>
                <a:spcPts val="0"/>
              </a:spcBef>
              <a:buAutoNum type="alphaLcParenBoth" startAt="2"/>
            </a:pPr>
            <a:r>
              <a:rPr lang="en-US" dirty="0"/>
              <a:t>(economic, social and territorial cohesion;</a:t>
            </a:r>
          </a:p>
          <a:p>
            <a:pPr marL="72000" indent="0">
              <a:lnSpc>
                <a:spcPct val="120000"/>
              </a:lnSpc>
              <a:spcBef>
                <a:spcPts val="0"/>
              </a:spcBef>
              <a:buNone/>
            </a:pPr>
            <a:r>
              <a:rPr lang="en-US" dirty="0"/>
              <a:t>(d)agriculture and fisheries, excluding the conservation of marine biological resources;</a:t>
            </a:r>
          </a:p>
          <a:p>
            <a:pPr marL="72000" indent="0">
              <a:lnSpc>
                <a:spcPct val="120000"/>
              </a:lnSpc>
              <a:spcBef>
                <a:spcPts val="0"/>
              </a:spcBef>
              <a:buNone/>
            </a:pPr>
            <a:r>
              <a:rPr lang="en-US" dirty="0"/>
              <a:t>(e)environment;</a:t>
            </a:r>
          </a:p>
          <a:p>
            <a:pPr marL="72000" indent="0">
              <a:lnSpc>
                <a:spcPct val="120000"/>
              </a:lnSpc>
              <a:spcBef>
                <a:spcPts val="0"/>
              </a:spcBef>
              <a:buNone/>
            </a:pPr>
            <a:r>
              <a:rPr lang="en-US" dirty="0"/>
              <a:t>(f)consumer protection;</a:t>
            </a:r>
          </a:p>
          <a:p>
            <a:pPr marL="72000" indent="0">
              <a:lnSpc>
                <a:spcPct val="120000"/>
              </a:lnSpc>
              <a:spcBef>
                <a:spcPts val="0"/>
              </a:spcBef>
              <a:buNone/>
            </a:pPr>
            <a:r>
              <a:rPr lang="en-US" dirty="0"/>
              <a:t>(g)transport;</a:t>
            </a:r>
          </a:p>
          <a:p>
            <a:pPr marL="72000" indent="0">
              <a:lnSpc>
                <a:spcPct val="120000"/>
              </a:lnSpc>
              <a:spcBef>
                <a:spcPts val="0"/>
              </a:spcBef>
              <a:buNone/>
            </a:pPr>
            <a:r>
              <a:rPr lang="en-US" dirty="0"/>
              <a:t>(h)trans-European networks;</a:t>
            </a:r>
          </a:p>
          <a:p>
            <a:pPr marL="72000" indent="0">
              <a:lnSpc>
                <a:spcPct val="120000"/>
              </a:lnSpc>
              <a:spcBef>
                <a:spcPts val="0"/>
              </a:spcBef>
              <a:buNone/>
            </a:pPr>
            <a:r>
              <a:rPr lang="en-US" dirty="0"/>
              <a:t>(</a:t>
            </a:r>
            <a:r>
              <a:rPr lang="en-US" dirty="0" err="1"/>
              <a:t>i</a:t>
            </a:r>
            <a:r>
              <a:rPr lang="en-US" dirty="0"/>
              <a:t>)energy;</a:t>
            </a:r>
          </a:p>
          <a:p>
            <a:pPr marL="72000" indent="0">
              <a:lnSpc>
                <a:spcPct val="120000"/>
              </a:lnSpc>
              <a:spcBef>
                <a:spcPts val="0"/>
              </a:spcBef>
              <a:buNone/>
            </a:pPr>
            <a:r>
              <a:rPr lang="en-US" dirty="0"/>
              <a:t>(j)area of freedom, security and justice;</a:t>
            </a:r>
          </a:p>
          <a:p>
            <a:pPr marL="72000" indent="0">
              <a:lnSpc>
                <a:spcPct val="120000"/>
              </a:lnSpc>
              <a:spcBef>
                <a:spcPts val="0"/>
              </a:spcBef>
              <a:buNone/>
            </a:pPr>
            <a:r>
              <a:rPr lang="en-US" dirty="0"/>
              <a:t>(k)common safety concerns in public health matters, for the aspects defined in this Treaty.</a:t>
            </a:r>
          </a:p>
          <a:p>
            <a:endParaRPr lang="el-GR" dirty="0"/>
          </a:p>
        </p:txBody>
      </p:sp>
    </p:spTree>
    <p:extLst>
      <p:ext uri="{BB962C8B-B14F-4D97-AF65-F5344CB8AC3E}">
        <p14:creationId xmlns:p14="http://schemas.microsoft.com/office/powerpoint/2010/main" val="3532237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3629F8-CEA1-0A25-C0A6-31B47FF1138C}"/>
              </a:ext>
            </a:extLst>
          </p:cNvPr>
          <p:cNvSpPr>
            <a:spLocks noGrp="1"/>
          </p:cNvSpPr>
          <p:nvPr>
            <p:ph type="title"/>
          </p:nvPr>
        </p:nvSpPr>
        <p:spPr/>
        <p:txBody>
          <a:bodyPr/>
          <a:lstStyle/>
          <a:p>
            <a:r>
              <a:rPr lang="en-US" dirty="0"/>
              <a:t>Meaning of “share competence”</a:t>
            </a:r>
            <a:endParaRPr lang="el-GR" dirty="0"/>
          </a:p>
        </p:txBody>
      </p:sp>
      <p:sp>
        <p:nvSpPr>
          <p:cNvPr id="3" name="Θέση περιεχομένου 2">
            <a:extLst>
              <a:ext uri="{FF2B5EF4-FFF2-40B4-BE49-F238E27FC236}">
                <a16:creationId xmlns:a16="http://schemas.microsoft.com/office/drawing/2014/main" id="{7F5DDB57-C320-58A6-E7D4-56775B491461}"/>
              </a:ext>
            </a:extLst>
          </p:cNvPr>
          <p:cNvSpPr>
            <a:spLocks noGrp="1"/>
          </p:cNvSpPr>
          <p:nvPr>
            <p:ph idx="1"/>
          </p:nvPr>
        </p:nvSpPr>
        <p:spPr/>
        <p:txBody>
          <a:bodyPr>
            <a:noAutofit/>
          </a:bodyPr>
          <a:lstStyle/>
          <a:p>
            <a:pPr marL="0" indent="0" algn="just">
              <a:buNone/>
            </a:pPr>
            <a:r>
              <a:rPr lang="en-US" sz="2200" dirty="0"/>
              <a:t>When the Treaties confer on the Union a competence shared with the Member States in a specific area, the Union and the Member States may legislate and adopt legally binding acts in that area. The Member States shall exercise their competence to the extent that the Union has not exercised its competence. The Member States shall again exercise their competence to the extent that the Union has decided to cease exercising its competence.</a:t>
            </a:r>
          </a:p>
          <a:p>
            <a:pPr marL="0" indent="0" algn="just">
              <a:buNone/>
            </a:pPr>
            <a:r>
              <a:rPr lang="en-US" sz="2200" dirty="0"/>
              <a:t>[</a:t>
            </a:r>
            <a:r>
              <a:rPr lang="en-US" sz="2200" i="1" dirty="0"/>
              <a:t>Under the principle of subsidiarity, in areas which do not fall within its exclusive competence, the Union shall act only if and in so far as the objectives of the proposed action cannot be sufficiently achieved by the Member States, either at central level or at regional and local level, but can rather, by reason of the scale or effects of the proposed action, be better achieved at Union level</a:t>
            </a:r>
            <a:r>
              <a:rPr lang="en-US" sz="2200" dirty="0"/>
              <a:t>].</a:t>
            </a:r>
            <a:endParaRPr lang="el-GR" sz="2200" dirty="0"/>
          </a:p>
        </p:txBody>
      </p:sp>
    </p:spTree>
    <p:extLst>
      <p:ext uri="{BB962C8B-B14F-4D97-AF65-F5344CB8AC3E}">
        <p14:creationId xmlns:p14="http://schemas.microsoft.com/office/powerpoint/2010/main" val="1813448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28E85D-00A9-D118-AA7B-218E5237F0AE}"/>
              </a:ext>
            </a:extLst>
          </p:cNvPr>
          <p:cNvSpPr>
            <a:spLocks noGrp="1"/>
          </p:cNvSpPr>
          <p:nvPr>
            <p:ph type="title"/>
          </p:nvPr>
        </p:nvSpPr>
        <p:spPr/>
        <p:txBody>
          <a:bodyPr/>
          <a:lstStyle/>
          <a:p>
            <a:r>
              <a:rPr lang="en-US" dirty="0"/>
              <a:t>C. Supporting competences </a:t>
            </a:r>
            <a:endParaRPr lang="el-GR" dirty="0"/>
          </a:p>
        </p:txBody>
      </p:sp>
      <p:sp>
        <p:nvSpPr>
          <p:cNvPr id="3" name="Θέση περιεχομένου 2">
            <a:extLst>
              <a:ext uri="{FF2B5EF4-FFF2-40B4-BE49-F238E27FC236}">
                <a16:creationId xmlns:a16="http://schemas.microsoft.com/office/drawing/2014/main" id="{C4E6B2D5-4503-F038-33A5-EF0D27109A0E}"/>
              </a:ext>
            </a:extLst>
          </p:cNvPr>
          <p:cNvSpPr>
            <a:spLocks noGrp="1"/>
          </p:cNvSpPr>
          <p:nvPr>
            <p:ph idx="1"/>
          </p:nvPr>
        </p:nvSpPr>
        <p:spPr/>
        <p:txBody>
          <a:bodyPr>
            <a:normAutofit/>
          </a:bodyPr>
          <a:lstStyle/>
          <a:p>
            <a:r>
              <a:rPr lang="en-US" dirty="0"/>
              <a:t>The Union shall have competence to carry out actions to support, coordinate or supplement the actions of the Member States. The areas of such action shall, at European level, be:</a:t>
            </a:r>
            <a:endParaRPr lang="el-GR" dirty="0"/>
          </a:p>
          <a:p>
            <a:r>
              <a:rPr lang="en-US" dirty="0"/>
              <a:t>(a)	protection and improvement of human health;</a:t>
            </a:r>
            <a:endParaRPr lang="el-GR" dirty="0"/>
          </a:p>
          <a:p>
            <a:r>
              <a:rPr lang="en-US" dirty="0"/>
              <a:t>(b)	industry;</a:t>
            </a:r>
            <a:endParaRPr lang="el-GR" dirty="0"/>
          </a:p>
          <a:p>
            <a:r>
              <a:rPr lang="en-US" dirty="0"/>
              <a:t>(c)	culture;</a:t>
            </a:r>
            <a:endParaRPr lang="el-GR" dirty="0"/>
          </a:p>
          <a:p>
            <a:r>
              <a:rPr lang="en-US" dirty="0"/>
              <a:t>(d)	tourism;</a:t>
            </a:r>
            <a:endParaRPr lang="el-GR" dirty="0"/>
          </a:p>
          <a:p>
            <a:r>
              <a:rPr lang="en-US" dirty="0"/>
              <a:t>(e)	education, vocational training, youth and sport;</a:t>
            </a:r>
            <a:endParaRPr lang="el-GR" dirty="0"/>
          </a:p>
          <a:p>
            <a:r>
              <a:rPr lang="en-US" dirty="0"/>
              <a:t>(f)	civil protection;</a:t>
            </a:r>
            <a:endParaRPr lang="el-GR" dirty="0"/>
          </a:p>
          <a:p>
            <a:r>
              <a:rPr lang="en-US" dirty="0"/>
              <a:t>(g)	administrative cooperation. </a:t>
            </a:r>
            <a:endParaRPr lang="el-GR" dirty="0"/>
          </a:p>
          <a:p>
            <a:endParaRPr lang="el-GR" dirty="0"/>
          </a:p>
        </p:txBody>
      </p:sp>
    </p:spTree>
    <p:extLst>
      <p:ext uri="{BB962C8B-B14F-4D97-AF65-F5344CB8AC3E}">
        <p14:creationId xmlns:p14="http://schemas.microsoft.com/office/powerpoint/2010/main" val="6054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13E9F2-D774-8121-1056-BCEA97F89AE1}"/>
              </a:ext>
            </a:extLst>
          </p:cNvPr>
          <p:cNvSpPr>
            <a:spLocks noGrp="1"/>
          </p:cNvSpPr>
          <p:nvPr>
            <p:ph type="title"/>
          </p:nvPr>
        </p:nvSpPr>
        <p:spPr/>
        <p:txBody>
          <a:bodyPr/>
          <a:lstStyle/>
          <a:p>
            <a:r>
              <a:rPr lang="en-US" dirty="0"/>
              <a:t>Meaning of supporting competence </a:t>
            </a:r>
            <a:endParaRPr lang="el-GR" dirty="0"/>
          </a:p>
        </p:txBody>
      </p:sp>
      <p:sp>
        <p:nvSpPr>
          <p:cNvPr id="3" name="Θέση περιεχομένου 2">
            <a:extLst>
              <a:ext uri="{FF2B5EF4-FFF2-40B4-BE49-F238E27FC236}">
                <a16:creationId xmlns:a16="http://schemas.microsoft.com/office/drawing/2014/main" id="{9E5B60D8-1F39-7362-828C-880809551187}"/>
              </a:ext>
            </a:extLst>
          </p:cNvPr>
          <p:cNvSpPr>
            <a:spLocks noGrp="1"/>
          </p:cNvSpPr>
          <p:nvPr>
            <p:ph idx="1"/>
          </p:nvPr>
        </p:nvSpPr>
        <p:spPr/>
        <p:txBody>
          <a:bodyPr/>
          <a:lstStyle/>
          <a:p>
            <a:pPr marL="0" indent="0" algn="just">
              <a:buNone/>
            </a:pPr>
            <a:r>
              <a:rPr lang="en-US" sz="2800" dirty="0"/>
              <a:t>In certain areas and under the conditions laid down in the Treaties, the Union shall have competence to carry out actions to support, coordinate or supplement the actions of the Member States, without thereby superseding their competence in these areas.</a:t>
            </a:r>
          </a:p>
          <a:p>
            <a:pPr marL="0" indent="0" algn="just">
              <a:buNone/>
            </a:pPr>
            <a:r>
              <a:rPr lang="en-US" sz="2800" dirty="0"/>
              <a:t>Legally binding acts of the Union adopted on the basis of the provisions of the Treaties relating to these areas shall not entail </a:t>
            </a:r>
            <a:r>
              <a:rPr lang="en-US" sz="2800" dirty="0" err="1"/>
              <a:t>harmonisation</a:t>
            </a:r>
            <a:r>
              <a:rPr lang="en-US" sz="2800" dirty="0"/>
              <a:t> of Member States' laws or regulations.</a:t>
            </a:r>
          </a:p>
          <a:p>
            <a:endParaRPr lang="el-GR" dirty="0"/>
          </a:p>
        </p:txBody>
      </p:sp>
    </p:spTree>
    <p:extLst>
      <p:ext uri="{BB962C8B-B14F-4D97-AF65-F5344CB8AC3E}">
        <p14:creationId xmlns:p14="http://schemas.microsoft.com/office/powerpoint/2010/main" val="3357772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76EC9B-42FF-C802-907E-CE924FD871F5}"/>
              </a:ext>
            </a:extLst>
          </p:cNvPr>
          <p:cNvSpPr>
            <a:spLocks noGrp="1"/>
          </p:cNvSpPr>
          <p:nvPr>
            <p:ph type="title"/>
          </p:nvPr>
        </p:nvSpPr>
        <p:spPr/>
        <p:txBody>
          <a:bodyPr/>
          <a:lstStyle/>
          <a:p>
            <a:r>
              <a:rPr lang="en-US" dirty="0"/>
              <a:t>D. Areas [specific] competences </a:t>
            </a:r>
            <a:endParaRPr lang="el-GR" dirty="0"/>
          </a:p>
        </p:txBody>
      </p:sp>
      <p:sp>
        <p:nvSpPr>
          <p:cNvPr id="3" name="Θέση περιεχομένου 2">
            <a:extLst>
              <a:ext uri="{FF2B5EF4-FFF2-40B4-BE49-F238E27FC236}">
                <a16:creationId xmlns:a16="http://schemas.microsoft.com/office/drawing/2014/main" id="{B229BC0C-08B3-0A4C-2C01-6B3051D59265}"/>
              </a:ext>
            </a:extLst>
          </p:cNvPr>
          <p:cNvSpPr>
            <a:spLocks noGrp="1"/>
          </p:cNvSpPr>
          <p:nvPr>
            <p:ph idx="1"/>
          </p:nvPr>
        </p:nvSpPr>
        <p:spPr/>
        <p:txBody>
          <a:bodyPr>
            <a:normAutofit fontScale="92500" lnSpcReduction="20000"/>
          </a:bodyPr>
          <a:lstStyle/>
          <a:p>
            <a:pPr marL="72000" indent="0" algn="just">
              <a:lnSpc>
                <a:spcPct val="150000"/>
              </a:lnSpc>
              <a:spcBef>
                <a:spcPts val="0"/>
              </a:spcBef>
              <a:buNone/>
            </a:pPr>
            <a:r>
              <a:rPr lang="en-US" sz="2800" dirty="0"/>
              <a:t>The Member States shall coordinate their economic and employment policies within arrangements as determined by this Treaty, which the Union shall have competence to provide.</a:t>
            </a:r>
          </a:p>
          <a:p>
            <a:pPr marL="72000" indent="0">
              <a:lnSpc>
                <a:spcPct val="150000"/>
              </a:lnSpc>
              <a:spcBef>
                <a:spcPts val="0"/>
              </a:spcBef>
              <a:buNone/>
            </a:pPr>
            <a:r>
              <a:rPr lang="en-US" sz="2800" dirty="0"/>
              <a:t>The Union shall have competence, in accordance with the provisions of the Treaty on European Union, to define and implement a common foreign and security policy, including the progressive framing of a common </a:t>
            </a:r>
            <a:r>
              <a:rPr lang="en-US" sz="2800" dirty="0" err="1"/>
              <a:t>defence</a:t>
            </a:r>
            <a:r>
              <a:rPr lang="en-US" sz="2800" dirty="0"/>
              <a:t> policy.</a:t>
            </a:r>
          </a:p>
          <a:p>
            <a:endParaRPr lang="en-US" dirty="0"/>
          </a:p>
          <a:p>
            <a:endParaRPr lang="el-GR" dirty="0"/>
          </a:p>
        </p:txBody>
      </p:sp>
    </p:spTree>
    <p:extLst>
      <p:ext uri="{BB962C8B-B14F-4D97-AF65-F5344CB8AC3E}">
        <p14:creationId xmlns:p14="http://schemas.microsoft.com/office/powerpoint/2010/main" val="2279606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E41565-FA2A-FA7D-757F-ABE3A600EBE4}"/>
              </a:ext>
            </a:extLst>
          </p:cNvPr>
          <p:cNvSpPr>
            <a:spLocks noGrp="1"/>
          </p:cNvSpPr>
          <p:nvPr>
            <p:ph type="title"/>
          </p:nvPr>
        </p:nvSpPr>
        <p:spPr/>
        <p:txBody>
          <a:bodyPr>
            <a:normAutofit fontScale="90000"/>
          </a:bodyPr>
          <a:lstStyle/>
          <a:p>
            <a:r>
              <a:rPr lang="en-US" sz="3600" dirty="0"/>
              <a:t>Consistency between policies in accordance with provisions having general application</a:t>
            </a:r>
            <a:br>
              <a:rPr lang="en-US" sz="3600" dirty="0"/>
            </a:br>
            <a:endParaRPr lang="el-GR" sz="3600" dirty="0"/>
          </a:p>
        </p:txBody>
      </p:sp>
      <p:sp>
        <p:nvSpPr>
          <p:cNvPr id="3" name="Θέση περιεχομένου 2">
            <a:extLst>
              <a:ext uri="{FF2B5EF4-FFF2-40B4-BE49-F238E27FC236}">
                <a16:creationId xmlns:a16="http://schemas.microsoft.com/office/drawing/2014/main" id="{DA1B7878-FDCF-0FD5-4D00-2BF59F2A56B1}"/>
              </a:ext>
            </a:extLst>
          </p:cNvPr>
          <p:cNvSpPr>
            <a:spLocks noGrp="1"/>
          </p:cNvSpPr>
          <p:nvPr>
            <p:ph idx="1"/>
          </p:nvPr>
        </p:nvSpPr>
        <p:spPr/>
        <p:txBody>
          <a:bodyPr>
            <a:normAutofit/>
          </a:bodyPr>
          <a:lstStyle/>
          <a:p>
            <a:pPr marL="0" indent="0" algn="just">
              <a:lnSpc>
                <a:spcPct val="100000"/>
              </a:lnSpc>
              <a:spcBef>
                <a:spcPts val="0"/>
              </a:spcBef>
              <a:buNone/>
            </a:pPr>
            <a:r>
              <a:rPr lang="en-US" dirty="0"/>
              <a:t>1.The Union shall ensure consistency between its policies and activities, taking all of its objectives into account and in accordance with the principle of conferral of powers.</a:t>
            </a:r>
          </a:p>
          <a:p>
            <a:pPr marL="0" indent="0" algn="just">
              <a:lnSpc>
                <a:spcPct val="100000"/>
              </a:lnSpc>
              <a:spcBef>
                <a:spcPts val="0"/>
              </a:spcBef>
              <a:buNone/>
            </a:pPr>
            <a:r>
              <a:rPr lang="en-US" dirty="0"/>
              <a:t>2. In all its activities, the Union shall aim to eliminate inequalities, and to promote equality, between men and women.</a:t>
            </a:r>
          </a:p>
          <a:p>
            <a:pPr marL="0" indent="0" algn="just">
              <a:lnSpc>
                <a:spcPct val="100000"/>
              </a:lnSpc>
              <a:spcBef>
                <a:spcPts val="0"/>
              </a:spcBef>
              <a:buNone/>
            </a:pPr>
            <a:r>
              <a:rPr lang="en-US" dirty="0"/>
              <a:t>3. In defining and implementing its policies and activities, the Union shall take into account requirements linked to the promotion of a high level of employment, the guarantee of adequate social protection, the fight against social exclusion, and a high level of education, training and protection of human health.</a:t>
            </a:r>
          </a:p>
          <a:p>
            <a:pPr marL="0" indent="0" algn="just">
              <a:lnSpc>
                <a:spcPct val="100000"/>
              </a:lnSpc>
              <a:spcBef>
                <a:spcPts val="0"/>
              </a:spcBef>
              <a:buNone/>
            </a:pPr>
            <a:r>
              <a:rPr lang="en-US" dirty="0"/>
              <a:t>4. In defining and implementing its policies and activities, the Union shall aim to combat discrimination based on sex, racial or ethnic origin, religion or belief, disability, age or sexual orientation.</a:t>
            </a:r>
          </a:p>
          <a:p>
            <a:pPr marL="0" indent="0" algn="just">
              <a:lnSpc>
                <a:spcPct val="100000"/>
              </a:lnSpc>
              <a:spcBef>
                <a:spcPts val="0"/>
              </a:spcBef>
              <a:buNone/>
            </a:pPr>
            <a:r>
              <a:rPr lang="en-US" dirty="0"/>
              <a:t>5. Environmental protection requirements must be integrated into the definition and implementation of the Union's policies and activities, in particular with a view to promoting sustainable development.</a:t>
            </a:r>
          </a:p>
          <a:p>
            <a:pPr marL="0" indent="0" algn="just">
              <a:lnSpc>
                <a:spcPct val="100000"/>
              </a:lnSpc>
              <a:spcBef>
                <a:spcPts val="0"/>
              </a:spcBef>
              <a:buNone/>
            </a:pPr>
            <a:r>
              <a:rPr lang="en-US" dirty="0"/>
              <a:t>6. Consumer protection requirements shall be taken into account in defining and implementing other Union policies and activities.</a:t>
            </a:r>
          </a:p>
          <a:p>
            <a:pPr marL="0" indent="0" algn="just">
              <a:buNone/>
            </a:pPr>
            <a:endParaRPr lang="el-GR" dirty="0"/>
          </a:p>
        </p:txBody>
      </p:sp>
    </p:spTree>
    <p:extLst>
      <p:ext uri="{BB962C8B-B14F-4D97-AF65-F5344CB8AC3E}">
        <p14:creationId xmlns:p14="http://schemas.microsoft.com/office/powerpoint/2010/main" val="223436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BFC0C5-F241-71CF-B0F6-195D20853799}"/>
              </a:ext>
            </a:extLst>
          </p:cNvPr>
          <p:cNvSpPr>
            <a:spLocks noGrp="1"/>
          </p:cNvSpPr>
          <p:nvPr>
            <p:ph type="title"/>
          </p:nvPr>
        </p:nvSpPr>
        <p:spPr/>
        <p:txBody>
          <a:bodyPr/>
          <a:lstStyle/>
          <a:p>
            <a:r>
              <a:rPr lang="en-US" dirty="0"/>
              <a:t>Services of general economic interest </a:t>
            </a:r>
            <a:br>
              <a:rPr lang="en-US" dirty="0"/>
            </a:br>
            <a:r>
              <a:rPr lang="en-US" dirty="0"/>
              <a:t>Good governance </a:t>
            </a:r>
            <a:endParaRPr lang="el-GR" dirty="0"/>
          </a:p>
        </p:txBody>
      </p:sp>
      <p:sp>
        <p:nvSpPr>
          <p:cNvPr id="3" name="Θέση περιεχομένου 2">
            <a:extLst>
              <a:ext uri="{FF2B5EF4-FFF2-40B4-BE49-F238E27FC236}">
                <a16:creationId xmlns:a16="http://schemas.microsoft.com/office/drawing/2014/main" id="{5CDECB32-64F1-9D1B-2BBD-B63A845176FA}"/>
              </a:ext>
            </a:extLst>
          </p:cNvPr>
          <p:cNvSpPr>
            <a:spLocks noGrp="1"/>
          </p:cNvSpPr>
          <p:nvPr>
            <p:ph idx="1"/>
          </p:nvPr>
        </p:nvSpPr>
        <p:spPr/>
        <p:txBody>
          <a:bodyPr>
            <a:normAutofit/>
          </a:bodyPr>
          <a:lstStyle/>
          <a:p>
            <a:pPr marL="0" indent="0" algn="just">
              <a:buNone/>
            </a:pPr>
            <a:r>
              <a:rPr lang="en-US" dirty="0"/>
              <a:t>Given the place occupied by services of general economic interest in the shared values of the Union as well as their role in promoting social and territorial cohesion, the Union and the Member States, each within their respective powers and within the scope of application of the Treaties, shall take care that such services operate on the basis of principles and conditions, particularly economic and financial conditions, which enable them to fulfil their missions.</a:t>
            </a:r>
          </a:p>
          <a:p>
            <a:pPr marL="0" indent="0" algn="just">
              <a:buNone/>
            </a:pPr>
            <a:r>
              <a:rPr lang="en-US" dirty="0"/>
              <a:t> In order to promote good governance and ensure the participation of civil society, the Union's institutions, bodies, offices and agencies shall conduct their work as openly as possible. The European Parliament shall meet in public, as shall the Council when considering and voting on a draft legislative act. Any citizen of the Union, and any natural or legal person shall have a right of access to documents of the Union's institutions, bodies, offices and agencies. </a:t>
            </a:r>
          </a:p>
          <a:p>
            <a:pPr marL="0" indent="0" algn="just">
              <a:buNone/>
            </a:pPr>
            <a:r>
              <a:rPr lang="en-US" dirty="0"/>
              <a:t> Everyone has the right to the protection of personal data concerning them.</a:t>
            </a:r>
          </a:p>
          <a:p>
            <a:pPr marL="0" indent="0" algn="just">
              <a:buNone/>
            </a:pPr>
            <a:endParaRPr lang="el-GR" dirty="0"/>
          </a:p>
        </p:txBody>
      </p:sp>
    </p:spTree>
    <p:extLst>
      <p:ext uri="{BB962C8B-B14F-4D97-AF65-F5344CB8AC3E}">
        <p14:creationId xmlns:p14="http://schemas.microsoft.com/office/powerpoint/2010/main" val="2419481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5DBA44-28D2-4EEC-63C0-FEC38BD8F3C6}"/>
              </a:ext>
            </a:extLst>
          </p:cNvPr>
          <p:cNvSpPr>
            <a:spLocks noGrp="1"/>
          </p:cNvSpPr>
          <p:nvPr>
            <p:ph type="title"/>
          </p:nvPr>
        </p:nvSpPr>
        <p:spPr/>
        <p:txBody>
          <a:bodyPr>
            <a:normAutofit/>
          </a:bodyPr>
          <a:lstStyle/>
          <a:p>
            <a:r>
              <a:rPr lang="en-US" sz="3600" dirty="0"/>
              <a:t>Equality of Member States. Protection of national identities. Principle of sincere </a:t>
            </a:r>
            <a:r>
              <a:rPr lang="en-US" sz="3200" dirty="0"/>
              <a:t>cooperation </a:t>
            </a:r>
            <a:endParaRPr lang="el-GR" sz="3200" dirty="0"/>
          </a:p>
        </p:txBody>
      </p:sp>
      <p:sp>
        <p:nvSpPr>
          <p:cNvPr id="3" name="Θέση περιεχομένου 2">
            <a:extLst>
              <a:ext uri="{FF2B5EF4-FFF2-40B4-BE49-F238E27FC236}">
                <a16:creationId xmlns:a16="http://schemas.microsoft.com/office/drawing/2014/main" id="{FA19FA79-A683-4437-6BC3-A7F3BD0C0ECB}"/>
              </a:ext>
            </a:extLst>
          </p:cNvPr>
          <p:cNvSpPr>
            <a:spLocks noGrp="1"/>
          </p:cNvSpPr>
          <p:nvPr>
            <p:ph idx="1"/>
          </p:nvPr>
        </p:nvSpPr>
        <p:spPr/>
        <p:txBody>
          <a:bodyPr>
            <a:normAutofit/>
          </a:bodyPr>
          <a:lstStyle/>
          <a:p>
            <a:pPr marL="0" indent="0" algn="just">
              <a:buNone/>
            </a:pPr>
            <a:r>
              <a:rPr lang="en-US" dirty="0"/>
              <a:t>The Union shall respect the equality of Member States before the Treaties as well as their national identities, inherent in their fundamental structures, political and constitutional, inclusive of regional and local self-government. It shall respect their essential State functions, including ensuring the territorial integrity of the State, maintaining law and order and safeguarding national security. In particular, national security remains the sole responsibility of each Member State.</a:t>
            </a:r>
          </a:p>
          <a:p>
            <a:pPr marL="0" indent="0" algn="just">
              <a:buNone/>
            </a:pPr>
            <a:r>
              <a:rPr lang="en-US" dirty="0"/>
              <a:t>Pursuant to the principle of sincere cooperation, the Union and the Member States shall, in full mutual respect, assist each other in carrying out tasks which flow from the Treaties. The Member States shall take any appropriate measure, general or particular, to ensure fulfilment of the obligations arising out of the Treaties or resulting from the acts of the institutions of the Union. The Member States shall facilitate the achievement of the Union's tasks and refrain from any measure which could </a:t>
            </a:r>
            <a:r>
              <a:rPr lang="en-US" dirty="0" err="1"/>
              <a:t>jeopardise</a:t>
            </a:r>
            <a:r>
              <a:rPr lang="en-US" dirty="0"/>
              <a:t> the attainment of the Union's objectives.</a:t>
            </a:r>
          </a:p>
          <a:p>
            <a:endParaRPr lang="el-GR" dirty="0"/>
          </a:p>
        </p:txBody>
      </p:sp>
    </p:spTree>
    <p:extLst>
      <p:ext uri="{BB962C8B-B14F-4D97-AF65-F5344CB8AC3E}">
        <p14:creationId xmlns:p14="http://schemas.microsoft.com/office/powerpoint/2010/main" val="3750669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14A116-F349-F61F-580E-4F7479F5D122}"/>
              </a:ext>
            </a:extLst>
          </p:cNvPr>
          <p:cNvSpPr>
            <a:spLocks noGrp="1"/>
          </p:cNvSpPr>
          <p:nvPr>
            <p:ph type="title"/>
          </p:nvPr>
        </p:nvSpPr>
        <p:spPr/>
        <p:txBody>
          <a:bodyPr/>
          <a:lstStyle/>
          <a:p>
            <a:br>
              <a:rPr lang="en-US" dirty="0"/>
            </a:br>
            <a:r>
              <a:rPr lang="en-US" dirty="0"/>
              <a:t>                       </a:t>
            </a:r>
            <a:r>
              <a:rPr lang="en-US" sz="3200" dirty="0"/>
              <a:t>The PREAMBLE </a:t>
            </a:r>
            <a:endParaRPr lang="el-GR" sz="3200" dirty="0"/>
          </a:p>
        </p:txBody>
      </p:sp>
      <p:sp>
        <p:nvSpPr>
          <p:cNvPr id="3" name="Θέση περιεχομένου 2">
            <a:extLst>
              <a:ext uri="{FF2B5EF4-FFF2-40B4-BE49-F238E27FC236}">
                <a16:creationId xmlns:a16="http://schemas.microsoft.com/office/drawing/2014/main" id="{770C7EE3-6BED-50E3-4767-AF6398B21CB4}"/>
              </a:ext>
            </a:extLst>
          </p:cNvPr>
          <p:cNvSpPr>
            <a:spLocks noGrp="1"/>
          </p:cNvSpPr>
          <p:nvPr>
            <p:ph idx="1"/>
          </p:nvPr>
        </p:nvSpPr>
        <p:spPr/>
        <p:txBody>
          <a:bodyPr>
            <a:normAutofit fontScale="25000" lnSpcReduction="20000"/>
          </a:bodyPr>
          <a:lstStyle/>
          <a:p>
            <a:pPr algn="just"/>
            <a:r>
              <a:rPr lang="en-US" sz="8000" dirty="0"/>
              <a:t>RESOLVED to mark a new stage in the process of European integration undertaken with the establishment of the European Communities,</a:t>
            </a:r>
          </a:p>
          <a:p>
            <a:pPr algn="just"/>
            <a:r>
              <a:rPr lang="en-US" sz="8000" dirty="0"/>
              <a:t>DRAWING INSPIRATION from the cultural, religious and humanist inheritance of Europe, from which have developed the universal values of the inviolable and inalienable rights of the human person, freedom, democracy, equality and the rule of law,</a:t>
            </a:r>
          </a:p>
          <a:p>
            <a:pPr algn="just"/>
            <a:r>
              <a:rPr lang="en-US" sz="8000" dirty="0"/>
              <a:t>RECALLING the historic importance of the ending of the division of the European continent and the need to create firm bases for the construction of the future Europe,</a:t>
            </a:r>
          </a:p>
          <a:p>
            <a:pPr algn="just"/>
            <a:r>
              <a:rPr lang="en-US" sz="8000" dirty="0"/>
              <a:t>CONFIRMING their attachment to the principles of liberty, democracy and respect for human rights and fundamental freedoms and of the rule of law,</a:t>
            </a:r>
          </a:p>
          <a:p>
            <a:pPr algn="just"/>
            <a:r>
              <a:rPr lang="en-US" sz="8000" dirty="0"/>
              <a:t>CONFIRMING their attachment to fundamental social rights as defined in the European Social Charter signed at Turin on 18 October 1961 and in the 1989 Community Charter of the Fundamental Social Rights of Workers. </a:t>
            </a:r>
          </a:p>
          <a:p>
            <a:endParaRPr lang="en-US" sz="8000" dirty="0"/>
          </a:p>
          <a:p>
            <a:r>
              <a:rPr lang="en-US" sz="8000" dirty="0"/>
              <a:t>DESIRING to deepen the solidarity between their peoples while respecting their history, their culture and their traditions</a:t>
            </a:r>
            <a:r>
              <a:rPr lang="en-US" dirty="0"/>
              <a:t>,</a:t>
            </a:r>
            <a:endParaRPr lang="el-GR" dirty="0"/>
          </a:p>
        </p:txBody>
      </p:sp>
    </p:spTree>
    <p:extLst>
      <p:ext uri="{BB962C8B-B14F-4D97-AF65-F5344CB8AC3E}">
        <p14:creationId xmlns:p14="http://schemas.microsoft.com/office/powerpoint/2010/main" val="2919278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98F80E-E23F-14AC-B729-4E5802466D2E}"/>
              </a:ext>
            </a:extLst>
          </p:cNvPr>
          <p:cNvSpPr>
            <a:spLocks noGrp="1"/>
          </p:cNvSpPr>
          <p:nvPr>
            <p:ph type="title"/>
          </p:nvPr>
        </p:nvSpPr>
        <p:spPr/>
        <p:txBody>
          <a:bodyPr/>
          <a:lstStyle/>
          <a:p>
            <a:r>
              <a:rPr lang="en-US" dirty="0"/>
              <a:t>Political and constitutional nature of the EU</a:t>
            </a:r>
            <a:endParaRPr lang="el-GR" dirty="0"/>
          </a:p>
        </p:txBody>
      </p:sp>
      <p:sp>
        <p:nvSpPr>
          <p:cNvPr id="3" name="Θέση περιεχομένου 2">
            <a:extLst>
              <a:ext uri="{FF2B5EF4-FFF2-40B4-BE49-F238E27FC236}">
                <a16:creationId xmlns:a16="http://schemas.microsoft.com/office/drawing/2014/main" id="{32EF2EE8-8449-9E08-1B5A-34310BC4B605}"/>
              </a:ext>
            </a:extLst>
          </p:cNvPr>
          <p:cNvSpPr>
            <a:spLocks noGrp="1"/>
          </p:cNvSpPr>
          <p:nvPr>
            <p:ph idx="1"/>
          </p:nvPr>
        </p:nvSpPr>
        <p:spPr/>
        <p:txBody>
          <a:bodyPr>
            <a:normAutofit fontScale="55000" lnSpcReduction="20000"/>
          </a:bodyPr>
          <a:lstStyle/>
          <a:p>
            <a:endParaRPr lang="en-US" dirty="0"/>
          </a:p>
          <a:p>
            <a:pPr algn="just">
              <a:spcBef>
                <a:spcPts val="0"/>
              </a:spcBef>
            </a:pPr>
            <a:r>
              <a:rPr lang="en-US" sz="4200" dirty="0"/>
              <a:t>By this Treaty, the HIGH CONTRACTING PARTIES establish among themselves a EUROPEAN UNION, on which the Member States confer competences to attain objectives they have in common.</a:t>
            </a:r>
          </a:p>
          <a:p>
            <a:pPr>
              <a:spcBef>
                <a:spcPts val="0"/>
              </a:spcBef>
            </a:pPr>
            <a:endParaRPr lang="en-US" sz="4200" dirty="0"/>
          </a:p>
          <a:p>
            <a:pPr algn="just">
              <a:spcBef>
                <a:spcPts val="0"/>
              </a:spcBef>
            </a:pPr>
            <a:r>
              <a:rPr lang="en-US" sz="4200" dirty="0"/>
              <a:t>This Treaty marks a new stage in the process of creating an ever closer union among the peoples of Europe, in which decisions are taken as openly as possible and as closely as possible to the citizen.</a:t>
            </a:r>
          </a:p>
          <a:p>
            <a:pPr>
              <a:spcBef>
                <a:spcPts val="0"/>
              </a:spcBef>
            </a:pPr>
            <a:endParaRPr lang="en-US" sz="4200" dirty="0"/>
          </a:p>
          <a:p>
            <a:pPr algn="just">
              <a:spcBef>
                <a:spcPts val="0"/>
              </a:spcBef>
            </a:pPr>
            <a:r>
              <a:rPr lang="en-US" sz="4200" dirty="0"/>
              <a:t>The Union shall be founded on the present Treaty and on the Treaty on the Functioning of the European Union. Those two Treaties shall have the same legal value. The Union shall replace and succeed the European Community.</a:t>
            </a:r>
            <a:endParaRPr lang="el-GR" sz="4200" dirty="0"/>
          </a:p>
        </p:txBody>
      </p:sp>
    </p:spTree>
    <p:extLst>
      <p:ext uri="{BB962C8B-B14F-4D97-AF65-F5344CB8AC3E}">
        <p14:creationId xmlns:p14="http://schemas.microsoft.com/office/powerpoint/2010/main" val="43039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F53372-BADB-EB1A-D7C0-A92F901EB73D}"/>
              </a:ext>
            </a:extLst>
          </p:cNvPr>
          <p:cNvSpPr>
            <a:spLocks noGrp="1"/>
          </p:cNvSpPr>
          <p:nvPr>
            <p:ph type="title"/>
          </p:nvPr>
        </p:nvSpPr>
        <p:spPr/>
        <p:txBody>
          <a:bodyPr/>
          <a:lstStyle/>
          <a:p>
            <a:r>
              <a:rPr lang="en-US" dirty="0"/>
              <a:t>THE EU VALUES [Article 2] </a:t>
            </a:r>
            <a:endParaRPr lang="el-GR" dirty="0"/>
          </a:p>
        </p:txBody>
      </p:sp>
      <p:sp>
        <p:nvSpPr>
          <p:cNvPr id="3" name="Θέση περιεχομένου 2">
            <a:extLst>
              <a:ext uri="{FF2B5EF4-FFF2-40B4-BE49-F238E27FC236}">
                <a16:creationId xmlns:a16="http://schemas.microsoft.com/office/drawing/2014/main" id="{E389904A-2EE0-2BCC-27B8-CB9BB0C3E653}"/>
              </a:ext>
            </a:extLst>
          </p:cNvPr>
          <p:cNvSpPr>
            <a:spLocks noGrp="1"/>
          </p:cNvSpPr>
          <p:nvPr>
            <p:ph idx="1"/>
          </p:nvPr>
        </p:nvSpPr>
        <p:spPr/>
        <p:txBody>
          <a:bodyPr>
            <a:noAutofit/>
          </a:bodyPr>
          <a:lstStyle/>
          <a:p>
            <a:pPr marL="0" indent="0" algn="just">
              <a:buNone/>
            </a:pPr>
            <a:r>
              <a:rPr lang="en-US" sz="3200" dirty="0"/>
              <a:t>The Union is founded on the values of respect for human dignity, freedom, democracy, equality, the rule of law and respect for human rights, including the rights of persons belonging to minorities. These values are common to the Member States in a society in which pluralism, non-discrimination, tolerance, justice, solidarity and equality between women and men prevail.</a:t>
            </a:r>
            <a:endParaRPr lang="el-GR" sz="3200" dirty="0"/>
          </a:p>
        </p:txBody>
      </p:sp>
    </p:spTree>
    <p:extLst>
      <p:ext uri="{BB962C8B-B14F-4D97-AF65-F5344CB8AC3E}">
        <p14:creationId xmlns:p14="http://schemas.microsoft.com/office/powerpoint/2010/main" val="3884421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DD24F-435F-1236-95CC-552EBE583718}"/>
              </a:ext>
            </a:extLst>
          </p:cNvPr>
          <p:cNvSpPr>
            <a:spLocks noGrp="1"/>
          </p:cNvSpPr>
          <p:nvPr>
            <p:ph type="title"/>
          </p:nvPr>
        </p:nvSpPr>
        <p:spPr/>
        <p:txBody>
          <a:bodyPr/>
          <a:lstStyle/>
          <a:p>
            <a:r>
              <a:rPr lang="en-US" dirty="0"/>
              <a:t>                The aim of the EU </a:t>
            </a:r>
            <a:endParaRPr lang="el-GR" dirty="0"/>
          </a:p>
        </p:txBody>
      </p:sp>
      <p:sp>
        <p:nvSpPr>
          <p:cNvPr id="3" name="Θέση περιεχομένου 2">
            <a:extLst>
              <a:ext uri="{FF2B5EF4-FFF2-40B4-BE49-F238E27FC236}">
                <a16:creationId xmlns:a16="http://schemas.microsoft.com/office/drawing/2014/main" id="{0085FCE4-FCB8-D0EF-95F9-584568AF519E}"/>
              </a:ext>
            </a:extLst>
          </p:cNvPr>
          <p:cNvSpPr>
            <a:spLocks noGrp="1"/>
          </p:cNvSpPr>
          <p:nvPr>
            <p:ph idx="1"/>
          </p:nvPr>
        </p:nvSpPr>
        <p:spPr/>
        <p:txBody>
          <a:bodyPr>
            <a:noAutofit/>
          </a:bodyPr>
          <a:lstStyle/>
          <a:p>
            <a:pPr marL="0" indent="0">
              <a:lnSpc>
                <a:spcPct val="170000"/>
              </a:lnSpc>
              <a:spcBef>
                <a:spcPts val="0"/>
              </a:spcBef>
              <a:buNone/>
            </a:pPr>
            <a:r>
              <a:rPr lang="en-US" sz="1400" dirty="0"/>
              <a:t>1.   The Union's aim is to promote peace, its values and the well-being of its peoples.</a:t>
            </a:r>
          </a:p>
          <a:p>
            <a:pPr marL="0" indent="0" algn="just">
              <a:lnSpc>
                <a:spcPct val="170000"/>
              </a:lnSpc>
              <a:spcBef>
                <a:spcPts val="0"/>
              </a:spcBef>
              <a:buNone/>
            </a:pPr>
            <a:r>
              <a:rPr lang="en-US" sz="1400" dirty="0"/>
              <a:t>2.   The Union shall offer its citizens an area of freedom, security and justice without internal frontiers, in which the free movement of persons is ensured in conjunction with appropriate measures with respect to external border controls, asylum, immigration and the prevention and combating of crime.</a:t>
            </a:r>
          </a:p>
          <a:p>
            <a:pPr marL="0" indent="0" algn="just">
              <a:lnSpc>
                <a:spcPct val="170000"/>
              </a:lnSpc>
              <a:spcBef>
                <a:spcPts val="0"/>
              </a:spcBef>
              <a:buNone/>
            </a:pPr>
            <a:r>
              <a:rPr lang="en-US" sz="1400" dirty="0"/>
              <a:t>3.   The Union shall establish an internal market. It shall work for the sustainable development of Europe based on balanced economic growth and price stability, a highly competitive social market economy, aiming at full employment and social progress, and a high level of protection and improvement of the quality of the environment. It shall promote scientific and technological advance. It shall combat social exclusion and discrimination, and shall promote social justice and protection, equality between women and men, solidarity between generations and protection of the rights of the </a:t>
            </a:r>
            <a:r>
              <a:rPr lang="en-US" sz="1400" dirty="0" err="1"/>
              <a:t>child.It</a:t>
            </a:r>
            <a:r>
              <a:rPr lang="en-US" sz="1400" dirty="0"/>
              <a:t> shall promote economic, social and territorial cohesion, and solidarity among Member States. It shall respect its rich cultural and linguistic diversity, and shall ensure that Europe's cultural heritage is safeguarded and enhanced.</a:t>
            </a:r>
          </a:p>
          <a:p>
            <a:pPr marL="0">
              <a:lnSpc>
                <a:spcPct val="170000"/>
              </a:lnSpc>
              <a:spcBef>
                <a:spcPts val="0"/>
              </a:spcBef>
            </a:pPr>
            <a:endParaRPr lang="en-US" sz="1400" dirty="0"/>
          </a:p>
        </p:txBody>
      </p:sp>
    </p:spTree>
    <p:extLst>
      <p:ext uri="{BB962C8B-B14F-4D97-AF65-F5344CB8AC3E}">
        <p14:creationId xmlns:p14="http://schemas.microsoft.com/office/powerpoint/2010/main" val="1763731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342857-B01B-C18B-18E1-098777775C36}"/>
              </a:ext>
            </a:extLst>
          </p:cNvPr>
          <p:cNvSpPr>
            <a:spLocks noGrp="1"/>
          </p:cNvSpPr>
          <p:nvPr>
            <p:ph type="title"/>
          </p:nvPr>
        </p:nvSpPr>
        <p:spPr/>
        <p:txBody>
          <a:bodyPr/>
          <a:lstStyle/>
          <a:p>
            <a:r>
              <a:rPr lang="en-US" dirty="0"/>
              <a:t>The aim of EU [II]</a:t>
            </a:r>
            <a:endParaRPr lang="el-GR" dirty="0"/>
          </a:p>
        </p:txBody>
      </p:sp>
      <p:sp>
        <p:nvSpPr>
          <p:cNvPr id="3" name="Θέση περιεχομένου 2">
            <a:extLst>
              <a:ext uri="{FF2B5EF4-FFF2-40B4-BE49-F238E27FC236}">
                <a16:creationId xmlns:a16="http://schemas.microsoft.com/office/drawing/2014/main" id="{065BDA30-2931-3496-720A-48B25176A20B}"/>
              </a:ext>
            </a:extLst>
          </p:cNvPr>
          <p:cNvSpPr>
            <a:spLocks noGrp="1"/>
          </p:cNvSpPr>
          <p:nvPr>
            <p:ph idx="1"/>
          </p:nvPr>
        </p:nvSpPr>
        <p:spPr/>
        <p:txBody>
          <a:bodyPr/>
          <a:lstStyle/>
          <a:p>
            <a:pPr marL="0" indent="0">
              <a:buNone/>
            </a:pPr>
            <a:r>
              <a:rPr lang="en-US" sz="2000" dirty="0"/>
              <a:t>4.   The Union shall establish an economic and monetary union whose currency is the euro.</a:t>
            </a:r>
          </a:p>
          <a:p>
            <a:pPr marL="0" indent="0" algn="just">
              <a:buNone/>
            </a:pPr>
            <a:r>
              <a:rPr lang="en-US" sz="2000" dirty="0"/>
              <a:t>5.   In its relations with the wider world, the Union shall uphold and promote its values and interests and contribute to the protection of its citizens. It shall contribute to peace, security, the sustainable development of the Earth, solidarity and mutual respect among peoples, free and fair trade, eradication of poverty and the protection of human rights, in particular the rights of the child, as well as to the strict observance and the development of international law, including respect for the principles of the United Nations Charter.</a:t>
            </a:r>
          </a:p>
          <a:p>
            <a:pPr marL="0" indent="0">
              <a:buNone/>
            </a:pPr>
            <a:r>
              <a:rPr lang="en-US" sz="2000" dirty="0"/>
              <a:t>6.   The Union shall pursue its objectives by appropriate means commensurate with the competences which are conferred upon it in the Treaties.</a:t>
            </a:r>
          </a:p>
          <a:p>
            <a:endParaRPr lang="el-GR" dirty="0"/>
          </a:p>
        </p:txBody>
      </p:sp>
    </p:spTree>
    <p:extLst>
      <p:ext uri="{BB962C8B-B14F-4D97-AF65-F5344CB8AC3E}">
        <p14:creationId xmlns:p14="http://schemas.microsoft.com/office/powerpoint/2010/main" val="2052841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BA2307-8B6F-8CD1-879C-EF759F5807E3}"/>
              </a:ext>
            </a:extLst>
          </p:cNvPr>
          <p:cNvSpPr>
            <a:spLocks noGrp="1"/>
          </p:cNvSpPr>
          <p:nvPr>
            <p:ph type="title"/>
          </p:nvPr>
        </p:nvSpPr>
        <p:spPr/>
        <p:txBody>
          <a:bodyPr>
            <a:normAutofit fontScale="90000"/>
          </a:bodyPr>
          <a:lstStyle/>
          <a:p>
            <a:r>
              <a:rPr lang="pt-PT" dirty="0"/>
              <a:t>Distribution of powers between EU and Member States</a:t>
            </a:r>
            <a:br>
              <a:rPr lang="pt-PT" dirty="0"/>
            </a:br>
            <a:endParaRPr lang="el-GR" dirty="0"/>
          </a:p>
        </p:txBody>
      </p:sp>
      <p:sp>
        <p:nvSpPr>
          <p:cNvPr id="3" name="Θέση περιεχομένου 2">
            <a:extLst>
              <a:ext uri="{FF2B5EF4-FFF2-40B4-BE49-F238E27FC236}">
                <a16:creationId xmlns:a16="http://schemas.microsoft.com/office/drawing/2014/main" id="{77C84443-60A8-44D4-46FD-403751C65E48}"/>
              </a:ext>
            </a:extLst>
          </p:cNvPr>
          <p:cNvSpPr>
            <a:spLocks noGrp="1"/>
          </p:cNvSpPr>
          <p:nvPr>
            <p:ph idx="1"/>
          </p:nvPr>
        </p:nvSpPr>
        <p:spPr/>
        <p:txBody>
          <a:bodyPr>
            <a:normAutofit/>
          </a:bodyPr>
          <a:lstStyle/>
          <a:p>
            <a:pPr marL="0" indent="0" algn="just">
              <a:buNone/>
            </a:pPr>
            <a:r>
              <a:rPr lang="en-US" dirty="0"/>
              <a:t>1.   The limits of Union competences are governed by the principle of conferral. Under the principle of conferral, the Union shall act only within the limits of the competences conferred upon it by the Member States in the Treaties to attain the objectives set out therein. Competences not conferred upon the Union in the Treaties remain with the Member States.</a:t>
            </a:r>
          </a:p>
          <a:p>
            <a:pPr marL="0" indent="0" algn="just">
              <a:buNone/>
            </a:pPr>
            <a:r>
              <a:rPr lang="en-US" dirty="0"/>
              <a:t>2. The use of Union competences is governed by the principles of subsidiarity and proportionality. Under the principle of subsidiarity, in areas which do not fall within its </a:t>
            </a:r>
            <a:r>
              <a:rPr lang="en-US" b="1" dirty="0"/>
              <a:t>exclusive competence</a:t>
            </a:r>
            <a:r>
              <a:rPr lang="en-US" dirty="0"/>
              <a:t>, the Union shall act only if and in so far as the objectives of the proposed action cannot be sufficiently achieved by the Member States, either at central level or at regional and local level, but can rather, by reason of the scale or effects of the proposed action, be better achieved at Union level. Under the principle of proportionality, the content and form of Union action shall not exceed what is necessary to achieve the objectives of the Treaties.</a:t>
            </a:r>
          </a:p>
          <a:p>
            <a:endParaRPr lang="el-GR" dirty="0"/>
          </a:p>
        </p:txBody>
      </p:sp>
    </p:spTree>
    <p:extLst>
      <p:ext uri="{BB962C8B-B14F-4D97-AF65-F5344CB8AC3E}">
        <p14:creationId xmlns:p14="http://schemas.microsoft.com/office/powerpoint/2010/main" val="2040121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6FB2AA-6EB0-183E-7B59-225B61D00B23}"/>
              </a:ext>
            </a:extLst>
          </p:cNvPr>
          <p:cNvSpPr>
            <a:spLocks noGrp="1"/>
          </p:cNvSpPr>
          <p:nvPr>
            <p:ph type="title"/>
          </p:nvPr>
        </p:nvSpPr>
        <p:spPr/>
        <p:txBody>
          <a:bodyPr>
            <a:normAutofit fontScale="90000"/>
          </a:bodyPr>
          <a:lstStyle/>
          <a:p>
            <a:br>
              <a:rPr lang="en-US" sz="3200" dirty="0"/>
            </a:br>
            <a:r>
              <a:rPr lang="en-US" sz="3200" dirty="0"/>
              <a:t>CATEGORIES AND AREAS OF EU COMPETENCES </a:t>
            </a:r>
            <a:br>
              <a:rPr lang="en-US" sz="3200" dirty="0"/>
            </a:br>
            <a:r>
              <a:rPr lang="en-US" sz="3200" dirty="0"/>
              <a:t>A. Exclusive competence</a:t>
            </a:r>
            <a:br>
              <a:rPr lang="en-US" sz="3200" dirty="0"/>
            </a:br>
            <a:endParaRPr lang="el-GR" sz="3200" dirty="0"/>
          </a:p>
        </p:txBody>
      </p:sp>
      <p:sp>
        <p:nvSpPr>
          <p:cNvPr id="3" name="Θέση περιεχομένου 2">
            <a:extLst>
              <a:ext uri="{FF2B5EF4-FFF2-40B4-BE49-F238E27FC236}">
                <a16:creationId xmlns:a16="http://schemas.microsoft.com/office/drawing/2014/main" id="{EECFF16E-1978-FFFE-57FB-AF17BB88220D}"/>
              </a:ext>
            </a:extLst>
          </p:cNvPr>
          <p:cNvSpPr>
            <a:spLocks noGrp="1"/>
          </p:cNvSpPr>
          <p:nvPr>
            <p:ph idx="1"/>
          </p:nvPr>
        </p:nvSpPr>
        <p:spPr/>
        <p:txBody>
          <a:bodyPr>
            <a:normAutofit/>
          </a:bodyPr>
          <a:lstStyle/>
          <a:p>
            <a:pPr marL="0" indent="0">
              <a:buNone/>
            </a:pPr>
            <a:r>
              <a:rPr lang="en-US" dirty="0"/>
              <a:t>The Union shall have exclusive competence in the following areas:</a:t>
            </a:r>
          </a:p>
          <a:p>
            <a:pPr marL="0" indent="0">
              <a:buNone/>
            </a:pPr>
            <a:r>
              <a:rPr lang="en-US" dirty="0"/>
              <a:t>(a)	customs union;</a:t>
            </a:r>
          </a:p>
          <a:p>
            <a:pPr marL="0" indent="0">
              <a:buNone/>
            </a:pPr>
            <a:r>
              <a:rPr lang="en-US" dirty="0"/>
              <a:t>(b)	the establishing of the competition rules necessary for the functioning of the internal market;</a:t>
            </a:r>
          </a:p>
          <a:p>
            <a:pPr marL="0" indent="0">
              <a:buNone/>
            </a:pPr>
            <a:r>
              <a:rPr lang="en-US" dirty="0"/>
              <a:t>(c)	monetary policy for the Member States whose currency is the euro;</a:t>
            </a:r>
          </a:p>
          <a:p>
            <a:pPr marL="0" indent="0">
              <a:buNone/>
            </a:pPr>
            <a:r>
              <a:rPr lang="en-US" dirty="0"/>
              <a:t>(d)	the conservation of marine biological resources under the common fisheries policy;</a:t>
            </a:r>
          </a:p>
          <a:p>
            <a:pPr marL="0" indent="0">
              <a:buNone/>
            </a:pPr>
            <a:r>
              <a:rPr lang="en-US" dirty="0"/>
              <a:t>(e)	common commercial policy.</a:t>
            </a:r>
          </a:p>
          <a:p>
            <a:pPr marL="0" indent="0" algn="just">
              <a:buNone/>
            </a:pPr>
            <a:r>
              <a:rPr lang="en-US" dirty="0"/>
              <a:t> The Union shall also have exclusive competence for the conclusion of an international agreement when its conclusion is provided for in a legislative act of the Union or is necessary to enable the Union to exercise its internal competence, or in so far as its conclusion may affect common rules or alter their scope.</a:t>
            </a:r>
          </a:p>
          <a:p>
            <a:endParaRPr lang="en-US" dirty="0"/>
          </a:p>
          <a:p>
            <a:endParaRPr lang="el-GR" dirty="0"/>
          </a:p>
        </p:txBody>
      </p:sp>
    </p:spTree>
    <p:extLst>
      <p:ext uri="{BB962C8B-B14F-4D97-AF65-F5344CB8AC3E}">
        <p14:creationId xmlns:p14="http://schemas.microsoft.com/office/powerpoint/2010/main" val="2738350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61D63F-8CCD-1A40-DC48-5C639014426D}"/>
              </a:ext>
            </a:extLst>
          </p:cNvPr>
          <p:cNvSpPr>
            <a:spLocks noGrp="1"/>
          </p:cNvSpPr>
          <p:nvPr>
            <p:ph type="title"/>
          </p:nvPr>
        </p:nvSpPr>
        <p:spPr/>
        <p:txBody>
          <a:bodyPr/>
          <a:lstStyle/>
          <a:p>
            <a:r>
              <a:rPr lang="en-US" dirty="0"/>
              <a:t>Meaning of the “exclusive competence”</a:t>
            </a:r>
            <a:endParaRPr lang="el-GR" dirty="0"/>
          </a:p>
        </p:txBody>
      </p:sp>
      <p:sp>
        <p:nvSpPr>
          <p:cNvPr id="3" name="Θέση περιεχομένου 2">
            <a:extLst>
              <a:ext uri="{FF2B5EF4-FFF2-40B4-BE49-F238E27FC236}">
                <a16:creationId xmlns:a16="http://schemas.microsoft.com/office/drawing/2014/main" id="{615EA550-9BFE-AAEE-7F1F-B1DD88259A87}"/>
              </a:ext>
            </a:extLst>
          </p:cNvPr>
          <p:cNvSpPr>
            <a:spLocks noGrp="1"/>
          </p:cNvSpPr>
          <p:nvPr>
            <p:ph idx="1"/>
          </p:nvPr>
        </p:nvSpPr>
        <p:spPr/>
        <p:txBody>
          <a:bodyPr>
            <a:normAutofit/>
          </a:bodyPr>
          <a:lstStyle/>
          <a:p>
            <a:pPr marL="0" indent="0" algn="just">
              <a:buNone/>
            </a:pPr>
            <a:r>
              <a:rPr lang="en-US" sz="3600" dirty="0"/>
              <a:t>When the Treaties confer on the Union exclusive competence in a specific area, only the Union may legislate and adopt legally binding acts, the Member States being able to do so themselves only if so empowered by the Union or for the implementation of Union acts.</a:t>
            </a:r>
            <a:endParaRPr lang="el-GR" sz="3600" dirty="0"/>
          </a:p>
        </p:txBody>
      </p:sp>
    </p:spTree>
    <p:extLst>
      <p:ext uri="{BB962C8B-B14F-4D97-AF65-F5344CB8AC3E}">
        <p14:creationId xmlns:p14="http://schemas.microsoft.com/office/powerpoint/2010/main" val="897225495"/>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otalTime>182</TotalTime>
  <Words>2248</Words>
  <Application>Microsoft Office PowerPoint</Application>
  <PresentationFormat>Ευρεία οθόνη</PresentationFormat>
  <Paragraphs>85</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Bierstadt</vt:lpstr>
      <vt:lpstr>Neue Haas Grotesk Text Pro</vt:lpstr>
      <vt:lpstr>GestaltVTI</vt:lpstr>
      <vt:lpstr>The treaty on european union </vt:lpstr>
      <vt:lpstr>                        The PREAMBLE </vt:lpstr>
      <vt:lpstr>Political and constitutional nature of the EU</vt:lpstr>
      <vt:lpstr>THE EU VALUES [Article 2] </vt:lpstr>
      <vt:lpstr>                The aim of the EU </vt:lpstr>
      <vt:lpstr>The aim of EU [II]</vt:lpstr>
      <vt:lpstr>Distribution of powers between EU and Member States </vt:lpstr>
      <vt:lpstr> CATEGORIES AND AREAS OF EU COMPETENCES  A. Exclusive competence </vt:lpstr>
      <vt:lpstr>Meaning of the “exclusive competence”</vt:lpstr>
      <vt:lpstr>B. Share competence </vt:lpstr>
      <vt:lpstr>Meaning of “share competence”</vt:lpstr>
      <vt:lpstr>C. Supporting competences </vt:lpstr>
      <vt:lpstr>Meaning of supporting competence </vt:lpstr>
      <vt:lpstr>D. Areas [specific] competences </vt:lpstr>
      <vt:lpstr>Consistency between policies in accordance with provisions having general application </vt:lpstr>
      <vt:lpstr>Services of general economic interest  Good governance </vt:lpstr>
      <vt:lpstr>Equality of Member States. Protection of national identities. Principle of sincere cooperation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ASTERIOS PLIAKOS</dc:creator>
  <cp:lastModifiedBy>ASTERIOS PLIAKOS</cp:lastModifiedBy>
  <cp:revision>7</cp:revision>
  <dcterms:created xsi:type="dcterms:W3CDTF">2025-10-20T08:01:59Z</dcterms:created>
  <dcterms:modified xsi:type="dcterms:W3CDTF">2025-10-20T11:04:01Z</dcterms:modified>
</cp:coreProperties>
</file>