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77" r:id="rId5"/>
    <p:sldId id="280" r:id="rId6"/>
    <p:sldId id="279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7169E8-3633-6ED9-18D1-E71FC7CE58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4AC3F45-208C-0190-1877-ABD510CC1C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520F1DD-90C5-A270-B357-82CAEE504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0BE5-05B8-4535-A23A-18974FEAF216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6366050-AC47-BEDF-1967-58B855788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33F58B2-B30E-8344-DA5F-076ED1F02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6901-C472-489D-9565-DFFD0357F0F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036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C6B7AC-3C3E-40C2-5780-9286B550F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5DDC1F6-6497-7C24-BF3F-E7C6EE42F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4C99A08-A264-6293-31A8-788797CF2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0BE5-05B8-4535-A23A-18974FEAF216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3E25E5E-A95A-EC07-CC6A-9F058EBDE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A5818E8-2CE6-DFDA-2C65-02D8ABC98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6901-C472-489D-9565-DFFD0357F0F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9560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E37207A-49F3-9A55-5C8B-A153770F44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80C509A-8975-0F1D-1F20-11737526D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ADCF97D-88AA-675A-CD72-24ED1BDD8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0BE5-05B8-4535-A23A-18974FEAF216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BE2B41F-A61A-C0E5-443E-BEF35EF39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FAF753A-49F0-7229-8CDC-6BCA2B902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6901-C472-489D-9565-DFFD0357F0F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1832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DBC1AA6-5970-D547-24A9-1D5E4AEE2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34125F8-344F-B6F7-3CC1-BA3241B01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9FB701D-2869-1BE1-9826-14A2AB8EB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0BE5-05B8-4535-A23A-18974FEAF216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9993164-1E0D-6535-9360-BC8FA82CB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DFD3BEB-3444-390D-831A-EDF43302B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6901-C472-489D-9565-DFFD0357F0F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321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7C61CC7-05B7-18B0-03CA-BBE62C216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BFBB4B6-0516-DC25-F7D0-9B80EBD1C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5F41EEA-F114-79E9-1689-6F7A7D22D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0BE5-05B8-4535-A23A-18974FEAF216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FF217DC-CA37-A742-92CB-296516837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A1B39DB-A21D-523A-B2EC-DEDFFAAE6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6901-C472-489D-9565-DFFD0357F0F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6672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B6C90C-C873-8A05-394B-EEBF52D8E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1FF30A7-956F-8F08-D665-78057CD42B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2D83769-FB51-966B-DD04-F85EDBC20D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829C558-04E7-1E85-781D-8F5F0BA9D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0BE5-05B8-4535-A23A-18974FEAF216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CF34D71-FFE8-DD79-F6D9-56919F283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9527085-4ADA-3C6D-8149-9337030A7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6901-C472-489D-9565-DFFD0357F0F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8285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E5F939-EBD3-CDCF-8548-E9BCEBC0C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5F520E8-C9CE-DC18-6E50-B48407FC6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35902F2-3FEB-1748-DB29-5EE8BD61D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F453634-3595-2B3F-2066-7291B9013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06F4BF2-D47F-B12F-A84D-05D54E22F7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21B1D1A-5980-ED9F-6B73-1A25172C3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0BE5-05B8-4535-A23A-18974FEAF216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475F22B-99EB-757A-0DB9-395DD7236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AEDA9D19-0A7F-B257-68BA-9F2B92783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6901-C472-489D-9565-DFFD0357F0F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005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5B2813D-17B2-7DEE-B1A1-7BEC7631A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0926ABB-0961-B044-37A9-E906AC0A7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0BE5-05B8-4535-A23A-18974FEAF216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2D25C76A-71C6-DB0A-AC67-337D2DA38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7AA456FB-D2FB-BF75-B599-BA70C10E2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6901-C472-489D-9565-DFFD0357F0F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6119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8828C6C8-EE89-CE53-F850-C1D9C1A46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0BE5-05B8-4535-A23A-18974FEAF216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2188C00-750E-1239-C649-3B7F382CE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13446E2-1DBB-13C5-229A-036A4BCFC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6901-C472-489D-9565-DFFD0357F0F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525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649D58C-3B00-1EEC-C6B0-CCBA475DE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AD3D5A1-8CB5-2135-17E8-038E6425B2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44DB294-DA60-A240-3759-58FB7C5CE2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67D4FB7-E1E8-7AF1-584C-A4C506E84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0BE5-05B8-4535-A23A-18974FEAF216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199CED1-2E52-3C44-E805-8663B73FE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F6BB931-A23E-BBA5-77E0-8C4141520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6901-C472-489D-9565-DFFD0357F0F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0780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395480-6D30-6651-8549-14C5EDA13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5913CF05-C12A-A8C9-89FC-2CB93F249B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14AD185-FF56-8E59-08A7-E713D2ABB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36A9547-D22F-C551-43E6-B6B9238DF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0BE5-05B8-4535-A23A-18974FEAF216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40ADB5F-55D9-F118-42D1-A174DDE24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ABDE686-6860-8DFC-4FF8-18D02F340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6901-C472-489D-9565-DFFD0357F0F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8252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1D23310C-F1B3-96DD-D857-326FE7B99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4C663A0-A01F-318B-2042-28A3394F1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A5BA7E1-BFA6-87E2-0A69-E4FD1CC396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440BE5-05B8-4535-A23A-18974FEAF216}" type="datetimeFigureOut">
              <a:rPr lang="el-GR" smtClean="0"/>
              <a:t>6/10/2025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903CA89-BBD3-AEC4-F526-8D5E1DEE32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D7622F9-5C27-2073-58A7-009D37F51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756901-C472-489D-9565-DFFD0357F0F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6388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liakos@aueb.g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F81FAB-74BE-146E-FF6A-85ED83A7EF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LEGAL ASPECTS OF EUROPEAN INTEGRATION</a:t>
            </a:r>
            <a:br>
              <a:rPr lang="el-GR" dirty="0"/>
            </a:br>
            <a:r>
              <a:rPr lang="en-GB" sz="3600" dirty="0"/>
              <a:t>17.00-20.00, </a:t>
            </a:r>
            <a:r>
              <a:rPr lang="en-US" sz="3600" dirty="0"/>
              <a:t>classroom, </a:t>
            </a:r>
            <a:r>
              <a:rPr lang="en-GB" sz="3600"/>
              <a:t>A-44, Antoniadou </a:t>
            </a:r>
            <a:r>
              <a:rPr lang="en-GB" sz="3600" dirty="0"/>
              <a:t>wing,</a:t>
            </a:r>
            <a:br>
              <a:rPr lang="en-GB" sz="3600" dirty="0"/>
            </a:br>
            <a:r>
              <a:rPr lang="en-GB" sz="3600" dirty="0"/>
              <a:t>4th floor </a:t>
            </a:r>
            <a:endParaRPr lang="el-GR" sz="3600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F197996-1FA6-34E2-5A17-74E5DD5E15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Asteris Pliakos</a:t>
            </a:r>
          </a:p>
          <a:p>
            <a:r>
              <a:rPr lang="en-US" dirty="0">
                <a:hlinkClick r:id="rId2"/>
              </a:rPr>
              <a:t>pliakos@aueb.gr</a:t>
            </a:r>
            <a:r>
              <a:rPr lang="en-US" dirty="0"/>
              <a:t> </a:t>
            </a:r>
          </a:p>
          <a:p>
            <a:r>
              <a:rPr lang="en-US" dirty="0"/>
              <a:t>Professor of EU Law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1339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2AD3A4F-5E84-6D32-1AF0-82205BAF3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Lectures (indicative timetable)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D2FA328-185B-43BC-A625-A4B09662E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6.10.2025, Introductory remarks </a:t>
            </a:r>
          </a:p>
          <a:p>
            <a:r>
              <a:rPr lang="en-US" sz="2400" dirty="0"/>
              <a:t>13.10.2025, History </a:t>
            </a:r>
          </a:p>
          <a:p>
            <a:r>
              <a:rPr lang="en-US" sz="2400" dirty="0"/>
              <a:t>20.10.2023, The creation of the European Union</a:t>
            </a:r>
          </a:p>
          <a:p>
            <a:r>
              <a:rPr lang="el-GR" sz="2400" dirty="0"/>
              <a:t>3.11.2025, </a:t>
            </a:r>
            <a:r>
              <a:rPr lang="en-US" sz="2400" dirty="0"/>
              <a:t>Democracy and decision-making process</a:t>
            </a:r>
          </a:p>
          <a:p>
            <a:r>
              <a:rPr lang="en-US" sz="2400" dirty="0"/>
              <a:t>10.11.2025, Fundamental Rights and EU citizenship </a:t>
            </a:r>
          </a:p>
          <a:p>
            <a:r>
              <a:rPr lang="el-GR" sz="2400" dirty="0"/>
              <a:t>24.11.2</a:t>
            </a:r>
            <a:r>
              <a:rPr lang="en-US" sz="2400" dirty="0"/>
              <a:t>025, Relations EU and Member States</a:t>
            </a:r>
          </a:p>
          <a:p>
            <a:r>
              <a:rPr lang="el-GR" sz="2400" dirty="0"/>
              <a:t>1.12</a:t>
            </a:r>
            <a:r>
              <a:rPr lang="en-US" sz="2400" dirty="0"/>
              <a:t>.2025, Internal Market of EU</a:t>
            </a:r>
          </a:p>
          <a:p>
            <a:r>
              <a:rPr lang="en-US" sz="2400" dirty="0"/>
              <a:t>12.2015, Economic and Monetary Union</a:t>
            </a:r>
          </a:p>
          <a:p>
            <a:pPr algn="just"/>
            <a:r>
              <a:rPr lang="el-GR" sz="2400" dirty="0"/>
              <a:t>15</a:t>
            </a:r>
            <a:r>
              <a:rPr lang="en-US" sz="2400" dirty="0"/>
              <a:t>.12.2025, EU Energy and Environmental Policy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29869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>
            <a:extLst>
              <a:ext uri="{FF2B5EF4-FFF2-40B4-BE49-F238E27FC236}">
                <a16:creationId xmlns:a16="http://schemas.microsoft.com/office/drawing/2014/main" id="{B072A5A3-F62B-6A55-FF9F-09872A45EF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dirty="0"/>
              <a:t>          INDICATIVE BIBLIOGRAPHY</a:t>
            </a:r>
            <a:endParaRPr lang="el-GR" altLang="el-GR" dirty="0"/>
          </a:p>
        </p:txBody>
      </p:sp>
      <p:sp>
        <p:nvSpPr>
          <p:cNvPr id="4099" name="Θέση περιεχομένου 2">
            <a:extLst>
              <a:ext uri="{FF2B5EF4-FFF2-40B4-BE49-F238E27FC236}">
                <a16:creationId xmlns:a16="http://schemas.microsoft.com/office/drawing/2014/main" id="{F693B5E0-886B-17CF-F69C-C122CAE216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7568" y="1340769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pt-PT" altLang="el-GR" dirty="0"/>
              <a:t>1.Barnard&amp; Peers, EU Law, Oxford University Press,  2023. </a:t>
            </a:r>
          </a:p>
          <a:p>
            <a:pPr marL="0" indent="0">
              <a:buNone/>
            </a:pPr>
            <a:r>
              <a:rPr lang="pt-PT" altLang="el-GR" dirty="0"/>
              <a:t>2. Craig &amp; De Burca, EU Law, Oxford University Press 2020</a:t>
            </a:r>
          </a:p>
          <a:p>
            <a:pPr marL="0" indent="0">
              <a:buNone/>
            </a:pPr>
            <a:r>
              <a:rPr lang="pt-PT" altLang="el-GR" dirty="0"/>
              <a:t> 2. Chalmers/Davies/Monti, European Union Law, Cambridge University Press 2019</a:t>
            </a:r>
          </a:p>
          <a:p>
            <a:pPr marL="0" indent="0" algn="just">
              <a:buNone/>
            </a:pPr>
            <a:r>
              <a:rPr lang="pt-PT" altLang="el-GR" dirty="0"/>
              <a:t>3. Schütze, European Union Law, Cambridge University Press 2018</a:t>
            </a:r>
            <a:endParaRPr lang="el-GR" alt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>
            <a:extLst>
              <a:ext uri="{FF2B5EF4-FFF2-40B4-BE49-F238E27FC236}">
                <a16:creationId xmlns:a16="http://schemas.microsoft.com/office/drawing/2014/main" id="{0043FDEF-5E8C-404E-7417-423740FF88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el-GR" sz="2800"/>
            </a:br>
            <a:r>
              <a:rPr lang="en-US" altLang="el-GR" sz="2800"/>
              <a:t>PROPOSED TOPICS OF WRITTEN ASSIGNMENTS</a:t>
            </a:r>
            <a:br>
              <a:rPr lang="en-US" altLang="el-GR" sz="3200"/>
            </a:br>
            <a:endParaRPr lang="el-GR" altLang="el-GR" sz="3200"/>
          </a:p>
        </p:txBody>
      </p:sp>
      <p:sp>
        <p:nvSpPr>
          <p:cNvPr id="5123" name="Θέση περιεχομένου 2">
            <a:extLst>
              <a:ext uri="{FF2B5EF4-FFF2-40B4-BE49-F238E27FC236}">
                <a16:creationId xmlns:a16="http://schemas.microsoft.com/office/drawing/2014/main" id="{6BD90699-AF6D-99C6-1139-4EB9E48F84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l-GR" sz="2400" dirty="0"/>
              <a:t>1.The Recovery and Resilience Facility.</a:t>
            </a:r>
          </a:p>
          <a:p>
            <a:pPr marL="0" indent="0">
              <a:buNone/>
            </a:pPr>
            <a:r>
              <a:rPr lang="en-US" altLang="el-GR" sz="2400" dirty="0"/>
              <a:t>2.The European Green Deal and the European Climate Law.</a:t>
            </a:r>
          </a:p>
          <a:p>
            <a:pPr marL="0" indent="0">
              <a:buNone/>
            </a:pPr>
            <a:r>
              <a:rPr lang="en-US" altLang="el-GR" sz="2400" dirty="0"/>
              <a:t>3.The Common Asylum Policy of the EU.</a:t>
            </a:r>
          </a:p>
          <a:p>
            <a:pPr marL="0" indent="0">
              <a:buNone/>
            </a:pPr>
            <a:r>
              <a:rPr lang="en-US" altLang="el-GR" sz="2400" dirty="0"/>
              <a:t>4.The European Arrest Warrant.</a:t>
            </a:r>
          </a:p>
          <a:p>
            <a:pPr marL="0" indent="0">
              <a:buNone/>
            </a:pPr>
            <a:r>
              <a:rPr lang="en-US" altLang="el-GR" sz="2400" dirty="0"/>
              <a:t>5.EU Consumer Protection Law: The Unfair Commercial Practices Directive.</a:t>
            </a:r>
          </a:p>
          <a:p>
            <a:pPr marL="0" indent="0">
              <a:buNone/>
            </a:pPr>
            <a:r>
              <a:rPr lang="en-US" altLang="el-GR" sz="2400" dirty="0"/>
              <a:t>6.The regulation of the energy sector.</a:t>
            </a:r>
          </a:p>
          <a:p>
            <a:pPr marL="0" indent="0">
              <a:buNone/>
            </a:pPr>
            <a:r>
              <a:rPr lang="en-US" altLang="el-GR" sz="2400" dirty="0"/>
              <a:t>7.Protection of Personal Data.</a:t>
            </a:r>
          </a:p>
          <a:p>
            <a:pPr marL="0" indent="0">
              <a:buNone/>
            </a:pPr>
            <a:r>
              <a:rPr lang="en-US" altLang="el-GR" sz="2400" dirty="0"/>
              <a:t>8.EU restrictive measures.</a:t>
            </a:r>
          </a:p>
          <a:p>
            <a:pPr marL="0" indent="0">
              <a:buNone/>
            </a:pPr>
            <a:endParaRPr lang="el-GR" altLang="el-GR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136768-37DE-827A-C1B5-94371C3E1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research projects 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95DE248-A060-BF43-BAF1-66A7DBC678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l-GR" dirty="0"/>
              <a:t>9.The respect for the EU values.</a:t>
            </a:r>
          </a:p>
          <a:p>
            <a:pPr marL="0" indent="0" algn="just">
              <a:buNone/>
            </a:pPr>
            <a:r>
              <a:rPr lang="en-US" altLang="el-GR" dirty="0"/>
              <a:t>10.The application of the principles of subsidiarity and proportionality. </a:t>
            </a:r>
          </a:p>
          <a:p>
            <a:pPr marL="0" indent="0" algn="just">
              <a:buNone/>
            </a:pPr>
            <a:r>
              <a:rPr lang="en-US" altLang="el-GR" dirty="0"/>
              <a:t>11.The application of the Charter of fundamental rights of the European Union.</a:t>
            </a:r>
          </a:p>
          <a:p>
            <a:pPr marL="0" indent="0">
              <a:buNone/>
            </a:pPr>
            <a:r>
              <a:rPr lang="en-US" altLang="el-GR" dirty="0"/>
              <a:t>12.Equality between women and men. </a:t>
            </a:r>
          </a:p>
          <a:p>
            <a:pPr marL="0" indent="0" algn="just">
              <a:buNone/>
            </a:pPr>
            <a:r>
              <a:rPr lang="en-US" altLang="el-GR" dirty="0"/>
              <a:t>13.The application of EU competition rules, with a focus on the digital platforms. </a:t>
            </a:r>
          </a:p>
          <a:p>
            <a:pPr marL="0" indent="0">
              <a:buNone/>
            </a:pPr>
            <a:r>
              <a:rPr lang="en-US" altLang="el-GR" dirty="0"/>
              <a:t>14.Environmental protection in the EU.  </a:t>
            </a:r>
          </a:p>
          <a:p>
            <a:pPr marL="0" indent="0">
              <a:buNone/>
            </a:pPr>
            <a:r>
              <a:rPr lang="en-US" altLang="el-GR" dirty="0"/>
              <a:t>15.The Digital Markets Act and the Digital Services Act.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56276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>
            <a:extLst>
              <a:ext uri="{FF2B5EF4-FFF2-40B4-BE49-F238E27FC236}">
                <a16:creationId xmlns:a16="http://schemas.microsoft.com/office/drawing/2014/main" id="{C8675574-1DCA-FCED-3F1C-7CC1039286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el-GR" sz="2800"/>
            </a:br>
            <a:br>
              <a:rPr lang="en-US" altLang="el-GR" sz="2800"/>
            </a:br>
            <a:r>
              <a:rPr lang="en-US" altLang="el-GR" sz="2800"/>
              <a:t>TERMS AND GRADING OF WRITTEN ASSIGNMENTS</a:t>
            </a:r>
            <a:br>
              <a:rPr lang="en-US" altLang="el-GR"/>
            </a:b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8918608-A682-068F-0309-A6E8A1FA2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  <a:defRPr/>
            </a:pPr>
            <a:r>
              <a:rPr lang="en-US" sz="2600" dirty="0"/>
              <a:t>1. Written assignments are compulsory and account for 30% of the final grade. They must be presented in class. </a:t>
            </a:r>
          </a:p>
          <a:p>
            <a:pPr marL="0" indent="0" algn="just">
              <a:buNone/>
              <a:defRPr/>
            </a:pPr>
            <a:r>
              <a:rPr lang="en-US" sz="2600" dirty="0"/>
              <a:t>2. Students should work in groups of 3 for a written assignment. Minimum number of words per person is 3000, without counting contents and bibliography. Any citations should appear at the bottom of each page. </a:t>
            </a:r>
          </a:p>
          <a:p>
            <a:pPr marL="0" indent="0" algn="just">
              <a:buNone/>
              <a:defRPr/>
            </a:pPr>
            <a:r>
              <a:rPr lang="en-US" sz="2600" dirty="0"/>
              <a:t>3. All assignments must be sent by email by  the end of November. The presentation of the assignments will start from 1 December, during the course hours.</a:t>
            </a:r>
          </a:p>
          <a:p>
            <a:pPr marL="0" indent="0" algn="just">
              <a:buNone/>
              <a:defRPr/>
            </a:pPr>
            <a:r>
              <a:rPr lang="en-US" sz="2600" dirty="0"/>
              <a:t>FINAL  WRITTEN EXAMINATON: 70% of the final grade. </a:t>
            </a:r>
          </a:p>
          <a:p>
            <a:pPr marL="0" indent="0">
              <a:buNone/>
              <a:defRPr/>
            </a:pP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430</Words>
  <Application>Microsoft Office PowerPoint</Application>
  <PresentationFormat>Ευρεία οθόνη</PresentationFormat>
  <Paragraphs>41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Θέμα του Office</vt:lpstr>
      <vt:lpstr>LEGAL ASPECTS OF EUROPEAN INTEGRATION 17.00-20.00, classroom, A-44, Antoniadou wing, 4th floor </vt:lpstr>
      <vt:lpstr>The Lectures (indicative timetable) </vt:lpstr>
      <vt:lpstr>          INDICATIVE BIBLIOGRAPHY</vt:lpstr>
      <vt:lpstr> PROPOSED TOPICS OF WRITTEN ASSIGNMENTS </vt:lpstr>
      <vt:lpstr>Proposed research projects </vt:lpstr>
      <vt:lpstr>  TERMS AND GRADING OF WRITTEN ASSIGNMENTS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ASTERIOS PLIAKOS</dc:creator>
  <cp:lastModifiedBy>ASTERIOS PLIAKOS</cp:lastModifiedBy>
  <cp:revision>7</cp:revision>
  <dcterms:created xsi:type="dcterms:W3CDTF">2025-10-06T12:02:40Z</dcterms:created>
  <dcterms:modified xsi:type="dcterms:W3CDTF">2025-10-06T18:51:51Z</dcterms:modified>
</cp:coreProperties>
</file>